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20"/>
  </p:notesMasterIdLst>
  <p:sldIdLst>
    <p:sldId id="273" r:id="rId3"/>
    <p:sldId id="261" r:id="rId4"/>
    <p:sldId id="262" r:id="rId5"/>
    <p:sldId id="292" r:id="rId6"/>
    <p:sldId id="278" r:id="rId7"/>
    <p:sldId id="277" r:id="rId8"/>
    <p:sldId id="276" r:id="rId9"/>
    <p:sldId id="275" r:id="rId10"/>
    <p:sldId id="281" r:id="rId11"/>
    <p:sldId id="280" r:id="rId12"/>
    <p:sldId id="283" r:id="rId13"/>
    <p:sldId id="289" r:id="rId14"/>
    <p:sldId id="290" r:id="rId15"/>
    <p:sldId id="271" r:id="rId16"/>
    <p:sldId id="291" r:id="rId17"/>
    <p:sldId id="284" r:id="rId18"/>
    <p:sldId id="285" r:id="rId1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930" y="-61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40F1B5-CC18-4810-950B-89B9A7F94DB3}" type="datetimeFigureOut">
              <a:rPr lang="ru-RU" smtClean="0"/>
              <a:t>20.11.2019</a:t>
            </a:fld>
            <a:endParaRPr lang="ru-RU" dirty="0"/>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B0B9BEF-C0D8-4BC8-A05E-CCD4C611257E}" type="slidenum">
              <a:rPr lang="ru-RU" smtClean="0"/>
              <a:t>‹#›</a:t>
            </a:fld>
            <a:endParaRPr lang="ru-RU" dirty="0"/>
          </a:p>
        </p:txBody>
      </p:sp>
    </p:spTree>
    <p:extLst>
      <p:ext uri="{BB962C8B-B14F-4D97-AF65-F5344CB8AC3E}">
        <p14:creationId xmlns:p14="http://schemas.microsoft.com/office/powerpoint/2010/main" val="14773989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87C523E-9AC6-4A7F-A130-7E0D1FCE9708}"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20834780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A04ECA0-EA15-44F5-8FC1-4DB9B366F541}" type="datetimeFigureOut">
              <a:rPr lang="ru-RU" smtClean="0"/>
              <a:t>20.11.2019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9F743B0-11A0-4172-A61C-2495FDBE4F26}" type="slidenum">
              <a:rPr lang="ru-RU" smtClean="0"/>
              <a:t>‹#›</a:t>
            </a:fld>
            <a:endParaRPr lang="ru-RU" dirty="0"/>
          </a:p>
        </p:txBody>
      </p:sp>
    </p:spTree>
    <p:extLst>
      <p:ext uri="{BB962C8B-B14F-4D97-AF65-F5344CB8AC3E}">
        <p14:creationId xmlns:p14="http://schemas.microsoft.com/office/powerpoint/2010/main" val="21663225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A04ECA0-EA15-44F5-8FC1-4DB9B366F541}" type="datetimeFigureOut">
              <a:rPr lang="ru-RU" smtClean="0"/>
              <a:t>20.11.2019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9F743B0-11A0-4172-A61C-2495FDBE4F26}" type="slidenum">
              <a:rPr lang="ru-RU" smtClean="0"/>
              <a:t>‹#›</a:t>
            </a:fld>
            <a:endParaRPr lang="ru-RU" dirty="0"/>
          </a:p>
        </p:txBody>
      </p:sp>
    </p:spTree>
    <p:extLst>
      <p:ext uri="{BB962C8B-B14F-4D97-AF65-F5344CB8AC3E}">
        <p14:creationId xmlns:p14="http://schemas.microsoft.com/office/powerpoint/2010/main" val="574628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A04ECA0-EA15-44F5-8FC1-4DB9B366F541}" type="datetimeFigureOut">
              <a:rPr lang="ru-RU" smtClean="0"/>
              <a:t>20.11.2019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9F743B0-11A0-4172-A61C-2495FDBE4F26}" type="slidenum">
              <a:rPr lang="ru-RU" smtClean="0"/>
              <a:t>‹#›</a:t>
            </a:fld>
            <a:endParaRPr lang="ru-RU" dirty="0"/>
          </a:p>
        </p:txBody>
      </p:sp>
    </p:spTree>
    <p:extLst>
      <p:ext uri="{BB962C8B-B14F-4D97-AF65-F5344CB8AC3E}">
        <p14:creationId xmlns:p14="http://schemas.microsoft.com/office/powerpoint/2010/main" val="1554665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Presentation Title Slide">
    <p:spTree>
      <p:nvGrpSpPr>
        <p:cNvPr id="1" name=""/>
        <p:cNvGrpSpPr/>
        <p:nvPr/>
      </p:nvGrpSpPr>
      <p:grpSpPr>
        <a:xfrm>
          <a:off x="0" y="0"/>
          <a:ext cx="0" cy="0"/>
          <a:chOff x="0" y="0"/>
          <a:chExt cx="0" cy="0"/>
        </a:xfrm>
      </p:grpSpPr>
      <p:sp>
        <p:nvSpPr>
          <p:cNvPr id="9" name="Rectangle 8"/>
          <p:cNvSpPr/>
          <p:nvPr/>
        </p:nvSpPr>
        <p:spPr>
          <a:xfrm>
            <a:off x="3962400" y="0"/>
            <a:ext cx="5181600" cy="6858000"/>
          </a:xfrm>
          <a:prstGeom prst="rect">
            <a:avLst/>
          </a:prstGeom>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sz="1350" dirty="0">
              <a:solidFill>
                <a:srgbClr val="FFFFFF"/>
              </a:solidFill>
              <a:ea typeface="ＭＳ Ｐゴシック" charset="-128"/>
              <a:cs typeface="ＭＳ Ｐゴシック" charset="-128"/>
            </a:endParaRPr>
          </a:p>
        </p:txBody>
      </p:sp>
      <p:sp>
        <p:nvSpPr>
          <p:cNvPr id="10" name="Rectangle 9"/>
          <p:cNvSpPr/>
          <p:nvPr/>
        </p:nvSpPr>
        <p:spPr>
          <a:xfrm>
            <a:off x="3962400" y="2286000"/>
            <a:ext cx="5181600" cy="22098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sz="1350" dirty="0">
              <a:solidFill>
                <a:srgbClr val="FFFFFF"/>
              </a:solidFill>
              <a:ea typeface="ＭＳ Ｐゴシック" charset="-128"/>
              <a:cs typeface="ＭＳ Ｐゴシック" charset="-128"/>
            </a:endParaRPr>
          </a:p>
        </p:txBody>
      </p:sp>
      <p:pic>
        <p:nvPicPr>
          <p:cNvPr id="11" name="Picture 4" descr="UN_Women_English_White.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3601" y="304802"/>
            <a:ext cx="2932113" cy="130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Picture Placeholder 11"/>
          <p:cNvSpPr>
            <a:spLocks noGrp="1"/>
          </p:cNvSpPr>
          <p:nvPr>
            <p:ph type="pic" sz="quarter" idx="13"/>
          </p:nvPr>
        </p:nvSpPr>
        <p:spPr>
          <a:xfrm>
            <a:off x="1981200" y="0"/>
            <a:ext cx="1905000" cy="2209800"/>
          </a:xfrm>
          <a:effectLst/>
        </p:spPr>
        <p:txBody>
          <a:bodyPr/>
          <a:lstStyle>
            <a:lvl1pPr>
              <a:defRPr>
                <a:ln>
                  <a:noFill/>
                </a:ln>
              </a:defRPr>
            </a:lvl1pPr>
          </a:lstStyle>
          <a:p>
            <a:pPr lvl="0"/>
            <a:endParaRPr lang="en-US" noProof="0" dirty="0"/>
          </a:p>
        </p:txBody>
      </p:sp>
      <p:sp>
        <p:nvSpPr>
          <p:cNvPr id="2" name="Title 1"/>
          <p:cNvSpPr>
            <a:spLocks noGrp="1"/>
          </p:cNvSpPr>
          <p:nvPr>
            <p:ph type="title"/>
          </p:nvPr>
        </p:nvSpPr>
        <p:spPr>
          <a:xfrm>
            <a:off x="4114800" y="2603500"/>
            <a:ext cx="4762500" cy="1701800"/>
          </a:xfrm>
        </p:spPr>
        <p:txBody>
          <a:bodyPr>
            <a:normAutofit/>
          </a:bodyPr>
          <a:lstStyle>
            <a:lvl1pPr algn="l">
              <a:buNone/>
              <a:defRPr sz="3300" b="0" cap="none">
                <a:solidFill>
                  <a:srgbClr val="FFFFFF"/>
                </a:solidFill>
              </a:defRPr>
            </a:lvl1pPr>
          </a:lstStyle>
          <a:p>
            <a:r>
              <a:rPr lang="en-US" dirty="0"/>
              <a:t>Click to edit Master title style</a:t>
            </a:r>
          </a:p>
        </p:txBody>
      </p:sp>
      <p:sp>
        <p:nvSpPr>
          <p:cNvPr id="6" name="Picture Placeholder 11"/>
          <p:cNvSpPr>
            <a:spLocks noGrp="1"/>
          </p:cNvSpPr>
          <p:nvPr>
            <p:ph type="pic" sz="quarter" idx="15"/>
          </p:nvPr>
        </p:nvSpPr>
        <p:spPr>
          <a:xfrm>
            <a:off x="1981200" y="2286000"/>
            <a:ext cx="1905000" cy="2209800"/>
          </a:xfrm>
          <a:effectLst/>
        </p:spPr>
        <p:txBody>
          <a:bodyPr/>
          <a:lstStyle>
            <a:lvl1pPr>
              <a:defRPr>
                <a:ln>
                  <a:noFill/>
                </a:ln>
              </a:defRPr>
            </a:lvl1pPr>
          </a:lstStyle>
          <a:p>
            <a:pPr lvl="0"/>
            <a:endParaRPr lang="en-US" noProof="0" dirty="0"/>
          </a:p>
        </p:txBody>
      </p:sp>
      <p:sp>
        <p:nvSpPr>
          <p:cNvPr id="7" name="Picture Placeholder 11"/>
          <p:cNvSpPr>
            <a:spLocks noGrp="1"/>
          </p:cNvSpPr>
          <p:nvPr>
            <p:ph type="pic" sz="quarter" idx="16"/>
          </p:nvPr>
        </p:nvSpPr>
        <p:spPr>
          <a:xfrm>
            <a:off x="1981200" y="4572000"/>
            <a:ext cx="1905000" cy="2286000"/>
          </a:xfrm>
          <a:effectLst/>
        </p:spPr>
        <p:txBody>
          <a:bodyPr/>
          <a:lstStyle>
            <a:lvl1pPr>
              <a:defRPr>
                <a:ln>
                  <a:noFill/>
                </a:ln>
              </a:defRPr>
            </a:lvl1pPr>
          </a:lstStyle>
          <a:p>
            <a:pPr lvl="0"/>
            <a:endParaRPr lang="en-US" noProof="0" dirty="0"/>
          </a:p>
        </p:txBody>
      </p:sp>
      <p:sp>
        <p:nvSpPr>
          <p:cNvPr id="21" name="Picture Placeholder 11"/>
          <p:cNvSpPr>
            <a:spLocks noGrp="1"/>
          </p:cNvSpPr>
          <p:nvPr>
            <p:ph type="pic" sz="quarter" idx="17"/>
          </p:nvPr>
        </p:nvSpPr>
        <p:spPr>
          <a:xfrm>
            <a:off x="0" y="0"/>
            <a:ext cx="1905000" cy="2209800"/>
          </a:xfrm>
          <a:effectLst/>
        </p:spPr>
        <p:txBody>
          <a:bodyPr/>
          <a:lstStyle>
            <a:lvl1pPr>
              <a:defRPr>
                <a:ln>
                  <a:noFill/>
                </a:ln>
              </a:defRPr>
            </a:lvl1pPr>
          </a:lstStyle>
          <a:p>
            <a:pPr lvl="0"/>
            <a:endParaRPr lang="en-US" noProof="0" dirty="0"/>
          </a:p>
        </p:txBody>
      </p:sp>
      <p:sp>
        <p:nvSpPr>
          <p:cNvPr id="22" name="Picture Placeholder 11"/>
          <p:cNvSpPr>
            <a:spLocks noGrp="1"/>
          </p:cNvSpPr>
          <p:nvPr>
            <p:ph type="pic" sz="quarter" idx="18"/>
          </p:nvPr>
        </p:nvSpPr>
        <p:spPr>
          <a:xfrm>
            <a:off x="0" y="2286000"/>
            <a:ext cx="1905000" cy="2209800"/>
          </a:xfrm>
          <a:effectLst/>
        </p:spPr>
        <p:txBody>
          <a:bodyPr/>
          <a:lstStyle>
            <a:lvl1pPr>
              <a:defRPr>
                <a:ln>
                  <a:noFill/>
                </a:ln>
              </a:defRPr>
            </a:lvl1pPr>
          </a:lstStyle>
          <a:p>
            <a:pPr lvl="0"/>
            <a:endParaRPr lang="en-US" noProof="0" dirty="0"/>
          </a:p>
        </p:txBody>
      </p:sp>
      <p:sp>
        <p:nvSpPr>
          <p:cNvPr id="23" name="Picture Placeholder 11"/>
          <p:cNvSpPr>
            <a:spLocks noGrp="1"/>
          </p:cNvSpPr>
          <p:nvPr>
            <p:ph type="pic" sz="quarter" idx="19"/>
          </p:nvPr>
        </p:nvSpPr>
        <p:spPr>
          <a:xfrm>
            <a:off x="0" y="4572000"/>
            <a:ext cx="1905000" cy="2286000"/>
          </a:xfrm>
          <a:effectLst/>
        </p:spPr>
        <p:txBody>
          <a:bodyPr/>
          <a:lstStyle>
            <a:lvl1pPr>
              <a:defRPr>
                <a:ln>
                  <a:noFill/>
                </a:ln>
              </a:defRPr>
            </a:lvl1pPr>
          </a:lstStyle>
          <a:p>
            <a:pPr lvl="0"/>
            <a:endParaRPr lang="en-US" noProof="0" dirty="0"/>
          </a:p>
        </p:txBody>
      </p:sp>
    </p:spTree>
    <p:extLst>
      <p:ext uri="{BB962C8B-B14F-4D97-AF65-F5344CB8AC3E}">
        <p14:creationId xmlns:p14="http://schemas.microsoft.com/office/powerpoint/2010/main" val="40991239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5" name="Rectangle 4"/>
          <p:cNvSpPr/>
          <p:nvPr/>
        </p:nvSpPr>
        <p:spPr>
          <a:xfrm>
            <a:off x="3886200" y="0"/>
            <a:ext cx="5257800"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sz="1350" dirty="0">
              <a:solidFill>
                <a:srgbClr val="FFFFFF"/>
              </a:solidFill>
              <a:ea typeface="ＭＳ Ｐゴシック" charset="-128"/>
              <a:cs typeface="ＭＳ Ｐゴシック" charset="-128"/>
            </a:endParaRPr>
          </a:p>
        </p:txBody>
      </p:sp>
      <p:sp>
        <p:nvSpPr>
          <p:cNvPr id="6" name="Rectangle 5"/>
          <p:cNvSpPr/>
          <p:nvPr/>
        </p:nvSpPr>
        <p:spPr bwMode="auto">
          <a:xfrm>
            <a:off x="3886200" y="381000"/>
            <a:ext cx="5257800" cy="685800"/>
          </a:xfrm>
          <a:prstGeom prst="rect">
            <a:avLst/>
          </a:prstGeom>
          <a:solidFill>
            <a:schemeClr val="tx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sz="1350" dirty="0">
              <a:solidFill>
                <a:srgbClr val="FFFFFF"/>
              </a:solidFill>
              <a:ea typeface="ＭＳ Ｐゴシック" charset="-128"/>
              <a:cs typeface="ＭＳ Ｐゴシック" charset="-128"/>
            </a:endParaRPr>
          </a:p>
        </p:txBody>
      </p:sp>
      <p:sp>
        <p:nvSpPr>
          <p:cNvPr id="12" name="Picture Placeholder 11"/>
          <p:cNvSpPr>
            <a:spLocks noGrp="1"/>
          </p:cNvSpPr>
          <p:nvPr>
            <p:ph type="pic" sz="quarter" idx="13"/>
          </p:nvPr>
        </p:nvSpPr>
        <p:spPr>
          <a:xfrm>
            <a:off x="0" y="0"/>
            <a:ext cx="3886200" cy="6858000"/>
          </a:xfrm>
          <a:effectLst>
            <a:outerShdw blurRad="50800" dist="38100" algn="l" rotWithShape="0">
              <a:prstClr val="black">
                <a:alpha val="40000"/>
              </a:prstClr>
            </a:outerShdw>
          </a:effectLst>
        </p:spPr>
        <p:txBody>
          <a:bodyPr/>
          <a:lstStyle/>
          <a:p>
            <a:pPr lvl="0"/>
            <a:endParaRPr lang="en-US" noProof="0" dirty="0"/>
          </a:p>
        </p:txBody>
      </p:sp>
      <p:sp>
        <p:nvSpPr>
          <p:cNvPr id="3" name="Text Placeholder 2"/>
          <p:cNvSpPr>
            <a:spLocks noGrp="1"/>
          </p:cNvSpPr>
          <p:nvPr>
            <p:ph type="body" idx="1"/>
          </p:nvPr>
        </p:nvSpPr>
        <p:spPr>
          <a:xfrm>
            <a:off x="4114801" y="1587500"/>
            <a:ext cx="4864100" cy="4318000"/>
          </a:xfrm>
        </p:spPr>
        <p:txBody>
          <a:bodyPr/>
          <a:lstStyle>
            <a:lvl1pPr marL="0" indent="0">
              <a:buNone/>
              <a:defRPr sz="3600">
                <a:solidFill>
                  <a:schemeClr val="bg1"/>
                </a:solidFill>
              </a:defRPr>
            </a:lvl1pPr>
            <a:lvl2pPr>
              <a:buNone/>
              <a:defRPr sz="1350">
                <a:solidFill>
                  <a:schemeClr val="tx1">
                    <a:tint val="75000"/>
                  </a:schemeClr>
                </a:solidFill>
              </a:defRPr>
            </a:lvl2pPr>
            <a:lvl3pPr>
              <a:buNone/>
              <a:defRPr sz="1200">
                <a:solidFill>
                  <a:schemeClr val="tx1">
                    <a:tint val="75000"/>
                  </a:schemeClr>
                </a:solidFill>
              </a:defRPr>
            </a:lvl3pPr>
            <a:lvl4pPr>
              <a:buNone/>
              <a:defRPr sz="1050">
                <a:solidFill>
                  <a:schemeClr val="tx1">
                    <a:tint val="75000"/>
                  </a:schemeClr>
                </a:solidFill>
              </a:defRPr>
            </a:lvl4pPr>
            <a:lvl5pPr>
              <a:buNone/>
              <a:defRPr sz="1050">
                <a:solidFill>
                  <a:schemeClr val="tx1">
                    <a:tint val="75000"/>
                  </a:schemeClr>
                </a:solidFill>
              </a:defRPr>
            </a:lvl5pPr>
          </a:lstStyle>
          <a:p>
            <a:pPr lvl="0"/>
            <a:r>
              <a:rPr lang="en-US" dirty="0"/>
              <a:t>Click to edit Master text styles</a:t>
            </a:r>
          </a:p>
        </p:txBody>
      </p:sp>
      <p:sp>
        <p:nvSpPr>
          <p:cNvPr id="2" name="Title 1"/>
          <p:cNvSpPr>
            <a:spLocks noGrp="1"/>
          </p:cNvSpPr>
          <p:nvPr>
            <p:ph type="title"/>
          </p:nvPr>
        </p:nvSpPr>
        <p:spPr>
          <a:xfrm>
            <a:off x="4114800" y="419100"/>
            <a:ext cx="4876800" cy="596900"/>
          </a:xfrm>
        </p:spPr>
        <p:txBody>
          <a:bodyPr>
            <a:normAutofit/>
          </a:bodyPr>
          <a:lstStyle>
            <a:lvl1pPr algn="l">
              <a:buNone/>
              <a:defRPr sz="2700" b="0" cap="none">
                <a:solidFill>
                  <a:srgbClr val="FFFFFF"/>
                </a:solidFill>
              </a:defRPr>
            </a:lvl1pPr>
          </a:lstStyle>
          <a:p>
            <a:r>
              <a:rPr lang="en-US" dirty="0"/>
              <a:t>Click to edit Master title style</a:t>
            </a:r>
          </a:p>
        </p:txBody>
      </p:sp>
    </p:spTree>
    <p:extLst>
      <p:ext uri="{BB962C8B-B14F-4D97-AF65-F5344CB8AC3E}">
        <p14:creationId xmlns:p14="http://schemas.microsoft.com/office/powerpoint/2010/main" val="10267277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Left Picture-Right Text">
    <p:spTree>
      <p:nvGrpSpPr>
        <p:cNvPr id="1" name=""/>
        <p:cNvGrpSpPr/>
        <p:nvPr/>
      </p:nvGrpSpPr>
      <p:grpSpPr>
        <a:xfrm>
          <a:off x="0" y="0"/>
          <a:ext cx="0" cy="0"/>
          <a:chOff x="0" y="0"/>
          <a:chExt cx="0" cy="0"/>
        </a:xfrm>
      </p:grpSpPr>
      <p:sp>
        <p:nvSpPr>
          <p:cNvPr id="6" name="Rectangle 5"/>
          <p:cNvSpPr/>
          <p:nvPr/>
        </p:nvSpPr>
        <p:spPr>
          <a:xfrm>
            <a:off x="3886200" y="0"/>
            <a:ext cx="990600" cy="6858000"/>
          </a:xfrm>
          <a:prstGeom prst="rect">
            <a:avLst/>
          </a:prstGeom>
          <a:gradFill flip="none" rotWithShape="1">
            <a:gsLst>
              <a:gs pos="0">
                <a:schemeClr val="accent2">
                  <a:lumMod val="20000"/>
                  <a:lumOff val="80000"/>
                </a:schemeClr>
              </a:gs>
              <a:gs pos="100000">
                <a:srgbClr val="000000">
                  <a:alpha val="0"/>
                </a:srgb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sz="1350" dirty="0">
              <a:solidFill>
                <a:srgbClr val="FFFFFF"/>
              </a:solidFill>
              <a:ea typeface="ＭＳ Ｐゴシック" charset="-128"/>
              <a:cs typeface="ＭＳ Ｐゴシック" charset="-128"/>
            </a:endParaRPr>
          </a:p>
        </p:txBody>
      </p:sp>
      <p:sp>
        <p:nvSpPr>
          <p:cNvPr id="7" name="Rectangle 6"/>
          <p:cNvSpPr/>
          <p:nvPr/>
        </p:nvSpPr>
        <p:spPr bwMode="auto">
          <a:xfrm>
            <a:off x="3886200" y="381000"/>
            <a:ext cx="5257800" cy="685800"/>
          </a:xfrm>
          <a:prstGeom prst="rect">
            <a:avLst/>
          </a:prstGeom>
          <a:solidFill>
            <a:schemeClr val="tx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sz="1350" dirty="0">
              <a:solidFill>
                <a:srgbClr val="FFFFFF"/>
              </a:solidFill>
              <a:ea typeface="ＭＳ Ｐゴシック" charset="-128"/>
              <a:cs typeface="ＭＳ Ｐゴシック" charset="-128"/>
            </a:endParaRPr>
          </a:p>
        </p:txBody>
      </p:sp>
      <p:sp>
        <p:nvSpPr>
          <p:cNvPr id="12" name="Picture Placeholder 11"/>
          <p:cNvSpPr>
            <a:spLocks noGrp="1"/>
          </p:cNvSpPr>
          <p:nvPr>
            <p:ph type="pic" sz="quarter" idx="13"/>
          </p:nvPr>
        </p:nvSpPr>
        <p:spPr>
          <a:xfrm>
            <a:off x="0" y="0"/>
            <a:ext cx="3886200" cy="6858000"/>
          </a:xfrm>
          <a:effectLst>
            <a:outerShdw blurRad="50800" dist="38100" algn="l" rotWithShape="0">
              <a:prstClr val="black">
                <a:alpha val="40000"/>
              </a:prstClr>
            </a:outerShdw>
          </a:effectLst>
        </p:spPr>
        <p:txBody>
          <a:bodyPr/>
          <a:lstStyle/>
          <a:p>
            <a:pPr lvl="0"/>
            <a:endParaRPr lang="en-US" noProof="0" dirty="0"/>
          </a:p>
        </p:txBody>
      </p:sp>
      <p:sp>
        <p:nvSpPr>
          <p:cNvPr id="2" name="Title 1"/>
          <p:cNvSpPr>
            <a:spLocks noGrp="1"/>
          </p:cNvSpPr>
          <p:nvPr>
            <p:ph type="title"/>
          </p:nvPr>
        </p:nvSpPr>
        <p:spPr>
          <a:xfrm>
            <a:off x="4114800" y="419100"/>
            <a:ext cx="4876800" cy="596900"/>
          </a:xfrm>
        </p:spPr>
        <p:txBody>
          <a:bodyPr>
            <a:noAutofit/>
          </a:bodyPr>
          <a:lstStyle>
            <a:lvl1pPr algn="l">
              <a:buNone/>
              <a:defRPr sz="3000" b="0" cap="none">
                <a:solidFill>
                  <a:srgbClr val="FFFFFF"/>
                </a:solidFill>
              </a:defRPr>
            </a:lvl1pPr>
          </a:lstStyle>
          <a:p>
            <a:r>
              <a:rPr lang="en-US" dirty="0"/>
              <a:t>Click to edit Master title style</a:t>
            </a:r>
          </a:p>
        </p:txBody>
      </p:sp>
      <p:sp>
        <p:nvSpPr>
          <p:cNvPr id="5" name="Text Placeholder 4"/>
          <p:cNvSpPr>
            <a:spLocks noGrp="1"/>
          </p:cNvSpPr>
          <p:nvPr>
            <p:ph type="body" sz="quarter" idx="14"/>
          </p:nvPr>
        </p:nvSpPr>
        <p:spPr>
          <a:xfrm>
            <a:off x="4152900" y="1409700"/>
            <a:ext cx="4724400" cy="4394200"/>
          </a:xfrm>
        </p:spPr>
        <p:txBody>
          <a:bodyPr/>
          <a:lstStyle>
            <a:lvl1pPr>
              <a:defRPr b="0"/>
            </a:lvl1pPr>
            <a:lvl2pPr marL="171450" indent="-171450">
              <a:buFont typeface="Arial"/>
              <a:buChar char="•"/>
              <a:defRPr/>
            </a:lvl2pPr>
            <a:lvl3pPr marL="342900" indent="-171450">
              <a:buSzPct val="120000"/>
              <a:buFont typeface="Arial"/>
              <a:buChar char="•"/>
              <a:defRPr/>
            </a:lvl3pPr>
            <a:lvl4pPr marL="561975" indent="-171450">
              <a:buSzPct val="120000"/>
              <a:buFont typeface="Arial"/>
              <a:buChar char="•"/>
              <a:defRPr/>
            </a:lvl4pPr>
            <a:lvl5pPr marL="771525" indent="-171450">
              <a:buSzPct val="120000"/>
              <a:buFont typeface="Arial"/>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728377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Left Pictures-Right Text">
    <p:spTree>
      <p:nvGrpSpPr>
        <p:cNvPr id="1" name=""/>
        <p:cNvGrpSpPr/>
        <p:nvPr/>
      </p:nvGrpSpPr>
      <p:grpSpPr>
        <a:xfrm>
          <a:off x="0" y="0"/>
          <a:ext cx="0" cy="0"/>
          <a:chOff x="0" y="0"/>
          <a:chExt cx="0" cy="0"/>
        </a:xfrm>
      </p:grpSpPr>
      <p:sp>
        <p:nvSpPr>
          <p:cNvPr id="8" name="Rectangle 7"/>
          <p:cNvSpPr/>
          <p:nvPr/>
        </p:nvSpPr>
        <p:spPr>
          <a:xfrm>
            <a:off x="3886200" y="0"/>
            <a:ext cx="990600" cy="6858000"/>
          </a:xfrm>
          <a:prstGeom prst="rect">
            <a:avLst/>
          </a:prstGeom>
          <a:gradFill flip="none" rotWithShape="1">
            <a:gsLst>
              <a:gs pos="0">
                <a:schemeClr val="accent2">
                  <a:lumMod val="20000"/>
                  <a:lumOff val="80000"/>
                </a:schemeClr>
              </a:gs>
              <a:gs pos="100000">
                <a:srgbClr val="000000">
                  <a:alpha val="0"/>
                </a:srgb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sz="1350" dirty="0">
              <a:solidFill>
                <a:srgbClr val="FFFFFF"/>
              </a:solidFill>
              <a:ea typeface="ＭＳ Ｐゴシック" charset="-128"/>
              <a:cs typeface="ＭＳ Ｐゴシック" charset="-128"/>
            </a:endParaRPr>
          </a:p>
        </p:txBody>
      </p:sp>
      <p:sp>
        <p:nvSpPr>
          <p:cNvPr id="9" name="Rectangle 8"/>
          <p:cNvSpPr/>
          <p:nvPr/>
        </p:nvSpPr>
        <p:spPr bwMode="auto">
          <a:xfrm>
            <a:off x="3886200" y="381000"/>
            <a:ext cx="5257800" cy="685800"/>
          </a:xfrm>
          <a:prstGeom prst="rect">
            <a:avLst/>
          </a:prstGeom>
          <a:solidFill>
            <a:schemeClr val="tx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sz="1350" dirty="0">
              <a:solidFill>
                <a:srgbClr val="FFFFFF"/>
              </a:solidFill>
              <a:ea typeface="ＭＳ Ｐゴシック" charset="-128"/>
              <a:cs typeface="ＭＳ Ｐゴシック" charset="-128"/>
            </a:endParaRPr>
          </a:p>
        </p:txBody>
      </p:sp>
      <p:sp>
        <p:nvSpPr>
          <p:cNvPr id="12" name="Picture Placeholder 11"/>
          <p:cNvSpPr>
            <a:spLocks noGrp="1"/>
          </p:cNvSpPr>
          <p:nvPr>
            <p:ph type="pic" sz="quarter" idx="13"/>
          </p:nvPr>
        </p:nvSpPr>
        <p:spPr>
          <a:xfrm>
            <a:off x="0" y="0"/>
            <a:ext cx="3886200" cy="2286000"/>
          </a:xfrm>
          <a:effectLst>
            <a:outerShdw blurRad="50800" dist="38100" algn="l" rotWithShape="0">
              <a:prstClr val="black">
                <a:alpha val="40000"/>
              </a:prstClr>
            </a:outerShdw>
          </a:effectLst>
        </p:spPr>
        <p:txBody>
          <a:bodyPr/>
          <a:lstStyle>
            <a:lvl1pPr>
              <a:defRPr>
                <a:ln>
                  <a:noFill/>
                </a:ln>
              </a:defRPr>
            </a:lvl1pPr>
          </a:lstStyle>
          <a:p>
            <a:pPr lvl="0"/>
            <a:endParaRPr lang="en-US" noProof="0" dirty="0"/>
          </a:p>
        </p:txBody>
      </p:sp>
      <p:sp>
        <p:nvSpPr>
          <p:cNvPr id="2" name="Title 1"/>
          <p:cNvSpPr>
            <a:spLocks noGrp="1"/>
          </p:cNvSpPr>
          <p:nvPr>
            <p:ph type="title"/>
          </p:nvPr>
        </p:nvSpPr>
        <p:spPr>
          <a:xfrm>
            <a:off x="4114800" y="419100"/>
            <a:ext cx="4876800" cy="596900"/>
          </a:xfrm>
        </p:spPr>
        <p:txBody>
          <a:bodyPr>
            <a:noAutofit/>
          </a:bodyPr>
          <a:lstStyle>
            <a:lvl1pPr algn="l">
              <a:buNone/>
              <a:defRPr sz="3000" b="0" cap="none">
                <a:solidFill>
                  <a:srgbClr val="FFFFFF"/>
                </a:solidFill>
              </a:defRPr>
            </a:lvl1pPr>
          </a:lstStyle>
          <a:p>
            <a:r>
              <a:rPr lang="en-US" dirty="0"/>
              <a:t>Click to edit Master title style</a:t>
            </a:r>
          </a:p>
        </p:txBody>
      </p:sp>
      <p:sp>
        <p:nvSpPr>
          <p:cNvPr id="5" name="Text Placeholder 4"/>
          <p:cNvSpPr>
            <a:spLocks noGrp="1"/>
          </p:cNvSpPr>
          <p:nvPr>
            <p:ph type="body" sz="quarter" idx="14"/>
          </p:nvPr>
        </p:nvSpPr>
        <p:spPr>
          <a:xfrm>
            <a:off x="4152900" y="1409700"/>
            <a:ext cx="4724400" cy="4394200"/>
          </a:xfrm>
        </p:spPr>
        <p:txBody>
          <a:bodyPr/>
          <a:lstStyle>
            <a:lvl1pPr>
              <a:defRPr b="0"/>
            </a:lvl1pPr>
            <a:lvl2pPr marL="171450" indent="-171450">
              <a:buFont typeface="Arial"/>
              <a:buChar char="•"/>
              <a:defRPr/>
            </a:lvl2pPr>
            <a:lvl3pPr marL="342900" indent="-171450">
              <a:buSzPct val="120000"/>
              <a:buFont typeface="Arial"/>
              <a:buChar char="•"/>
              <a:defRPr/>
            </a:lvl3pPr>
            <a:lvl4pPr marL="561975" indent="-171450">
              <a:buSzPct val="120000"/>
              <a:buFont typeface="Arial"/>
              <a:buChar char="•"/>
              <a:defRPr/>
            </a:lvl4pPr>
            <a:lvl5pPr marL="771525" indent="-171450">
              <a:buSzPct val="120000"/>
              <a:buFont typeface="Arial"/>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icture Placeholder 11"/>
          <p:cNvSpPr>
            <a:spLocks noGrp="1"/>
          </p:cNvSpPr>
          <p:nvPr>
            <p:ph type="pic" sz="quarter" idx="15"/>
          </p:nvPr>
        </p:nvSpPr>
        <p:spPr>
          <a:xfrm>
            <a:off x="0" y="2286000"/>
            <a:ext cx="3886200" cy="2273300"/>
          </a:xfrm>
          <a:effectLst>
            <a:outerShdw blurRad="50800" dist="38100" algn="l" rotWithShape="0">
              <a:prstClr val="black">
                <a:alpha val="40000"/>
              </a:prstClr>
            </a:outerShdw>
          </a:effectLst>
        </p:spPr>
        <p:txBody>
          <a:bodyPr/>
          <a:lstStyle>
            <a:lvl1pPr>
              <a:defRPr>
                <a:ln>
                  <a:noFill/>
                </a:ln>
              </a:defRPr>
            </a:lvl1pPr>
          </a:lstStyle>
          <a:p>
            <a:pPr lvl="0"/>
            <a:endParaRPr lang="en-US" noProof="0" dirty="0"/>
          </a:p>
        </p:txBody>
      </p:sp>
      <p:sp>
        <p:nvSpPr>
          <p:cNvPr id="7" name="Picture Placeholder 11"/>
          <p:cNvSpPr>
            <a:spLocks noGrp="1"/>
          </p:cNvSpPr>
          <p:nvPr>
            <p:ph type="pic" sz="quarter" idx="16"/>
          </p:nvPr>
        </p:nvSpPr>
        <p:spPr>
          <a:xfrm>
            <a:off x="0" y="4546600"/>
            <a:ext cx="3886200" cy="2311400"/>
          </a:xfrm>
          <a:effectLst>
            <a:outerShdw blurRad="50800" dist="38100" algn="l" rotWithShape="0">
              <a:prstClr val="black">
                <a:alpha val="40000"/>
              </a:prstClr>
            </a:outerShdw>
          </a:effectLst>
        </p:spPr>
        <p:txBody>
          <a:bodyPr/>
          <a:lstStyle>
            <a:lvl1pPr>
              <a:defRPr>
                <a:ln>
                  <a:noFill/>
                </a:ln>
              </a:defRPr>
            </a:lvl1pPr>
          </a:lstStyle>
          <a:p>
            <a:pPr lvl="0"/>
            <a:endParaRPr lang="en-US" noProof="0" dirty="0"/>
          </a:p>
        </p:txBody>
      </p:sp>
    </p:spTree>
    <p:extLst>
      <p:ext uri="{BB962C8B-B14F-4D97-AF65-F5344CB8AC3E}">
        <p14:creationId xmlns:p14="http://schemas.microsoft.com/office/powerpoint/2010/main" val="19709722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Wide-No Photos">
    <p:spTree>
      <p:nvGrpSpPr>
        <p:cNvPr id="1" name=""/>
        <p:cNvGrpSpPr/>
        <p:nvPr/>
      </p:nvGrpSpPr>
      <p:grpSpPr>
        <a:xfrm>
          <a:off x="0" y="0"/>
          <a:ext cx="0" cy="0"/>
          <a:chOff x="0" y="0"/>
          <a:chExt cx="0" cy="0"/>
        </a:xfrm>
      </p:grpSpPr>
      <p:sp>
        <p:nvSpPr>
          <p:cNvPr id="4" name="Rectangle 3"/>
          <p:cNvSpPr/>
          <p:nvPr/>
        </p:nvSpPr>
        <p:spPr>
          <a:xfrm>
            <a:off x="0" y="0"/>
            <a:ext cx="990600" cy="6858000"/>
          </a:xfrm>
          <a:prstGeom prst="rect">
            <a:avLst/>
          </a:prstGeom>
          <a:gradFill flip="none" rotWithShape="1">
            <a:gsLst>
              <a:gs pos="0">
                <a:schemeClr val="accent2">
                  <a:lumMod val="20000"/>
                  <a:lumOff val="80000"/>
                </a:schemeClr>
              </a:gs>
              <a:gs pos="100000">
                <a:srgbClr val="000000">
                  <a:alpha val="0"/>
                </a:srgb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sz="1350" dirty="0">
              <a:solidFill>
                <a:srgbClr val="FFFFFF"/>
              </a:solidFill>
              <a:ea typeface="ＭＳ Ｐゴシック" charset="-128"/>
              <a:cs typeface="ＭＳ Ｐゴシック" charset="-128"/>
            </a:endParaRPr>
          </a:p>
        </p:txBody>
      </p:sp>
      <p:sp>
        <p:nvSpPr>
          <p:cNvPr id="6" name="Rectangle 5"/>
          <p:cNvSpPr/>
          <p:nvPr/>
        </p:nvSpPr>
        <p:spPr bwMode="auto">
          <a:xfrm>
            <a:off x="3886200" y="381000"/>
            <a:ext cx="5257800" cy="685800"/>
          </a:xfrm>
          <a:prstGeom prst="rect">
            <a:avLst/>
          </a:prstGeom>
          <a:solidFill>
            <a:schemeClr val="tx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sz="1350" dirty="0">
              <a:solidFill>
                <a:srgbClr val="FFFFFF"/>
              </a:solidFill>
              <a:ea typeface="ＭＳ Ｐゴシック" charset="-128"/>
              <a:cs typeface="ＭＳ Ｐゴシック" charset="-128"/>
            </a:endParaRPr>
          </a:p>
        </p:txBody>
      </p:sp>
      <p:grpSp>
        <p:nvGrpSpPr>
          <p:cNvPr id="7" name="Group 5"/>
          <p:cNvGrpSpPr>
            <a:grpSpLocks/>
          </p:cNvGrpSpPr>
          <p:nvPr/>
        </p:nvGrpSpPr>
        <p:grpSpPr bwMode="auto">
          <a:xfrm>
            <a:off x="0" y="381000"/>
            <a:ext cx="3886200" cy="685800"/>
            <a:chOff x="0" y="381000"/>
            <a:chExt cx="3886200" cy="685800"/>
          </a:xfrm>
        </p:grpSpPr>
        <p:sp>
          <p:nvSpPr>
            <p:cNvPr id="8" name="Rectangle 7"/>
            <p:cNvSpPr/>
            <p:nvPr/>
          </p:nvSpPr>
          <p:spPr bwMode="auto">
            <a:xfrm>
              <a:off x="0" y="381000"/>
              <a:ext cx="3886200" cy="685800"/>
            </a:xfrm>
            <a:prstGeom prst="rect">
              <a:avLst/>
            </a:prstGeom>
            <a:solidFill>
              <a:schemeClr val="tx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sz="1350" dirty="0">
                <a:solidFill>
                  <a:srgbClr val="FFFFFF"/>
                </a:solidFill>
                <a:ea typeface="ＭＳ Ｐゴシック" charset="-128"/>
                <a:cs typeface="ＭＳ Ｐゴシック" charset="-128"/>
              </a:endParaRPr>
            </a:p>
          </p:txBody>
        </p:sp>
        <p:pic>
          <p:nvPicPr>
            <p:cNvPr id="9" name="Picture 4" descr="UN_Women_English_White.png"/>
            <p:cNvPicPr>
              <a:picLocks noChangeAspect="1"/>
            </p:cNvPicPr>
            <p:nvPr/>
          </p:nvPicPr>
          <p:blipFill>
            <a:blip r:embed="rId2" cstate="print">
              <a:extLst>
                <a:ext uri="{28A0092B-C50C-407E-A947-70E740481C1C}">
                  <a14:useLocalDpi xmlns:a14="http://schemas.microsoft.com/office/drawing/2010/main" val="0"/>
                </a:ext>
              </a:extLst>
            </a:blip>
            <a:srcRect b="28111"/>
            <a:stretch>
              <a:fillRect/>
            </a:stretch>
          </p:blipFill>
          <p:spPr bwMode="auto">
            <a:xfrm>
              <a:off x="268288" y="493713"/>
              <a:ext cx="1560512"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 name="Text Placeholder 4"/>
          <p:cNvSpPr>
            <a:spLocks noGrp="1"/>
          </p:cNvSpPr>
          <p:nvPr>
            <p:ph type="body" sz="quarter" idx="14"/>
          </p:nvPr>
        </p:nvSpPr>
        <p:spPr>
          <a:xfrm>
            <a:off x="393700" y="1409700"/>
            <a:ext cx="8483600" cy="4394200"/>
          </a:xfrm>
        </p:spPr>
        <p:txBody>
          <a:bodyPr/>
          <a:lstStyle>
            <a:lvl1pPr>
              <a:defRPr b="0"/>
            </a:lvl1pPr>
            <a:lvl2pPr marL="171450" indent="-171450">
              <a:buFont typeface="Arial"/>
              <a:buChar char="•"/>
              <a:defRPr/>
            </a:lvl2pPr>
            <a:lvl3pPr marL="342900" indent="-171450">
              <a:buSzPct val="120000"/>
              <a:buFont typeface="Arial"/>
              <a:buChar char="•"/>
              <a:defRPr/>
            </a:lvl3pPr>
            <a:lvl4pPr marL="561975" indent="-171450">
              <a:buSzPct val="120000"/>
              <a:buFont typeface="Arial"/>
              <a:buChar char="•"/>
              <a:defRPr/>
            </a:lvl4pPr>
            <a:lvl5pPr marL="771525" indent="-171450">
              <a:buSzPct val="120000"/>
              <a:buFont typeface="Arial"/>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2311401" y="419100"/>
            <a:ext cx="6680200" cy="596900"/>
          </a:xfrm>
        </p:spPr>
        <p:txBody>
          <a:bodyPr>
            <a:noAutofit/>
          </a:bodyPr>
          <a:lstStyle>
            <a:lvl1pPr algn="l">
              <a:buNone/>
              <a:defRPr sz="3000" b="0" cap="none">
                <a:solidFill>
                  <a:srgbClr val="FFFFFF"/>
                </a:solidFill>
              </a:defRPr>
            </a:lvl1pPr>
          </a:lstStyle>
          <a:p>
            <a:r>
              <a:rPr lang="en-US" dirty="0"/>
              <a:t>Click to edit Master title style</a:t>
            </a:r>
          </a:p>
        </p:txBody>
      </p:sp>
    </p:spTree>
    <p:extLst>
      <p:ext uri="{BB962C8B-B14F-4D97-AF65-F5344CB8AC3E}">
        <p14:creationId xmlns:p14="http://schemas.microsoft.com/office/powerpoint/2010/main" val="11840534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2 Left Pictures on Blue">
    <p:spTree>
      <p:nvGrpSpPr>
        <p:cNvPr id="1" name=""/>
        <p:cNvGrpSpPr/>
        <p:nvPr/>
      </p:nvGrpSpPr>
      <p:grpSpPr>
        <a:xfrm>
          <a:off x="0" y="0"/>
          <a:ext cx="0" cy="0"/>
          <a:chOff x="0" y="0"/>
          <a:chExt cx="0" cy="0"/>
        </a:xfrm>
      </p:grpSpPr>
      <p:sp>
        <p:nvSpPr>
          <p:cNvPr id="6" name="Rectangle 5"/>
          <p:cNvSpPr>
            <a:spLocks noChangeArrowheads="1"/>
          </p:cNvSpPr>
          <p:nvPr/>
        </p:nvSpPr>
        <p:spPr bwMode="auto">
          <a:xfrm>
            <a:off x="0" y="0"/>
            <a:ext cx="3886200" cy="6858000"/>
          </a:xfrm>
          <a:prstGeom prst="rect">
            <a:avLst/>
          </a:prstGeom>
          <a:solidFill>
            <a:schemeClr val="bg2"/>
          </a:solidFill>
          <a:ln>
            <a:noFill/>
          </a:ln>
          <a:effectLst>
            <a:outerShdw blurRad="50800" dist="38100" algn="l" rotWithShape="0">
              <a:srgbClr val="808080">
                <a:alpha val="39999"/>
              </a:srgbClr>
            </a:outerShdw>
          </a:effectLst>
          <a:extLst>
            <a:ext uri="{91240B29-F687-4F45-9708-019B960494DF}">
              <a14:hiddenLine xmlns:a14="http://schemas.microsoft.com/office/drawing/2010/main" w="10000">
                <a:solidFill>
                  <a:srgbClr val="000000"/>
                </a:solidFill>
                <a:miter lim="800000"/>
                <a:headEnd/>
                <a:tailEnd/>
              </a14:hiddenLine>
            </a:ext>
          </a:extLst>
        </p:spPr>
        <p:txBody>
          <a:bodyPr anchor="ctr"/>
          <a:lstStyle/>
          <a:p>
            <a:pPr algn="ctr" fontAlgn="base">
              <a:spcBef>
                <a:spcPct val="0"/>
              </a:spcBef>
              <a:spcAft>
                <a:spcPct val="0"/>
              </a:spcAft>
              <a:defRPr/>
            </a:pPr>
            <a:endParaRPr lang="en-US" sz="1350" dirty="0">
              <a:solidFill>
                <a:prstClr val="white"/>
              </a:solidFill>
              <a:ea typeface="ＭＳ Ｐゴシック" pitchFamily="34" charset="-128"/>
            </a:endParaRPr>
          </a:p>
        </p:txBody>
      </p:sp>
      <p:sp>
        <p:nvSpPr>
          <p:cNvPr id="8" name="Rectangle 7"/>
          <p:cNvSpPr/>
          <p:nvPr/>
        </p:nvSpPr>
        <p:spPr>
          <a:xfrm>
            <a:off x="3886200" y="0"/>
            <a:ext cx="990600" cy="6858000"/>
          </a:xfrm>
          <a:prstGeom prst="rect">
            <a:avLst/>
          </a:prstGeom>
          <a:gradFill flip="none" rotWithShape="1">
            <a:gsLst>
              <a:gs pos="0">
                <a:schemeClr val="accent2">
                  <a:lumMod val="20000"/>
                  <a:lumOff val="80000"/>
                </a:schemeClr>
              </a:gs>
              <a:gs pos="100000">
                <a:srgbClr val="000000">
                  <a:alpha val="0"/>
                </a:srgb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sz="1350" dirty="0">
              <a:solidFill>
                <a:srgbClr val="FFFFFF"/>
              </a:solidFill>
              <a:ea typeface="ＭＳ Ｐゴシック" charset="-128"/>
              <a:cs typeface="ＭＳ Ｐゴシック" charset="-128"/>
            </a:endParaRPr>
          </a:p>
        </p:txBody>
      </p:sp>
      <p:sp>
        <p:nvSpPr>
          <p:cNvPr id="9" name="Rectangle 8"/>
          <p:cNvSpPr/>
          <p:nvPr/>
        </p:nvSpPr>
        <p:spPr bwMode="auto">
          <a:xfrm>
            <a:off x="3886200" y="381000"/>
            <a:ext cx="5257800" cy="685800"/>
          </a:xfrm>
          <a:prstGeom prst="rect">
            <a:avLst/>
          </a:prstGeom>
          <a:solidFill>
            <a:schemeClr val="tx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sz="1350" dirty="0">
              <a:solidFill>
                <a:srgbClr val="FFFFFF"/>
              </a:solidFill>
              <a:ea typeface="ＭＳ Ｐゴシック" charset="-128"/>
              <a:cs typeface="ＭＳ Ｐゴシック" charset="-128"/>
            </a:endParaRPr>
          </a:p>
        </p:txBody>
      </p:sp>
      <p:sp>
        <p:nvSpPr>
          <p:cNvPr id="2" name="Title 1"/>
          <p:cNvSpPr>
            <a:spLocks noGrp="1"/>
          </p:cNvSpPr>
          <p:nvPr>
            <p:ph type="title"/>
          </p:nvPr>
        </p:nvSpPr>
        <p:spPr>
          <a:xfrm>
            <a:off x="4114801" y="363607"/>
            <a:ext cx="4762500" cy="707886"/>
          </a:xfrm>
        </p:spPr>
        <p:txBody>
          <a:bodyPr wrap="none">
            <a:normAutofit/>
          </a:bodyPr>
          <a:lstStyle>
            <a:lvl1pPr algn="l">
              <a:buNone/>
              <a:defRPr sz="3000" b="0" cap="none">
                <a:solidFill>
                  <a:srgbClr val="FFFFFF"/>
                </a:solidFill>
              </a:defRPr>
            </a:lvl1pPr>
          </a:lstStyle>
          <a:p>
            <a:r>
              <a:rPr lang="en-US" dirty="0"/>
              <a:t>Click to edit Master title style</a:t>
            </a:r>
          </a:p>
        </p:txBody>
      </p:sp>
      <p:sp>
        <p:nvSpPr>
          <p:cNvPr id="5" name="Text Placeholder 4"/>
          <p:cNvSpPr>
            <a:spLocks noGrp="1"/>
          </p:cNvSpPr>
          <p:nvPr>
            <p:ph type="body" sz="quarter" idx="14"/>
          </p:nvPr>
        </p:nvSpPr>
        <p:spPr>
          <a:xfrm>
            <a:off x="4152900" y="1409700"/>
            <a:ext cx="4724400" cy="4394200"/>
          </a:xfrm>
        </p:spPr>
        <p:txBody>
          <a:bodyPr/>
          <a:lstStyle>
            <a:lvl1pPr>
              <a:defRPr b="0"/>
            </a:lvl1pPr>
            <a:lvl2pPr marL="171450" indent="-171450">
              <a:buFont typeface="Arial"/>
              <a:buChar char="•"/>
              <a:defRPr/>
            </a:lvl2pPr>
            <a:lvl3pPr marL="342900" indent="-171450">
              <a:buSzPct val="120000"/>
              <a:buFont typeface="Arial"/>
              <a:buChar char="•"/>
              <a:defRPr/>
            </a:lvl3pPr>
            <a:lvl4pPr marL="561975" indent="-171450">
              <a:buSzPct val="120000"/>
              <a:buFont typeface="Arial"/>
              <a:buChar char="•"/>
              <a:defRPr/>
            </a:lvl4pPr>
            <a:lvl5pPr marL="771525" indent="-171450">
              <a:buSzPct val="120000"/>
              <a:buFont typeface="Arial"/>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Picture Placeholder 11"/>
          <p:cNvSpPr>
            <a:spLocks noGrp="1"/>
          </p:cNvSpPr>
          <p:nvPr>
            <p:ph type="pic" sz="quarter" idx="16"/>
          </p:nvPr>
        </p:nvSpPr>
        <p:spPr>
          <a:xfrm>
            <a:off x="0" y="1066800"/>
            <a:ext cx="3886200" cy="2603500"/>
          </a:xfrm>
          <a:effectLst/>
        </p:spPr>
        <p:txBody>
          <a:bodyPr/>
          <a:lstStyle>
            <a:lvl1pPr>
              <a:defRPr>
                <a:ln>
                  <a:noFill/>
                </a:ln>
              </a:defRPr>
            </a:lvl1pPr>
          </a:lstStyle>
          <a:p>
            <a:pPr lvl="0"/>
            <a:endParaRPr lang="en-US" noProof="0" dirty="0"/>
          </a:p>
        </p:txBody>
      </p:sp>
      <p:sp>
        <p:nvSpPr>
          <p:cNvPr id="11" name="Picture Placeholder 11"/>
          <p:cNvSpPr>
            <a:spLocks noGrp="1"/>
          </p:cNvSpPr>
          <p:nvPr>
            <p:ph type="pic" sz="quarter" idx="17"/>
          </p:nvPr>
        </p:nvSpPr>
        <p:spPr>
          <a:xfrm>
            <a:off x="0" y="3683000"/>
            <a:ext cx="3886200" cy="2628900"/>
          </a:xfrm>
          <a:effectLst/>
        </p:spPr>
        <p:txBody>
          <a:bodyPr/>
          <a:lstStyle>
            <a:lvl1pPr>
              <a:defRPr>
                <a:ln>
                  <a:noFill/>
                </a:ln>
              </a:defRPr>
            </a:lvl1pPr>
          </a:lstStyle>
          <a:p>
            <a:pPr lvl="0"/>
            <a:endParaRPr lang="en-US" noProof="0" dirty="0"/>
          </a:p>
        </p:txBody>
      </p:sp>
    </p:spTree>
    <p:extLst>
      <p:ext uri="{BB962C8B-B14F-4D97-AF65-F5344CB8AC3E}">
        <p14:creationId xmlns:p14="http://schemas.microsoft.com/office/powerpoint/2010/main" val="208222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Left Text-Right Picture">
    <p:spTree>
      <p:nvGrpSpPr>
        <p:cNvPr id="1" name=""/>
        <p:cNvGrpSpPr/>
        <p:nvPr/>
      </p:nvGrpSpPr>
      <p:grpSpPr>
        <a:xfrm>
          <a:off x="0" y="0"/>
          <a:ext cx="0" cy="0"/>
          <a:chOff x="0" y="0"/>
          <a:chExt cx="0" cy="0"/>
        </a:xfrm>
      </p:grpSpPr>
      <p:sp>
        <p:nvSpPr>
          <p:cNvPr id="6" name="Rectangle 5"/>
          <p:cNvSpPr/>
          <p:nvPr/>
        </p:nvSpPr>
        <p:spPr>
          <a:xfrm>
            <a:off x="0" y="0"/>
            <a:ext cx="990600" cy="6858000"/>
          </a:xfrm>
          <a:prstGeom prst="rect">
            <a:avLst/>
          </a:prstGeom>
          <a:gradFill flip="none" rotWithShape="1">
            <a:gsLst>
              <a:gs pos="0">
                <a:schemeClr val="accent2">
                  <a:lumMod val="20000"/>
                  <a:lumOff val="80000"/>
                </a:schemeClr>
              </a:gs>
              <a:gs pos="100000">
                <a:srgbClr val="000000">
                  <a:alpha val="0"/>
                </a:srgb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sz="1350" dirty="0">
              <a:solidFill>
                <a:srgbClr val="FFFFFF"/>
              </a:solidFill>
              <a:ea typeface="ＭＳ Ｐゴシック" charset="-128"/>
              <a:cs typeface="ＭＳ Ｐゴシック" charset="-128"/>
            </a:endParaRPr>
          </a:p>
        </p:txBody>
      </p:sp>
      <p:sp>
        <p:nvSpPr>
          <p:cNvPr id="7" name="Rectangle 6"/>
          <p:cNvSpPr>
            <a:spLocks noChangeArrowheads="1"/>
          </p:cNvSpPr>
          <p:nvPr/>
        </p:nvSpPr>
        <p:spPr bwMode="auto">
          <a:xfrm>
            <a:off x="0" y="381000"/>
            <a:ext cx="5257800" cy="685800"/>
          </a:xfrm>
          <a:prstGeom prst="rect">
            <a:avLst/>
          </a:prstGeom>
          <a:solidFill>
            <a:schemeClr val="tx1">
              <a:alpha val="79999"/>
            </a:schemeClr>
          </a:solidFill>
          <a:ln>
            <a:noFill/>
          </a:ln>
          <a:effectLst>
            <a:outerShdw blurRad="50800" dist="38100" algn="l" rotWithShape="0">
              <a:srgbClr val="808080">
                <a:alpha val="39999"/>
              </a:srgbClr>
            </a:outerShdw>
          </a:effectLst>
          <a:extLst>
            <a:ext uri="{91240B29-F687-4F45-9708-019B960494DF}">
              <a14:hiddenLine xmlns:a14="http://schemas.microsoft.com/office/drawing/2010/main" w="10000">
                <a:solidFill>
                  <a:srgbClr val="000000"/>
                </a:solidFill>
                <a:miter lim="800000"/>
                <a:headEnd/>
                <a:tailEnd/>
              </a14:hiddenLine>
            </a:ext>
          </a:extLst>
        </p:spPr>
        <p:txBody>
          <a:bodyPr anchor="ctr"/>
          <a:lstStyle/>
          <a:p>
            <a:pPr algn="ctr" fontAlgn="base">
              <a:spcBef>
                <a:spcPct val="0"/>
              </a:spcBef>
              <a:spcAft>
                <a:spcPct val="0"/>
              </a:spcAft>
              <a:defRPr/>
            </a:pPr>
            <a:endParaRPr lang="en-US" sz="1350" dirty="0">
              <a:solidFill>
                <a:srgbClr val="FFFFFF"/>
              </a:solidFill>
              <a:ea typeface="ＭＳ Ｐゴシック" charset="-128"/>
              <a:cs typeface="ＭＳ Ｐゴシック" charset="-128"/>
            </a:endParaRPr>
          </a:p>
        </p:txBody>
      </p:sp>
      <p:sp>
        <p:nvSpPr>
          <p:cNvPr id="12" name="Picture Placeholder 11"/>
          <p:cNvSpPr>
            <a:spLocks noGrp="1"/>
          </p:cNvSpPr>
          <p:nvPr>
            <p:ph type="pic" sz="quarter" idx="13"/>
          </p:nvPr>
        </p:nvSpPr>
        <p:spPr>
          <a:xfrm>
            <a:off x="5257800" y="0"/>
            <a:ext cx="3886200" cy="6858000"/>
          </a:xfrm>
          <a:effectLst>
            <a:innerShdw blurRad="63500" dist="50800" dir="10800000">
              <a:prstClr val="black">
                <a:alpha val="50000"/>
              </a:prstClr>
            </a:innerShdw>
          </a:effectLst>
        </p:spPr>
        <p:txBody>
          <a:bodyPr/>
          <a:lstStyle/>
          <a:p>
            <a:pPr lvl="0"/>
            <a:endParaRPr lang="en-US" noProof="0" dirty="0"/>
          </a:p>
        </p:txBody>
      </p:sp>
      <p:sp>
        <p:nvSpPr>
          <p:cNvPr id="2" name="Title 1"/>
          <p:cNvSpPr>
            <a:spLocks noGrp="1"/>
          </p:cNvSpPr>
          <p:nvPr>
            <p:ph type="title"/>
          </p:nvPr>
        </p:nvSpPr>
        <p:spPr>
          <a:xfrm>
            <a:off x="228600" y="419100"/>
            <a:ext cx="4876800" cy="596900"/>
          </a:xfrm>
        </p:spPr>
        <p:txBody>
          <a:bodyPr>
            <a:normAutofit/>
          </a:bodyPr>
          <a:lstStyle>
            <a:lvl1pPr algn="l">
              <a:buNone/>
              <a:defRPr sz="3000" b="0" cap="none">
                <a:solidFill>
                  <a:srgbClr val="FFFFFF"/>
                </a:solidFill>
              </a:defRPr>
            </a:lvl1pPr>
          </a:lstStyle>
          <a:p>
            <a:r>
              <a:rPr lang="en-US" dirty="0"/>
              <a:t>Click to edit Master title style</a:t>
            </a:r>
          </a:p>
        </p:txBody>
      </p:sp>
      <p:sp>
        <p:nvSpPr>
          <p:cNvPr id="5" name="Text Placeholder 4"/>
          <p:cNvSpPr>
            <a:spLocks noGrp="1"/>
          </p:cNvSpPr>
          <p:nvPr>
            <p:ph type="body" sz="quarter" idx="14"/>
          </p:nvPr>
        </p:nvSpPr>
        <p:spPr>
          <a:xfrm>
            <a:off x="266700" y="1409700"/>
            <a:ext cx="4724400" cy="4394200"/>
          </a:xfrm>
        </p:spPr>
        <p:txBody>
          <a:bodyPr/>
          <a:lstStyle>
            <a:lvl1pPr>
              <a:defRPr b="0"/>
            </a:lvl1pPr>
            <a:lvl2pPr marL="171450" indent="-171450">
              <a:buFont typeface="Arial"/>
              <a:buChar char="•"/>
              <a:defRPr/>
            </a:lvl2pPr>
            <a:lvl3pPr marL="342900" indent="-171450">
              <a:buSzPct val="120000"/>
              <a:buFont typeface="Arial"/>
              <a:buChar char="•"/>
              <a:defRPr/>
            </a:lvl3pPr>
            <a:lvl4pPr marL="561975" indent="-171450">
              <a:buSzPct val="120000"/>
              <a:buFont typeface="Arial"/>
              <a:buChar char="•"/>
              <a:defRPr/>
            </a:lvl4pPr>
            <a:lvl5pPr marL="771525" indent="-171450">
              <a:buSzPct val="120000"/>
              <a:buFont typeface="Arial"/>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498600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
          </p:nvPr>
        </p:nvSpPr>
        <p:spPr>
          <a:xfrm>
            <a:off x="609600" y="1589567"/>
            <a:ext cx="38862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2"/>
          </p:nvPr>
        </p:nvSpPr>
        <p:spPr>
          <a:xfrm>
            <a:off x="4844901" y="1589567"/>
            <a:ext cx="38862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13"/>
          <p:cNvSpPr>
            <a:spLocks noGrp="1"/>
          </p:cNvSpPr>
          <p:nvPr>
            <p:ph type="dt" sz="half" idx="10"/>
          </p:nvPr>
        </p:nvSpPr>
        <p:spPr>
          <a:xfrm>
            <a:off x="6096000" y="6248402"/>
            <a:ext cx="26670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fontAlgn="base">
              <a:spcBef>
                <a:spcPct val="0"/>
              </a:spcBef>
              <a:spcAft>
                <a:spcPct val="0"/>
              </a:spcAft>
            </a:pPr>
            <a:endParaRPr lang="en-US" dirty="0">
              <a:solidFill>
                <a:srgbClr val="009DDC"/>
              </a:solidFill>
              <a:latin typeface="Arial" pitchFamily="34" charset="0"/>
              <a:ea typeface="ＭＳ Ｐゴシック" pitchFamily="34" charset="-128"/>
            </a:endParaRPr>
          </a:p>
        </p:txBody>
      </p:sp>
      <p:sp>
        <p:nvSpPr>
          <p:cNvPr id="6" name="Footer Placeholder 2"/>
          <p:cNvSpPr>
            <a:spLocks noGrp="1"/>
          </p:cNvSpPr>
          <p:nvPr>
            <p:ph type="ftr" sz="quarter" idx="11"/>
          </p:nvPr>
        </p:nvSpPr>
        <p:spPr>
          <a:xfrm>
            <a:off x="609601" y="6248402"/>
            <a:ext cx="5421313" cy="365125"/>
          </a:xfrm>
          <a:prstGeom prst="rect">
            <a:avLst/>
          </a:prstGeom>
        </p:spPr>
        <p:txBody>
          <a:bodyPr/>
          <a:lstStyle>
            <a:lvl1pPr>
              <a:defRPr>
                <a:latin typeface="Arial" charset="0"/>
                <a:ea typeface="ＭＳ Ｐゴシック" charset="0"/>
                <a:cs typeface="ＭＳ Ｐゴシック" charset="0"/>
              </a:defRPr>
            </a:lvl1pPr>
          </a:lstStyle>
          <a:p>
            <a:pPr fontAlgn="base">
              <a:spcBef>
                <a:spcPct val="0"/>
              </a:spcBef>
              <a:spcAft>
                <a:spcPct val="0"/>
              </a:spcAft>
              <a:defRPr/>
            </a:pPr>
            <a:endParaRPr lang="en-US" dirty="0">
              <a:solidFill>
                <a:srgbClr val="009DDC"/>
              </a:solidFill>
            </a:endParaRPr>
          </a:p>
        </p:txBody>
      </p:sp>
      <p:sp>
        <p:nvSpPr>
          <p:cNvPr id="7" name="Slide Number Placeholder 22"/>
          <p:cNvSpPr>
            <a:spLocks noGrp="1"/>
          </p:cNvSpPr>
          <p:nvPr>
            <p:ph type="sldNum" sz="quarter" idx="12"/>
          </p:nvPr>
        </p:nvSpPr>
        <p:spPr>
          <a:xfrm>
            <a:off x="0" y="1271590"/>
            <a:ext cx="533400" cy="244475"/>
          </a:xfrm>
          <a:prstGeom prst="rect">
            <a:avLst/>
          </a:prstGeom>
        </p:spPr>
        <p:txBody>
          <a:bodyPr vert="horz" wrap="square" lIns="91440" tIns="45720" rIns="91440" bIns="45720" numCol="1" anchor="t" anchorCtr="0" compatLnSpc="1">
            <a:prstTxWarp prst="textNoShape">
              <a:avLst/>
            </a:prstTxWarp>
          </a:bodyPr>
          <a:lstStyle>
            <a:lvl1pPr>
              <a:defRPr/>
            </a:lvl1pPr>
          </a:lstStyle>
          <a:p>
            <a:pPr fontAlgn="base">
              <a:spcBef>
                <a:spcPct val="0"/>
              </a:spcBef>
              <a:spcAft>
                <a:spcPct val="0"/>
              </a:spcAft>
            </a:pPr>
            <a:fld id="{A665FE2C-7301-41BB-B5E8-B63A8DE943D9}" type="slidenum">
              <a:rPr lang="en-US">
                <a:solidFill>
                  <a:srgbClr val="009DDC"/>
                </a:solidFill>
                <a:latin typeface="Arial" pitchFamily="34" charset="0"/>
                <a:ea typeface="ＭＳ Ｐゴシック" pitchFamily="34" charset="-128"/>
              </a:rPr>
              <a:pPr fontAlgn="base">
                <a:spcBef>
                  <a:spcPct val="0"/>
                </a:spcBef>
                <a:spcAft>
                  <a:spcPct val="0"/>
                </a:spcAft>
              </a:pPr>
              <a:t>‹#›</a:t>
            </a:fld>
            <a:endParaRPr lang="en-US" dirty="0">
              <a:solidFill>
                <a:srgbClr val="009DDC"/>
              </a:solidFill>
              <a:latin typeface="Arial" pitchFamily="34" charset="0"/>
              <a:ea typeface="ＭＳ Ｐゴシック" pitchFamily="34" charset="-128"/>
            </a:endParaRPr>
          </a:p>
        </p:txBody>
      </p:sp>
    </p:spTree>
    <p:extLst>
      <p:ext uri="{BB962C8B-B14F-4D97-AF65-F5344CB8AC3E}">
        <p14:creationId xmlns:p14="http://schemas.microsoft.com/office/powerpoint/2010/main" val="33778683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A04ECA0-EA15-44F5-8FC1-4DB9B366F541}" type="datetimeFigureOut">
              <a:rPr lang="ru-RU" smtClean="0"/>
              <a:t>20.11.2019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9F743B0-11A0-4172-A61C-2495FDBE4F26}" type="slidenum">
              <a:rPr lang="ru-RU" smtClean="0"/>
              <a:t>‹#›</a:t>
            </a:fld>
            <a:endParaRPr lang="ru-RU" dirty="0"/>
          </a:p>
        </p:txBody>
      </p:sp>
    </p:spTree>
    <p:extLst>
      <p:ext uri="{BB962C8B-B14F-4D97-AF65-F5344CB8AC3E}">
        <p14:creationId xmlns:p14="http://schemas.microsoft.com/office/powerpoint/2010/main" val="20828434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lstStyle>
            <a:lvl1pPr>
              <a:defRPr/>
            </a:lvl1pPr>
          </a:lstStyle>
          <a:p>
            <a:r>
              <a:rPr lang="en-US"/>
              <a:t>Click to edit Master title style</a:t>
            </a:r>
          </a:p>
        </p:txBody>
      </p:sp>
      <p:sp>
        <p:nvSpPr>
          <p:cNvPr id="11" name="Content Placeholder 10"/>
          <p:cNvSpPr>
            <a:spLocks noGrp="1"/>
          </p:cNvSpPr>
          <p:nvPr>
            <p:ph sz="quarter" idx="2"/>
          </p:nvPr>
        </p:nvSpPr>
        <p:spPr>
          <a:xfrm>
            <a:off x="609600" y="2438400"/>
            <a:ext cx="3886200" cy="3581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800600" y="2438400"/>
            <a:ext cx="3886200" cy="3581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1500" b="1">
                <a:solidFill>
                  <a:srgbClr val="FFFFFF"/>
                </a:solidFill>
              </a:defRPr>
            </a:lvl1pPr>
          </a:lstStyle>
          <a:p>
            <a:pPr lvl="0"/>
            <a:r>
              <a:rPr lang="en-US"/>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1500" b="1">
                <a:solidFill>
                  <a:srgbClr val="FFFFFF"/>
                </a:solidFill>
              </a:defRPr>
            </a:lvl1pPr>
          </a:lstStyle>
          <a:p>
            <a:pPr lvl="0"/>
            <a:r>
              <a:rPr lang="en-US"/>
              <a:t>Click to edit Master text styles</a:t>
            </a:r>
          </a:p>
        </p:txBody>
      </p:sp>
      <p:sp>
        <p:nvSpPr>
          <p:cNvPr id="7" name="Date Placeholder 13"/>
          <p:cNvSpPr>
            <a:spLocks noGrp="1"/>
          </p:cNvSpPr>
          <p:nvPr>
            <p:ph type="dt" sz="half" idx="10"/>
          </p:nvPr>
        </p:nvSpPr>
        <p:spPr>
          <a:xfrm>
            <a:off x="6096000" y="6248402"/>
            <a:ext cx="26670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fontAlgn="base">
              <a:spcBef>
                <a:spcPct val="0"/>
              </a:spcBef>
              <a:spcAft>
                <a:spcPct val="0"/>
              </a:spcAft>
            </a:pPr>
            <a:endParaRPr lang="en-US" dirty="0">
              <a:solidFill>
                <a:srgbClr val="009DDC"/>
              </a:solidFill>
              <a:latin typeface="Arial" pitchFamily="34" charset="0"/>
              <a:ea typeface="ＭＳ Ｐゴシック" pitchFamily="34" charset="-128"/>
            </a:endParaRPr>
          </a:p>
        </p:txBody>
      </p:sp>
      <p:sp>
        <p:nvSpPr>
          <p:cNvPr id="8" name="Footer Placeholder 2"/>
          <p:cNvSpPr>
            <a:spLocks noGrp="1"/>
          </p:cNvSpPr>
          <p:nvPr>
            <p:ph type="ftr" sz="quarter" idx="11"/>
          </p:nvPr>
        </p:nvSpPr>
        <p:spPr>
          <a:xfrm>
            <a:off x="609601" y="6248402"/>
            <a:ext cx="5421313" cy="365125"/>
          </a:xfrm>
          <a:prstGeom prst="rect">
            <a:avLst/>
          </a:prstGeom>
        </p:spPr>
        <p:txBody>
          <a:bodyPr/>
          <a:lstStyle>
            <a:lvl1pPr>
              <a:defRPr>
                <a:latin typeface="Arial" charset="0"/>
                <a:ea typeface="ＭＳ Ｐゴシック" charset="0"/>
                <a:cs typeface="ＭＳ Ｐゴシック" charset="0"/>
              </a:defRPr>
            </a:lvl1pPr>
          </a:lstStyle>
          <a:p>
            <a:pPr fontAlgn="base">
              <a:spcBef>
                <a:spcPct val="0"/>
              </a:spcBef>
              <a:spcAft>
                <a:spcPct val="0"/>
              </a:spcAft>
              <a:defRPr/>
            </a:pPr>
            <a:endParaRPr lang="en-US" dirty="0">
              <a:solidFill>
                <a:srgbClr val="009DDC"/>
              </a:solidFill>
            </a:endParaRPr>
          </a:p>
        </p:txBody>
      </p:sp>
      <p:sp>
        <p:nvSpPr>
          <p:cNvPr id="9" name="Slide Number Placeholder 22"/>
          <p:cNvSpPr>
            <a:spLocks noGrp="1"/>
          </p:cNvSpPr>
          <p:nvPr>
            <p:ph type="sldNum" sz="quarter" idx="12"/>
          </p:nvPr>
        </p:nvSpPr>
        <p:spPr>
          <a:xfrm>
            <a:off x="0" y="1271590"/>
            <a:ext cx="533400" cy="244475"/>
          </a:xfrm>
          <a:prstGeom prst="rect">
            <a:avLst/>
          </a:prstGeom>
        </p:spPr>
        <p:txBody>
          <a:bodyPr vert="horz" wrap="square" lIns="91440" tIns="45720" rIns="91440" bIns="45720" numCol="1" anchor="t" anchorCtr="0" compatLnSpc="1">
            <a:prstTxWarp prst="textNoShape">
              <a:avLst/>
            </a:prstTxWarp>
          </a:bodyPr>
          <a:lstStyle>
            <a:lvl1pPr>
              <a:defRPr/>
            </a:lvl1pPr>
          </a:lstStyle>
          <a:p>
            <a:pPr fontAlgn="base">
              <a:spcBef>
                <a:spcPct val="0"/>
              </a:spcBef>
              <a:spcAft>
                <a:spcPct val="0"/>
              </a:spcAft>
            </a:pPr>
            <a:fld id="{41257361-9736-458F-AECF-C9DE84F509DA}" type="slidenum">
              <a:rPr lang="en-US">
                <a:solidFill>
                  <a:srgbClr val="009DDC"/>
                </a:solidFill>
                <a:latin typeface="Arial" pitchFamily="34" charset="0"/>
                <a:ea typeface="ＭＳ Ｐゴシック" pitchFamily="34" charset="-128"/>
              </a:rPr>
              <a:pPr fontAlgn="base">
                <a:spcBef>
                  <a:spcPct val="0"/>
                </a:spcBef>
                <a:spcAft>
                  <a:spcPct val="0"/>
                </a:spcAft>
              </a:pPr>
              <a:t>‹#›</a:t>
            </a:fld>
            <a:endParaRPr lang="en-US" dirty="0">
              <a:solidFill>
                <a:srgbClr val="009DDC"/>
              </a:solidFill>
              <a:latin typeface="Arial" pitchFamily="34" charset="0"/>
              <a:ea typeface="ＭＳ Ｐゴシック" pitchFamily="34" charset="-128"/>
            </a:endParaRPr>
          </a:p>
        </p:txBody>
      </p:sp>
    </p:spTree>
    <p:extLst>
      <p:ext uri="{BB962C8B-B14F-4D97-AF65-F5344CB8AC3E}">
        <p14:creationId xmlns:p14="http://schemas.microsoft.com/office/powerpoint/2010/main" val="17984661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15274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A04ECA0-EA15-44F5-8FC1-4DB9B366F541}" type="datetimeFigureOut">
              <a:rPr lang="ru-RU" smtClean="0"/>
              <a:t>20.11.2019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9F743B0-11A0-4172-A61C-2495FDBE4F26}" type="slidenum">
              <a:rPr lang="ru-RU" smtClean="0"/>
              <a:t>‹#›</a:t>
            </a:fld>
            <a:endParaRPr lang="ru-RU" dirty="0"/>
          </a:p>
        </p:txBody>
      </p:sp>
    </p:spTree>
    <p:extLst>
      <p:ext uri="{BB962C8B-B14F-4D97-AF65-F5344CB8AC3E}">
        <p14:creationId xmlns:p14="http://schemas.microsoft.com/office/powerpoint/2010/main" val="34766472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A04ECA0-EA15-44F5-8FC1-4DB9B366F541}" type="datetimeFigureOut">
              <a:rPr lang="ru-RU" smtClean="0"/>
              <a:t>20.11.2019</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09F743B0-11A0-4172-A61C-2495FDBE4F26}" type="slidenum">
              <a:rPr lang="ru-RU" smtClean="0"/>
              <a:t>‹#›</a:t>
            </a:fld>
            <a:endParaRPr lang="ru-RU" dirty="0"/>
          </a:p>
        </p:txBody>
      </p:sp>
    </p:spTree>
    <p:extLst>
      <p:ext uri="{BB962C8B-B14F-4D97-AF65-F5344CB8AC3E}">
        <p14:creationId xmlns:p14="http://schemas.microsoft.com/office/powerpoint/2010/main" val="15392411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A04ECA0-EA15-44F5-8FC1-4DB9B366F541}" type="datetimeFigureOut">
              <a:rPr lang="ru-RU" smtClean="0"/>
              <a:t>20.11.2019</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09F743B0-11A0-4172-A61C-2495FDBE4F26}" type="slidenum">
              <a:rPr lang="ru-RU" smtClean="0"/>
              <a:t>‹#›</a:t>
            </a:fld>
            <a:endParaRPr lang="ru-RU" dirty="0"/>
          </a:p>
        </p:txBody>
      </p:sp>
    </p:spTree>
    <p:extLst>
      <p:ext uri="{BB962C8B-B14F-4D97-AF65-F5344CB8AC3E}">
        <p14:creationId xmlns:p14="http://schemas.microsoft.com/office/powerpoint/2010/main" val="34513213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A04ECA0-EA15-44F5-8FC1-4DB9B366F541}" type="datetimeFigureOut">
              <a:rPr lang="ru-RU" smtClean="0"/>
              <a:t>20.11.2019</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09F743B0-11A0-4172-A61C-2495FDBE4F26}" type="slidenum">
              <a:rPr lang="ru-RU" smtClean="0"/>
              <a:t>‹#›</a:t>
            </a:fld>
            <a:endParaRPr lang="ru-RU" dirty="0"/>
          </a:p>
        </p:txBody>
      </p:sp>
    </p:spTree>
    <p:extLst>
      <p:ext uri="{BB962C8B-B14F-4D97-AF65-F5344CB8AC3E}">
        <p14:creationId xmlns:p14="http://schemas.microsoft.com/office/powerpoint/2010/main" val="7132749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A04ECA0-EA15-44F5-8FC1-4DB9B366F541}" type="datetimeFigureOut">
              <a:rPr lang="ru-RU" smtClean="0"/>
              <a:t>20.11.2019</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09F743B0-11A0-4172-A61C-2495FDBE4F26}" type="slidenum">
              <a:rPr lang="ru-RU" smtClean="0"/>
              <a:t>‹#›</a:t>
            </a:fld>
            <a:endParaRPr lang="ru-RU" dirty="0"/>
          </a:p>
        </p:txBody>
      </p:sp>
    </p:spTree>
    <p:extLst>
      <p:ext uri="{BB962C8B-B14F-4D97-AF65-F5344CB8AC3E}">
        <p14:creationId xmlns:p14="http://schemas.microsoft.com/office/powerpoint/2010/main" val="29982465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A04ECA0-EA15-44F5-8FC1-4DB9B366F541}" type="datetimeFigureOut">
              <a:rPr lang="ru-RU" smtClean="0"/>
              <a:t>20.11.2019</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09F743B0-11A0-4172-A61C-2495FDBE4F26}" type="slidenum">
              <a:rPr lang="ru-RU" smtClean="0"/>
              <a:t>‹#›</a:t>
            </a:fld>
            <a:endParaRPr lang="ru-RU" dirty="0"/>
          </a:p>
        </p:txBody>
      </p:sp>
    </p:spTree>
    <p:extLst>
      <p:ext uri="{BB962C8B-B14F-4D97-AF65-F5344CB8AC3E}">
        <p14:creationId xmlns:p14="http://schemas.microsoft.com/office/powerpoint/2010/main" val="1817642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A04ECA0-EA15-44F5-8FC1-4DB9B366F541}" type="datetimeFigureOut">
              <a:rPr lang="ru-RU" smtClean="0"/>
              <a:t>20.11.2019</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09F743B0-11A0-4172-A61C-2495FDBE4F26}" type="slidenum">
              <a:rPr lang="ru-RU" smtClean="0"/>
              <a:t>‹#›</a:t>
            </a:fld>
            <a:endParaRPr lang="ru-RU" dirty="0"/>
          </a:p>
        </p:txBody>
      </p:sp>
    </p:spTree>
    <p:extLst>
      <p:ext uri="{BB962C8B-B14F-4D97-AF65-F5344CB8AC3E}">
        <p14:creationId xmlns:p14="http://schemas.microsoft.com/office/powerpoint/2010/main" val="10493108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04ECA0-EA15-44F5-8FC1-4DB9B366F541}" type="datetimeFigureOut">
              <a:rPr lang="ru-RU" smtClean="0"/>
              <a:t>20.11.2019</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F743B0-11A0-4172-A61C-2495FDBE4F26}" type="slidenum">
              <a:rPr lang="ru-RU" smtClean="0"/>
              <a:t>‹#›</a:t>
            </a:fld>
            <a:endParaRPr lang="ru-RU" dirty="0"/>
          </a:p>
        </p:txBody>
      </p:sp>
    </p:spTree>
    <p:extLst>
      <p:ext uri="{BB962C8B-B14F-4D97-AF65-F5344CB8AC3E}">
        <p14:creationId xmlns:p14="http://schemas.microsoft.com/office/powerpoint/2010/main" val="22743207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4178301" y="228600"/>
            <a:ext cx="45847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12"/>
          <p:cNvSpPr>
            <a:spLocks noGrp="1"/>
          </p:cNvSpPr>
          <p:nvPr>
            <p:ph type="body" idx="1"/>
          </p:nvPr>
        </p:nvSpPr>
        <p:spPr bwMode="auto">
          <a:xfrm>
            <a:off x="4241801" y="1600202"/>
            <a:ext cx="452437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5541417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Lst>
  <p:hf hdr="0" ftr="0" dt="0"/>
  <p:txStyles>
    <p:titleStyle>
      <a:lvl1pPr algn="l" rtl="0" eaLnBrk="0" fontAlgn="base" hangingPunct="0">
        <a:spcBef>
          <a:spcPct val="0"/>
        </a:spcBef>
        <a:spcAft>
          <a:spcPct val="0"/>
        </a:spcAft>
        <a:defRPr sz="3300" kern="1200">
          <a:solidFill>
            <a:srgbClr val="6C6C6C"/>
          </a:solidFill>
          <a:latin typeface="+mj-lt"/>
          <a:ea typeface="ＭＳ Ｐゴシック" charset="0"/>
          <a:cs typeface="ＭＳ Ｐゴシック" charset="0"/>
        </a:defRPr>
      </a:lvl1pPr>
      <a:lvl2pPr algn="l" rtl="0" eaLnBrk="0" fontAlgn="base" hangingPunct="0">
        <a:spcBef>
          <a:spcPct val="0"/>
        </a:spcBef>
        <a:spcAft>
          <a:spcPct val="0"/>
        </a:spcAft>
        <a:defRPr sz="3300">
          <a:solidFill>
            <a:srgbClr val="6C6C6C"/>
          </a:solidFill>
          <a:latin typeface="Calibri" pitchFamily="34" charset="0"/>
          <a:ea typeface="ＭＳ Ｐゴシック" charset="0"/>
          <a:cs typeface="ＭＳ Ｐゴシック" charset="0"/>
        </a:defRPr>
      </a:lvl2pPr>
      <a:lvl3pPr algn="l" rtl="0" eaLnBrk="0" fontAlgn="base" hangingPunct="0">
        <a:spcBef>
          <a:spcPct val="0"/>
        </a:spcBef>
        <a:spcAft>
          <a:spcPct val="0"/>
        </a:spcAft>
        <a:defRPr sz="3300">
          <a:solidFill>
            <a:srgbClr val="6C6C6C"/>
          </a:solidFill>
          <a:latin typeface="Calibri" pitchFamily="34" charset="0"/>
          <a:ea typeface="ＭＳ Ｐゴシック" charset="0"/>
          <a:cs typeface="ＭＳ Ｐゴシック" charset="0"/>
        </a:defRPr>
      </a:lvl3pPr>
      <a:lvl4pPr algn="l" rtl="0" eaLnBrk="0" fontAlgn="base" hangingPunct="0">
        <a:spcBef>
          <a:spcPct val="0"/>
        </a:spcBef>
        <a:spcAft>
          <a:spcPct val="0"/>
        </a:spcAft>
        <a:defRPr sz="3300">
          <a:solidFill>
            <a:srgbClr val="6C6C6C"/>
          </a:solidFill>
          <a:latin typeface="Calibri" pitchFamily="34" charset="0"/>
          <a:ea typeface="ＭＳ Ｐゴシック" charset="0"/>
          <a:cs typeface="ＭＳ Ｐゴシック" charset="0"/>
        </a:defRPr>
      </a:lvl4pPr>
      <a:lvl5pPr algn="l" rtl="0" eaLnBrk="0" fontAlgn="base" hangingPunct="0">
        <a:spcBef>
          <a:spcPct val="0"/>
        </a:spcBef>
        <a:spcAft>
          <a:spcPct val="0"/>
        </a:spcAft>
        <a:defRPr sz="3300">
          <a:solidFill>
            <a:srgbClr val="6C6C6C"/>
          </a:solidFill>
          <a:latin typeface="Calibri" pitchFamily="34" charset="0"/>
          <a:ea typeface="ＭＳ Ｐゴシック" charset="0"/>
          <a:cs typeface="ＭＳ Ｐゴシック" charset="0"/>
        </a:defRPr>
      </a:lvl5pPr>
      <a:lvl6pPr marL="342900" algn="l" rtl="0" fontAlgn="base">
        <a:spcBef>
          <a:spcPct val="0"/>
        </a:spcBef>
        <a:spcAft>
          <a:spcPct val="0"/>
        </a:spcAft>
        <a:defRPr sz="3300">
          <a:solidFill>
            <a:schemeClr val="tx2"/>
          </a:solidFill>
          <a:latin typeface="Tw Cen MT" pitchFamily="34" charset="0"/>
        </a:defRPr>
      </a:lvl6pPr>
      <a:lvl7pPr marL="685800" algn="l" rtl="0" fontAlgn="base">
        <a:spcBef>
          <a:spcPct val="0"/>
        </a:spcBef>
        <a:spcAft>
          <a:spcPct val="0"/>
        </a:spcAft>
        <a:defRPr sz="3300">
          <a:solidFill>
            <a:schemeClr val="tx2"/>
          </a:solidFill>
          <a:latin typeface="Tw Cen MT" pitchFamily="34" charset="0"/>
        </a:defRPr>
      </a:lvl7pPr>
      <a:lvl8pPr marL="1028700" algn="l" rtl="0" fontAlgn="base">
        <a:spcBef>
          <a:spcPct val="0"/>
        </a:spcBef>
        <a:spcAft>
          <a:spcPct val="0"/>
        </a:spcAft>
        <a:defRPr sz="3300">
          <a:solidFill>
            <a:schemeClr val="tx2"/>
          </a:solidFill>
          <a:latin typeface="Tw Cen MT" pitchFamily="34" charset="0"/>
        </a:defRPr>
      </a:lvl8pPr>
      <a:lvl9pPr marL="1371600" algn="l" rtl="0" fontAlgn="base">
        <a:spcBef>
          <a:spcPct val="0"/>
        </a:spcBef>
        <a:spcAft>
          <a:spcPct val="0"/>
        </a:spcAft>
        <a:defRPr sz="3300">
          <a:solidFill>
            <a:schemeClr val="tx2"/>
          </a:solidFill>
          <a:latin typeface="Tw Cen MT" pitchFamily="34" charset="0"/>
        </a:defRPr>
      </a:lvl9pPr>
    </p:titleStyle>
    <p:bodyStyle>
      <a:lvl1pPr marL="257175" indent="-257175" algn="l" rtl="0" eaLnBrk="0" fontAlgn="base" hangingPunct="0">
        <a:spcBef>
          <a:spcPct val="0"/>
        </a:spcBef>
        <a:spcAft>
          <a:spcPts val="900"/>
        </a:spcAft>
        <a:buClr>
          <a:schemeClr val="bg2"/>
        </a:buClr>
        <a:buSzPct val="60000"/>
        <a:defRPr sz="1800" kern="1200">
          <a:solidFill>
            <a:srgbClr val="6C6C6C"/>
          </a:solidFill>
          <a:latin typeface="+mn-lt"/>
          <a:ea typeface="ＭＳ Ｐゴシック" charset="0"/>
          <a:cs typeface="ＭＳ Ｐゴシック" charset="0"/>
        </a:defRPr>
      </a:lvl1pPr>
      <a:lvl2pPr marL="479822" indent="-204788" algn="l" rtl="0" eaLnBrk="0" fontAlgn="base" hangingPunct="0">
        <a:spcBef>
          <a:spcPct val="0"/>
        </a:spcBef>
        <a:spcAft>
          <a:spcPts val="900"/>
        </a:spcAft>
        <a:buClr>
          <a:schemeClr val="bg2"/>
        </a:buClr>
        <a:buSzPct val="100000"/>
        <a:buFont typeface="Arial" pitchFamily="34" charset="0"/>
        <a:buChar char="•"/>
        <a:defRPr sz="1800" kern="1200">
          <a:solidFill>
            <a:srgbClr val="6C6C6C"/>
          </a:solidFill>
          <a:latin typeface="+mn-lt"/>
          <a:ea typeface="ＭＳ Ｐゴシック" charset="0"/>
          <a:cs typeface="+mn-cs"/>
        </a:defRPr>
      </a:lvl2pPr>
      <a:lvl3pPr marL="685800" indent="-171450" algn="l" rtl="0" eaLnBrk="0" fontAlgn="base" hangingPunct="0">
        <a:spcBef>
          <a:spcPct val="0"/>
        </a:spcBef>
        <a:spcAft>
          <a:spcPts val="900"/>
        </a:spcAft>
        <a:buClr>
          <a:schemeClr val="bg2"/>
        </a:buClr>
        <a:buSzPct val="75000"/>
        <a:buFont typeface="Arial" pitchFamily="34" charset="0"/>
        <a:buChar char="•"/>
        <a:defRPr sz="1500" kern="1200">
          <a:solidFill>
            <a:srgbClr val="6C6C6C"/>
          </a:solidFill>
          <a:latin typeface="+mn-lt"/>
          <a:ea typeface="ＭＳ Ｐゴシック" charset="0"/>
          <a:cs typeface="Geneva" charset="0"/>
        </a:defRPr>
      </a:lvl3pPr>
      <a:lvl4pPr marL="1028700" indent="-171450" algn="l" rtl="0" eaLnBrk="0" fontAlgn="base" hangingPunct="0">
        <a:spcBef>
          <a:spcPct val="0"/>
        </a:spcBef>
        <a:spcAft>
          <a:spcPts val="900"/>
        </a:spcAft>
        <a:buClr>
          <a:schemeClr val="bg2"/>
        </a:buClr>
        <a:buSzPct val="75000"/>
        <a:buFont typeface="Arial" pitchFamily="34" charset="0"/>
        <a:buChar char="•"/>
        <a:defRPr sz="1500" kern="1200">
          <a:solidFill>
            <a:srgbClr val="6C6C6C"/>
          </a:solidFill>
          <a:latin typeface="+mn-lt"/>
          <a:ea typeface="Geneva" pitchFamily="-109" charset="-128"/>
          <a:cs typeface="Geneva" charset="0"/>
        </a:defRPr>
      </a:lvl4pPr>
      <a:lvl5pPr marL="1371600" indent="-171450" algn="l" rtl="0" eaLnBrk="0" fontAlgn="base" hangingPunct="0">
        <a:spcBef>
          <a:spcPct val="0"/>
        </a:spcBef>
        <a:spcAft>
          <a:spcPts val="900"/>
        </a:spcAft>
        <a:buClr>
          <a:schemeClr val="bg2"/>
        </a:buClr>
        <a:buSzPct val="65000"/>
        <a:buFont typeface="Arial" pitchFamily="34" charset="0"/>
        <a:buChar char="•"/>
        <a:defRPr sz="1500" kern="1200">
          <a:solidFill>
            <a:srgbClr val="6C6C6C"/>
          </a:solidFill>
          <a:latin typeface="+mn-lt"/>
          <a:ea typeface="Geneva" pitchFamily="-109" charset="-128"/>
          <a:cs typeface="Geneva" charset="0"/>
        </a:defRPr>
      </a:lvl5pPr>
      <a:lvl6pPr marL="1577340" indent="-171450" algn="l" rtl="0" eaLnBrk="1" latinLnBrk="0" hangingPunct="1">
        <a:spcBef>
          <a:spcPct val="20000"/>
        </a:spcBef>
        <a:buClr>
          <a:schemeClr val="accent1"/>
        </a:buClr>
        <a:buFont typeface="Wingdings"/>
        <a:buChar char="§"/>
        <a:defRPr kumimoji="0" sz="1350" kern="1200" baseline="0">
          <a:solidFill>
            <a:schemeClr val="tx1"/>
          </a:solidFill>
          <a:latin typeface="+mn-lt"/>
          <a:ea typeface="+mn-ea"/>
          <a:cs typeface="+mn-cs"/>
        </a:defRPr>
      </a:lvl6pPr>
      <a:lvl7pPr marL="1783080" indent="-171450" algn="l" rtl="0" eaLnBrk="1" latinLnBrk="0" hangingPunct="1">
        <a:spcBef>
          <a:spcPct val="20000"/>
        </a:spcBef>
        <a:buClr>
          <a:schemeClr val="accent2"/>
        </a:buClr>
        <a:buFont typeface="Wingdings"/>
        <a:buChar char="§"/>
        <a:defRPr kumimoji="0" sz="1350" kern="1200" baseline="0">
          <a:solidFill>
            <a:schemeClr val="tx1"/>
          </a:solidFill>
          <a:latin typeface="+mn-lt"/>
          <a:ea typeface="+mn-ea"/>
          <a:cs typeface="+mn-cs"/>
        </a:defRPr>
      </a:lvl7pPr>
      <a:lvl8pPr marL="1988820" indent="-171450" algn="l" rtl="0" eaLnBrk="1" latinLnBrk="0" hangingPunct="1">
        <a:spcBef>
          <a:spcPct val="20000"/>
        </a:spcBef>
        <a:buClr>
          <a:schemeClr val="accent3"/>
        </a:buClr>
        <a:buFont typeface="Wingdings"/>
        <a:buChar char="§"/>
        <a:defRPr kumimoji="0" sz="1350" kern="1200" baseline="0">
          <a:solidFill>
            <a:schemeClr val="tx1"/>
          </a:solidFill>
          <a:latin typeface="+mn-lt"/>
          <a:ea typeface="+mn-ea"/>
          <a:cs typeface="+mn-cs"/>
        </a:defRPr>
      </a:lvl8pPr>
      <a:lvl9pPr marL="2194560" indent="-171450" algn="l" rtl="0" eaLnBrk="1" latinLnBrk="0" hangingPunct="1">
        <a:spcBef>
          <a:spcPct val="20000"/>
        </a:spcBef>
        <a:buClr>
          <a:schemeClr val="accent4"/>
        </a:buClr>
        <a:buFont typeface="Wingdings"/>
        <a:buChar char="§"/>
        <a:defRPr kumimoji="0" sz="135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342900" algn="l" rtl="0" eaLnBrk="1" latinLnBrk="0" hangingPunct="1">
        <a:defRPr kumimoji="0" kern="1200">
          <a:solidFill>
            <a:schemeClr val="tx1"/>
          </a:solidFill>
          <a:latin typeface="+mn-lt"/>
          <a:ea typeface="+mn-ea"/>
          <a:cs typeface="+mn-cs"/>
        </a:defRPr>
      </a:lvl2pPr>
      <a:lvl3pPr marL="685800" algn="l" rtl="0" eaLnBrk="1" latinLnBrk="0" hangingPunct="1">
        <a:defRPr kumimoji="0" kern="1200">
          <a:solidFill>
            <a:schemeClr val="tx1"/>
          </a:solidFill>
          <a:latin typeface="+mn-lt"/>
          <a:ea typeface="+mn-ea"/>
          <a:cs typeface="+mn-cs"/>
        </a:defRPr>
      </a:lvl3pPr>
      <a:lvl4pPr marL="1028700" algn="l" rtl="0" eaLnBrk="1" latinLnBrk="0" hangingPunct="1">
        <a:defRPr kumimoji="0" kern="1200">
          <a:solidFill>
            <a:schemeClr val="tx1"/>
          </a:solidFill>
          <a:latin typeface="+mn-lt"/>
          <a:ea typeface="+mn-ea"/>
          <a:cs typeface="+mn-cs"/>
        </a:defRPr>
      </a:lvl4pPr>
      <a:lvl5pPr marL="1371600" algn="l" rtl="0" eaLnBrk="1" latinLnBrk="0" hangingPunct="1">
        <a:defRPr kumimoji="0" kern="1200">
          <a:solidFill>
            <a:schemeClr val="tx1"/>
          </a:solidFill>
          <a:latin typeface="+mn-lt"/>
          <a:ea typeface="+mn-ea"/>
          <a:cs typeface="+mn-cs"/>
        </a:defRPr>
      </a:lvl5pPr>
      <a:lvl6pPr marL="1714500" algn="l" rtl="0" eaLnBrk="1" latinLnBrk="0" hangingPunct="1">
        <a:defRPr kumimoji="0" kern="1200">
          <a:solidFill>
            <a:schemeClr val="tx1"/>
          </a:solidFill>
          <a:latin typeface="+mn-lt"/>
          <a:ea typeface="+mn-ea"/>
          <a:cs typeface="+mn-cs"/>
        </a:defRPr>
      </a:lvl6pPr>
      <a:lvl7pPr marL="2057400" algn="l" rtl="0" eaLnBrk="1" latinLnBrk="0" hangingPunct="1">
        <a:defRPr kumimoji="0" kern="1200">
          <a:solidFill>
            <a:schemeClr val="tx1"/>
          </a:solidFill>
          <a:latin typeface="+mn-lt"/>
          <a:ea typeface="+mn-ea"/>
          <a:cs typeface="+mn-cs"/>
        </a:defRPr>
      </a:lvl7pPr>
      <a:lvl8pPr marL="2400300" algn="l" rtl="0" eaLnBrk="1" latinLnBrk="0" hangingPunct="1">
        <a:defRPr kumimoji="0" kern="1200">
          <a:solidFill>
            <a:schemeClr val="tx1"/>
          </a:solidFill>
          <a:latin typeface="+mn-lt"/>
          <a:ea typeface="+mn-ea"/>
          <a:cs typeface="+mn-cs"/>
        </a:defRPr>
      </a:lvl8pPr>
      <a:lvl9pPr marL="27432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5.png"/><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www.zavtrasessiya.com/index.pl?act=PRODUCT&amp;id=3587"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D344BB55-B3E4-4655-B191-E46539D801A9}"/>
              </a:ext>
            </a:extLst>
          </p:cNvPr>
          <p:cNvSpPr/>
          <p:nvPr/>
        </p:nvSpPr>
        <p:spPr>
          <a:xfrm>
            <a:off x="0" y="0"/>
            <a:ext cx="40386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9" name="Rectangle 18">
            <a:extLst>
              <a:ext uri="{FF2B5EF4-FFF2-40B4-BE49-F238E27FC236}">
                <a16:creationId xmlns:a16="http://schemas.microsoft.com/office/drawing/2014/main" xmlns="" id="{7486F9AB-7888-4F19-8C6F-B42B6A652948}"/>
              </a:ext>
            </a:extLst>
          </p:cNvPr>
          <p:cNvSpPr/>
          <p:nvPr/>
        </p:nvSpPr>
        <p:spPr>
          <a:xfrm>
            <a:off x="0" y="2286000"/>
            <a:ext cx="4038600" cy="2209800"/>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solidFill>
                <a:prstClr val="white"/>
              </a:solidFill>
            </a:endParaRPr>
          </a:p>
        </p:txBody>
      </p:sp>
      <p:sp>
        <p:nvSpPr>
          <p:cNvPr id="3" name="Title 2">
            <a:extLst>
              <a:ext uri="{FF2B5EF4-FFF2-40B4-BE49-F238E27FC236}">
                <a16:creationId xmlns:a16="http://schemas.microsoft.com/office/drawing/2014/main" xmlns="" id="{60EE0963-908B-4FFC-992A-46EB0DBC94D1}"/>
              </a:ext>
            </a:extLst>
          </p:cNvPr>
          <p:cNvSpPr>
            <a:spLocks noGrp="1"/>
          </p:cNvSpPr>
          <p:nvPr>
            <p:ph type="title"/>
          </p:nvPr>
        </p:nvSpPr>
        <p:spPr>
          <a:xfrm>
            <a:off x="0" y="2539999"/>
            <a:ext cx="9144000" cy="4013201"/>
          </a:xfrm>
        </p:spPr>
        <p:txBody>
          <a:bodyPr>
            <a:normAutofit/>
          </a:bodyPr>
          <a:lstStyle/>
          <a:p>
            <a:r>
              <a:rPr lang="uk-UA" sz="3600" b="1" dirty="0">
                <a:solidFill>
                  <a:srgbClr val="002060"/>
                </a:solidFill>
                <a:ea typeface="+mj-ea"/>
                <a:cs typeface="+mj-cs"/>
              </a:rPr>
              <a:t>Бюджет використання часу як важливе джерело даних для гендерних досліджень </a:t>
            </a:r>
            <a:r>
              <a:rPr lang="uk-UA" sz="2700" b="1" dirty="0">
                <a:solidFill>
                  <a:schemeClr val="tx2">
                    <a:lumMod val="75000"/>
                  </a:schemeClr>
                </a:solidFill>
                <a:latin typeface="Arial Narrow" panose="020B0606020202030204" pitchFamily="34" charset="0"/>
              </a:rPr>
              <a:t>	</a:t>
            </a:r>
            <a:r>
              <a:rPr lang="ru-RU" sz="2700" dirty="0">
                <a:solidFill>
                  <a:schemeClr val="tx2">
                    <a:lumMod val="75000"/>
                  </a:schemeClr>
                </a:solidFill>
                <a:latin typeface="Arial Narrow" panose="020B0606020202030204" pitchFamily="34" charset="0"/>
              </a:rPr>
              <a:t/>
            </a:r>
            <a:br>
              <a:rPr lang="ru-RU" sz="2700" dirty="0">
                <a:solidFill>
                  <a:schemeClr val="tx2">
                    <a:lumMod val="75000"/>
                  </a:schemeClr>
                </a:solidFill>
                <a:latin typeface="Arial Narrow" panose="020B0606020202030204" pitchFamily="34" charset="0"/>
              </a:rPr>
            </a:br>
            <a:r>
              <a:rPr lang="uk-UA" sz="4400" b="1" dirty="0" smtClean="0"/>
              <a:t/>
            </a:r>
            <a:br>
              <a:rPr lang="uk-UA" sz="4400" b="1" dirty="0" smtClean="0"/>
            </a:br>
            <a:r>
              <a:rPr lang="uk-UA" sz="4400" b="1" dirty="0"/>
              <a:t/>
            </a:r>
            <a:br>
              <a:rPr lang="uk-UA" sz="4400" b="1" dirty="0"/>
            </a:br>
            <a:r>
              <a:rPr lang="uk-UA" sz="2400" b="1" dirty="0" smtClean="0">
                <a:latin typeface="Arial Narrow" panose="020B0606020202030204" pitchFamily="34" charset="0"/>
              </a:rPr>
              <a:t>Олена Макарова, </a:t>
            </a:r>
            <a:r>
              <a:rPr lang="uk-UA" sz="2400" i="1" spc="25" dirty="0">
                <a:latin typeface="Arial Narrow" panose="020B0606020202030204" pitchFamily="34" charset="0"/>
                <a:ea typeface="Calibri" panose="020F0502020204030204" pitchFamily="34" charset="0"/>
              </a:rPr>
              <a:t/>
            </a:r>
            <a:br>
              <a:rPr lang="uk-UA" sz="2400" i="1" spc="25" dirty="0">
                <a:latin typeface="Arial Narrow" panose="020B0606020202030204" pitchFamily="34" charset="0"/>
                <a:ea typeface="Calibri" panose="020F0502020204030204" pitchFamily="34" charset="0"/>
              </a:rPr>
            </a:br>
            <a:r>
              <a:rPr lang="uk-UA" sz="2400" b="1" i="1" dirty="0">
                <a:latin typeface="Arial Narrow" panose="020B0606020202030204" pitchFamily="34" charset="0"/>
                <a:ea typeface="Calibri" panose="020F0502020204030204" pitchFamily="34" charset="0"/>
              </a:rPr>
              <a:t>Проект ООН Жінки за фінансової підтримки Уряду Швеції</a:t>
            </a:r>
            <a:r>
              <a:rPr lang="uk-UA" sz="2400" b="1" i="1" spc="25" dirty="0">
                <a:latin typeface="Arial Narrow" panose="020B0606020202030204" pitchFamily="34" charset="0"/>
                <a:ea typeface="Calibri" panose="020F0502020204030204" pitchFamily="34" charset="0"/>
              </a:rPr>
              <a:t> </a:t>
            </a:r>
            <a:endParaRPr lang="en-US" sz="2400" b="1" i="1" dirty="0">
              <a:latin typeface="Arial Narrow" panose="020B0606020202030204" pitchFamily="34" charset="0"/>
            </a:endParaRPr>
          </a:p>
        </p:txBody>
      </p:sp>
      <p:pic>
        <p:nvPicPr>
          <p:cNvPr id="21" name="Picture 20">
            <a:extLst>
              <a:ext uri="{FF2B5EF4-FFF2-40B4-BE49-F238E27FC236}">
                <a16:creationId xmlns:a16="http://schemas.microsoft.com/office/drawing/2014/main" xmlns="" id="{BFDDC728-55CC-4954-8575-97C9D34F9F7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4800" y="539183"/>
            <a:ext cx="3184437" cy="928672"/>
          </a:xfrm>
          <a:prstGeom prst="rect">
            <a:avLst/>
          </a:prstGeom>
        </p:spPr>
      </p:pic>
      <p:pic>
        <p:nvPicPr>
          <p:cNvPr id="23" name="Picture 22">
            <a:extLst>
              <a:ext uri="{FF2B5EF4-FFF2-40B4-BE49-F238E27FC236}">
                <a16:creationId xmlns:a16="http://schemas.microsoft.com/office/drawing/2014/main" xmlns="" id="{D47AC711-E42B-4FCE-81E7-CDF9B51C5F8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25947" y="314366"/>
            <a:ext cx="825306" cy="1149927"/>
          </a:xfrm>
          <a:prstGeom prst="rect">
            <a:avLst/>
          </a:prstGeom>
        </p:spPr>
      </p:pic>
      <p:sp>
        <p:nvSpPr>
          <p:cNvPr id="2" name="Rectangle 2"/>
          <p:cNvSpPr>
            <a:spLocks noChangeArrowheads="1"/>
          </p:cNvSpPr>
          <p:nvPr/>
        </p:nvSpPr>
        <p:spPr bwMode="auto">
          <a:xfrm>
            <a:off x="4629150" y="22167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dirty="0">
              <a:solidFill>
                <a:srgbClr val="009DDC"/>
              </a:solidFill>
            </a:endParaRPr>
          </a:p>
        </p:txBody>
      </p:sp>
      <p:graphicFrame>
        <p:nvGraphicFramePr>
          <p:cNvPr id="4" name="Объект 3"/>
          <p:cNvGraphicFramePr>
            <a:graphicFrameLocks noChangeAspect="1"/>
          </p:cNvGraphicFramePr>
          <p:nvPr>
            <p:extLst>
              <p:ext uri="{D42A27DB-BD31-4B8C-83A1-F6EECF244321}">
                <p14:modId xmlns:p14="http://schemas.microsoft.com/office/powerpoint/2010/main" val="3105032477"/>
              </p:ext>
            </p:extLst>
          </p:nvPr>
        </p:nvGraphicFramePr>
        <p:xfrm>
          <a:off x="4480371" y="330765"/>
          <a:ext cx="1463229" cy="983107"/>
        </p:xfrm>
        <a:graphic>
          <a:graphicData uri="http://schemas.openxmlformats.org/presentationml/2006/ole">
            <mc:AlternateContent xmlns:mc="http://schemas.openxmlformats.org/markup-compatibility/2006">
              <mc:Choice xmlns:v="urn:schemas-microsoft-com:vml" Requires="v">
                <p:oleObj spid="_x0000_s2062" r:id="rId6" imgW="9716856" imgH="8019048" progId="">
                  <p:embed/>
                </p:oleObj>
              </mc:Choice>
              <mc:Fallback>
                <p:oleObj r:id="rId6" imgW="9716856" imgH="8019048" progId="">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80371" y="330765"/>
                        <a:ext cx="1463229" cy="98310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268937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75000"/>
                <a:lumOff val="25000"/>
              </a:schemeClr>
            </a:gs>
            <a:gs pos="100000">
              <a:schemeClr val="bg1">
                <a:lumMod val="25000"/>
                <a:lumOff val="75000"/>
              </a:schemeClr>
            </a:gs>
            <a:gs pos="100000">
              <a:schemeClr val="bg1">
                <a:lumMod val="0"/>
                <a:lumOff val="10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4" name="Объект 3"/>
          <p:cNvSpPr>
            <a:spLocks noGrp="1"/>
          </p:cNvSpPr>
          <p:nvPr>
            <p:ph idx="1"/>
          </p:nvPr>
        </p:nvSpPr>
        <p:spPr>
          <a:xfrm>
            <a:off x="324743" y="260647"/>
            <a:ext cx="8496944" cy="6300000"/>
          </a:xfrm>
          <a:noFill/>
        </p:spPr>
        <p:txBody>
          <a:bodyPr/>
          <a:lstStyle/>
          <a:p>
            <a:pPr marL="0" indent="0" algn="ctr">
              <a:buNone/>
            </a:pPr>
            <a:r>
              <a:rPr lang="uk-UA"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Методологічні питання</a:t>
            </a:r>
            <a:endParaRPr lang="uk-UA"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864578"/>
            <a:ext cx="6408711" cy="5333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32216" y="893461"/>
            <a:ext cx="966550" cy="72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1095429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Объект 3"/>
          <p:cNvSpPr>
            <a:spLocks noGrp="1"/>
          </p:cNvSpPr>
          <p:nvPr>
            <p:ph idx="1"/>
          </p:nvPr>
        </p:nvSpPr>
        <p:spPr>
          <a:xfrm>
            <a:off x="324743" y="260647"/>
            <a:ext cx="8496944" cy="6300000"/>
          </a:xfrm>
          <a:gradFill>
            <a:gsLst>
              <a:gs pos="0">
                <a:schemeClr val="accent1">
                  <a:lumMod val="60000"/>
                  <a:lumOff val="40000"/>
                </a:schemeClr>
              </a:gs>
              <a:gs pos="100000">
                <a:schemeClr val="bg1">
                  <a:lumMod val="0"/>
                  <a:lumOff val="100000"/>
                </a:schemeClr>
              </a:gs>
              <a:gs pos="100000">
                <a:schemeClr val="bg1">
                  <a:lumMod val="0"/>
                  <a:lumOff val="100000"/>
                </a:schemeClr>
              </a:gs>
            </a:gsLst>
            <a:lin ang="5400000" scaled="0"/>
          </a:gradFill>
        </p:spPr>
        <p:txBody>
          <a:bodyPr>
            <a:normAutofit/>
          </a:bodyPr>
          <a:lstStyle/>
          <a:p>
            <a:pPr marL="180000" indent="-180000" algn="ctr">
              <a:spcBef>
                <a:spcPts val="1800"/>
              </a:spcBef>
              <a:buNone/>
            </a:pPr>
            <a:r>
              <a:rPr lang="uk-UA" sz="35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Методи </a:t>
            </a:r>
            <a:r>
              <a:rPr lang="uk-UA" sz="35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та </a:t>
            </a:r>
            <a:r>
              <a:rPr lang="uk-UA" sz="35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інструментарій</a:t>
            </a:r>
          </a:p>
          <a:p>
            <a:pPr marL="360000" indent="-360000" algn="ctr">
              <a:buNone/>
            </a:pPr>
            <a:endParaRPr lang="uk-UA" sz="19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marL="360000" lvl="0" indent="-360000" algn="just">
              <a:spcBef>
                <a:spcPts val="0"/>
              </a:spcBef>
              <a:spcAft>
                <a:spcPts val="600"/>
              </a:spcAft>
              <a:buFont typeface="Wingdings" panose="05000000000000000000" pitchFamily="2" charset="2"/>
              <a:buChar char="q"/>
            </a:pPr>
            <a:r>
              <a:rPr lang="uk-UA" sz="1900" dirty="0" smtClean="0">
                <a:solidFill>
                  <a:srgbClr val="002060"/>
                </a:solidFill>
              </a:rPr>
              <a:t>Для проведення обстеження пропонується </a:t>
            </a:r>
            <a:r>
              <a:rPr lang="uk-UA" sz="1900" b="1" dirty="0" smtClean="0">
                <a:solidFill>
                  <a:srgbClr val="002060"/>
                </a:solidFill>
              </a:rPr>
              <a:t> </a:t>
            </a:r>
            <a:r>
              <a:rPr lang="uk-UA" sz="1900" b="1" i="1" dirty="0" smtClean="0">
                <a:solidFill>
                  <a:srgbClr val="002060"/>
                </a:solidFill>
              </a:rPr>
              <a:t>Анкета ,</a:t>
            </a:r>
            <a:r>
              <a:rPr lang="uk-UA" sz="1900" b="1" dirty="0" smtClean="0">
                <a:solidFill>
                  <a:srgbClr val="002060"/>
                </a:solidFill>
              </a:rPr>
              <a:t> </a:t>
            </a:r>
            <a:r>
              <a:rPr lang="uk-UA" sz="1900" dirty="0" smtClean="0">
                <a:solidFill>
                  <a:srgbClr val="002060"/>
                </a:solidFill>
              </a:rPr>
              <a:t>яка складається із: (а) базової частини (стать вік, склад домогосподарства, соціальний статус, самооцінка доходів тощо) та (б) щоденнику часу, який  являє собою 24-годинний спрощений щоденник використання часу за видами діяльності. Основним завданням щоденника часу полягає у тому, що респонденти мали можливість записати всю діяльність, що була ними здійснена протягом доби, з фіксацією час початку та завершення кожного виду діяльності.</a:t>
            </a:r>
          </a:p>
          <a:p>
            <a:pPr marL="360000" lvl="0" indent="-360000" algn="just">
              <a:spcBef>
                <a:spcPts val="0"/>
              </a:spcBef>
              <a:spcAft>
                <a:spcPts val="600"/>
              </a:spcAft>
              <a:buFont typeface="Wingdings" panose="05000000000000000000" pitchFamily="2" charset="2"/>
              <a:buChar char="q"/>
            </a:pPr>
            <a:r>
              <a:rPr lang="uk-UA" sz="1900" b="1" i="1" dirty="0" smtClean="0">
                <a:solidFill>
                  <a:srgbClr val="002060"/>
                </a:solidFill>
              </a:rPr>
              <a:t>Метод збору даних:  </a:t>
            </a:r>
            <a:r>
              <a:rPr lang="uk-UA" sz="1900" dirty="0" smtClean="0">
                <a:solidFill>
                  <a:srgbClr val="002060"/>
                </a:solidFill>
              </a:rPr>
              <a:t>комбінований, шляхом опитування респондентів та самозаповнення щоденників:</a:t>
            </a:r>
          </a:p>
          <a:p>
            <a:pPr marL="360000" lvl="0" indent="-360000" algn="just">
              <a:spcBef>
                <a:spcPts val="0"/>
              </a:spcBef>
              <a:spcAft>
                <a:spcPts val="600"/>
              </a:spcAft>
              <a:buFont typeface="Wingdings" panose="05000000000000000000" pitchFamily="2" charset="2"/>
              <a:buChar char="q"/>
            </a:pPr>
            <a:r>
              <a:rPr lang="uk-UA" sz="1900" dirty="0" smtClean="0">
                <a:solidFill>
                  <a:srgbClr val="002060"/>
                </a:solidFill>
              </a:rPr>
              <a:t>Опитування віч-на-віч проводиться для заповнення базової частини анкети (а).  Самозаповнення щоденників (б): респондент має фіксувати у щоденнику, який йому залишає інтерв’юер, дані про поточний вид діяльності або відразу після його завершення.</a:t>
            </a:r>
          </a:p>
          <a:p>
            <a:pPr marL="360000" lvl="0" indent="-360000" algn="just">
              <a:spcBef>
                <a:spcPts val="0"/>
              </a:spcBef>
              <a:spcAft>
                <a:spcPts val="600"/>
              </a:spcAft>
              <a:buFont typeface="Wingdings" panose="05000000000000000000" pitchFamily="2" charset="2"/>
              <a:buChar char="q"/>
            </a:pPr>
            <a:r>
              <a:rPr lang="uk-UA" sz="1900" dirty="0" smtClean="0">
                <a:solidFill>
                  <a:srgbClr val="002060"/>
                </a:solidFill>
              </a:rPr>
              <a:t>У визначений день респондентам видається щоденник для заповнення протягом визначеної доби. Після заповнення щоденники збираються та вивчаються регістраторами. Перед видачею щоденників реєстратор опитує респондентів з метою заповнення базової частини анкети.</a:t>
            </a:r>
          </a:p>
          <a:p>
            <a:pPr marL="180000" indent="-180000" algn="ctr">
              <a:buNone/>
            </a:pPr>
            <a:endParaRPr lang="uk-UA"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88640"/>
            <a:ext cx="858837"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212809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Объект 3"/>
          <p:cNvSpPr>
            <a:spLocks noGrp="1"/>
          </p:cNvSpPr>
          <p:nvPr>
            <p:ph idx="1"/>
          </p:nvPr>
        </p:nvSpPr>
        <p:spPr>
          <a:xfrm>
            <a:off x="324743" y="260647"/>
            <a:ext cx="8496944" cy="6300000"/>
          </a:xfrm>
          <a:gradFill>
            <a:gsLst>
              <a:gs pos="0">
                <a:schemeClr val="accent1">
                  <a:lumMod val="60000"/>
                  <a:lumOff val="40000"/>
                </a:schemeClr>
              </a:gs>
              <a:gs pos="100000">
                <a:schemeClr val="bg1">
                  <a:lumMod val="0"/>
                  <a:lumOff val="100000"/>
                </a:schemeClr>
              </a:gs>
              <a:gs pos="100000">
                <a:schemeClr val="bg1">
                  <a:lumMod val="0"/>
                  <a:lumOff val="100000"/>
                </a:schemeClr>
              </a:gs>
            </a:gsLst>
            <a:lin ang="5400000" scaled="0"/>
          </a:gradFill>
        </p:spPr>
        <p:txBody>
          <a:bodyPr>
            <a:normAutofit/>
          </a:bodyPr>
          <a:lstStyle/>
          <a:p>
            <a:pPr marL="180000" indent="-180000" algn="ctr">
              <a:spcBef>
                <a:spcPts val="1800"/>
              </a:spcBef>
              <a:buNone/>
            </a:pPr>
            <a:r>
              <a:rPr lang="uk-UA" sz="35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Формування </a:t>
            </a:r>
            <a:r>
              <a:rPr lang="uk-UA" sz="35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вибіркової сукупності </a:t>
            </a:r>
            <a:endParaRPr lang="uk-UA" sz="35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marL="180000" indent="-180000" algn="ctr">
              <a:spcBef>
                <a:spcPts val="1800"/>
              </a:spcBef>
              <a:buNone/>
            </a:pPr>
            <a:endParaRPr lang="uk-UA" sz="19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lvl="0" algn="just">
              <a:buFont typeface="Wingdings" panose="05000000000000000000" pitchFamily="2" charset="2"/>
              <a:buChar char="q"/>
            </a:pPr>
            <a:r>
              <a:rPr lang="uk-UA" sz="1800" dirty="0">
                <a:solidFill>
                  <a:srgbClr val="002060"/>
                </a:solidFill>
              </a:rPr>
              <a:t>В обстеженні застосовується стандартний багатоетапний стратифікований план вибірки. Побудова плану вибірки обумовлюється аналітичними цілями та обсягом сукупності. </a:t>
            </a:r>
            <a:endParaRPr lang="ru-RU" sz="1800" dirty="0">
              <a:solidFill>
                <a:srgbClr val="002060"/>
              </a:solidFill>
            </a:endParaRPr>
          </a:p>
          <a:p>
            <a:pPr lvl="0" algn="just">
              <a:buFont typeface="Wingdings" panose="05000000000000000000" pitchFamily="2" charset="2"/>
              <a:buChar char="q"/>
            </a:pPr>
            <a:r>
              <a:rPr lang="uk-UA" sz="1800" dirty="0">
                <a:solidFill>
                  <a:srgbClr val="002060"/>
                </a:solidFill>
              </a:rPr>
              <a:t>Опитування проводиться для віх членів домогосподарств віком 15+ ; включає всі  чотири пори року (або чотири квартали) протягом одного року та всі дні тижня з рівною представленістю. Дні тижня, протягом яких респонденти заповнюють щоденники будуть визначені заздалегідь для кожного опитуваного домогосподарства. Для досягнення збалансованості вибіркових їх передбачається стратифікувати за днями тижня та кварталам року. Таким чином, в кожному кварталі буде представлена рівна кількість однакових днів тижня та вони будуть довільним чином розподілені між домогосподарствами.</a:t>
            </a:r>
            <a:endParaRPr lang="ru-RU" sz="1800" dirty="0">
              <a:solidFill>
                <a:srgbClr val="002060"/>
              </a:solidFill>
            </a:endParaRPr>
          </a:p>
          <a:p>
            <a:pPr lvl="0" algn="just">
              <a:buFont typeface="Wingdings" panose="05000000000000000000" pitchFamily="2" charset="2"/>
              <a:buChar char="q"/>
            </a:pPr>
            <a:r>
              <a:rPr lang="uk-UA" sz="1800" dirty="0">
                <a:solidFill>
                  <a:srgbClr val="002060"/>
                </a:solidFill>
              </a:rPr>
              <a:t>Уданому випадку однією з аналітичних цілей є оцінка розподілу обов’язків на рівні домогосподарства. Тому у таке обстеження мають потрапляти всі члени домогосподарства визначеного віку і в одні й ті ж дні. Оскільки для великих домогосподарств заповнення  щоденників може бути надто складним завданням, то встановлюють максимальне число осіб, яке може бути опитано в одному домогосподарстві.</a:t>
            </a:r>
            <a:endParaRPr lang="ru-RU" sz="1800" dirty="0">
              <a:solidFill>
                <a:srgbClr val="002060"/>
              </a:solidFill>
            </a:endParaRPr>
          </a:p>
          <a:p>
            <a:pPr marL="180000" indent="-180000" algn="ctr">
              <a:buNone/>
            </a:pPr>
            <a:endParaRPr lang="uk-UA"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60648"/>
            <a:ext cx="858837"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1340945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Объект 3"/>
          <p:cNvSpPr>
            <a:spLocks noGrp="1"/>
          </p:cNvSpPr>
          <p:nvPr>
            <p:ph idx="1"/>
          </p:nvPr>
        </p:nvSpPr>
        <p:spPr>
          <a:xfrm>
            <a:off x="324743" y="260646"/>
            <a:ext cx="8496944" cy="6480721"/>
          </a:xfrm>
          <a:gradFill>
            <a:gsLst>
              <a:gs pos="0">
                <a:schemeClr val="accent1">
                  <a:lumMod val="60000"/>
                  <a:lumOff val="40000"/>
                </a:schemeClr>
              </a:gs>
              <a:gs pos="100000">
                <a:schemeClr val="bg1">
                  <a:lumMod val="0"/>
                  <a:lumOff val="100000"/>
                </a:schemeClr>
              </a:gs>
              <a:gs pos="100000">
                <a:schemeClr val="bg1">
                  <a:lumMod val="0"/>
                  <a:lumOff val="100000"/>
                </a:schemeClr>
              </a:gs>
            </a:gsLst>
            <a:lin ang="5400000" scaled="0"/>
          </a:gradFill>
        </p:spPr>
        <p:txBody>
          <a:bodyPr>
            <a:normAutofit/>
          </a:bodyPr>
          <a:lstStyle/>
          <a:p>
            <a:pPr marL="180000" indent="-180000" algn="ctr">
              <a:spcBef>
                <a:spcPts val="1800"/>
              </a:spcBef>
              <a:buNone/>
            </a:pPr>
            <a:r>
              <a:rPr lang="ru-RU" sz="19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АНКЕТА </a:t>
            </a:r>
            <a:br>
              <a:rPr lang="ru-RU" sz="19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br>
            <a:r>
              <a:rPr lang="ru-RU" sz="19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ОБСТЕЖЕННЯ </a:t>
            </a:r>
            <a:r>
              <a:rPr lang="ru-RU" sz="19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ВИКОРИСТАННЯ ЧАСУ ДОМОГОСПОДАРСТВАМИ УКРАЇНИ</a:t>
            </a:r>
          </a:p>
          <a:p>
            <a:pPr marL="180000" indent="-180000" algn="ctr">
              <a:spcBef>
                <a:spcPts val="1800"/>
              </a:spcBef>
              <a:buNone/>
            </a:pPr>
            <a:endParaRPr lang="uk-UA" sz="1800" dirty="0">
              <a:solidFill>
                <a:srgbClr val="002060"/>
              </a:solidFill>
            </a:endParaRPr>
          </a:p>
          <a:p>
            <a:pPr marL="180000" indent="-180000" algn="ctr">
              <a:buNone/>
            </a:pPr>
            <a:endParaRPr lang="uk-UA"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63326"/>
            <a:ext cx="858837"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Объект 2"/>
          <p:cNvSpPr txBox="1">
            <a:spLocks/>
          </p:cNvSpPr>
          <p:nvPr/>
        </p:nvSpPr>
        <p:spPr>
          <a:xfrm>
            <a:off x="457200" y="980728"/>
            <a:ext cx="8229600" cy="514543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uk-UA" sz="1600" b="1" dirty="0" smtClean="0">
                <a:solidFill>
                  <a:srgbClr val="002060"/>
                </a:solidFill>
              </a:rPr>
              <a:t>ЧАСТИНА 1. СОЦІАЛЬНО-ДЕМОГРАФІЧНІ ХАРАКТЕРИСТИКИ РЕСПОНДЕНТІВ.</a:t>
            </a:r>
            <a:endParaRPr lang="ru-RU" sz="1600" dirty="0" smtClean="0">
              <a:solidFill>
                <a:srgbClr val="002060"/>
              </a:solidFill>
            </a:endParaRPr>
          </a:p>
          <a:p>
            <a:endParaRPr lang="ru-RU" dirty="0"/>
          </a:p>
        </p:txBody>
      </p:sp>
      <p:graphicFrame>
        <p:nvGraphicFramePr>
          <p:cNvPr id="6" name="Таблица 5"/>
          <p:cNvGraphicFramePr>
            <a:graphicFrameLocks noGrp="1"/>
          </p:cNvGraphicFramePr>
          <p:nvPr>
            <p:extLst>
              <p:ext uri="{D42A27DB-BD31-4B8C-83A1-F6EECF244321}">
                <p14:modId xmlns:p14="http://schemas.microsoft.com/office/powerpoint/2010/main" val="3815131142"/>
              </p:ext>
            </p:extLst>
          </p:nvPr>
        </p:nvGraphicFramePr>
        <p:xfrm>
          <a:off x="1259632" y="1340768"/>
          <a:ext cx="6552725" cy="3593937"/>
        </p:xfrm>
        <a:graphic>
          <a:graphicData uri="http://schemas.openxmlformats.org/drawingml/2006/table">
            <a:tbl>
              <a:tblPr firstRow="1" firstCol="1" lastRow="1" lastCol="1" bandRow="1" bandCol="1"/>
              <a:tblGrid>
                <a:gridCol w="1104648"/>
                <a:gridCol w="3005234"/>
                <a:gridCol w="2442843"/>
              </a:tblGrid>
              <a:tr h="232029">
                <a:tc rowSpan="8">
                  <a:txBody>
                    <a:bodyPr/>
                    <a:lstStyle/>
                    <a:p>
                      <a:pPr>
                        <a:spcAft>
                          <a:spcPts val="0"/>
                        </a:spcAft>
                      </a:pPr>
                      <a:r>
                        <a:rPr lang="uk-UA" sz="1200" b="1" dirty="0">
                          <a:effectLst/>
                          <a:latin typeface="Times New Roman"/>
                          <a:ea typeface="Batang"/>
                          <a:cs typeface="Times New Roman"/>
                        </a:rPr>
                        <a:t>1.1</a:t>
                      </a:r>
                      <a:endParaRPr lang="ru-RU" sz="1100" dirty="0">
                        <a:effectLst/>
                        <a:latin typeface="Garamond"/>
                        <a:ea typeface="Batang"/>
                        <a:cs typeface="Times New Roman"/>
                      </a:endParaRPr>
                    </a:p>
                  </a:txBody>
                  <a:tcPr marL="53975" marR="53975"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8">
                  <a:txBody>
                    <a:bodyPr/>
                    <a:lstStyle/>
                    <a:p>
                      <a:pPr>
                        <a:spcAft>
                          <a:spcPts val="0"/>
                        </a:spcAft>
                      </a:pPr>
                      <a:r>
                        <a:rPr lang="uk-UA" sz="1200" b="1" dirty="0">
                          <a:effectLst/>
                          <a:latin typeface="Times New Roman"/>
                          <a:ea typeface="Batang"/>
                          <a:cs typeface="Times New Roman"/>
                        </a:rPr>
                        <a:t>Яким є рівень сукупного доходу Вашої родини в місяць середньому за останній рік?</a:t>
                      </a:r>
                      <a:endParaRPr lang="ru-RU" sz="1100" dirty="0">
                        <a:effectLst/>
                        <a:latin typeface="Garamond"/>
                        <a:ea typeface="Batang"/>
                        <a:cs typeface="Times New Roman"/>
                      </a:endParaRPr>
                    </a:p>
                  </a:txBody>
                  <a:tcPr marL="53975" marR="53975"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uk-UA" sz="1200" dirty="0">
                          <a:effectLst/>
                          <a:latin typeface="Times New Roman"/>
                          <a:ea typeface="Batang"/>
                          <a:cs typeface="Times New Roman"/>
                        </a:rPr>
                        <a:t>до 5000 грн</a:t>
                      </a:r>
                      <a:endParaRPr lang="ru-RU" sz="1100" dirty="0">
                        <a:effectLst/>
                        <a:latin typeface="Garamond"/>
                        <a:ea typeface="Batang"/>
                        <a:cs typeface="Times New Roman"/>
                      </a:endParaRPr>
                    </a:p>
                  </a:txBody>
                  <a:tcPr marL="53975" marR="53975"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2029">
                <a:tc vMerge="1">
                  <a:txBody>
                    <a:bodyPr/>
                    <a:lstStyle/>
                    <a:p>
                      <a:endParaRPr lang="ru-RU"/>
                    </a:p>
                  </a:txBody>
                  <a:tcPr/>
                </a:tc>
                <a:tc vMerge="1">
                  <a:txBody>
                    <a:bodyPr/>
                    <a:lstStyle/>
                    <a:p>
                      <a:endParaRPr lang="ru-RU"/>
                    </a:p>
                  </a:txBody>
                  <a:tcPr/>
                </a:tc>
                <a:tc>
                  <a:txBody>
                    <a:bodyPr/>
                    <a:lstStyle/>
                    <a:p>
                      <a:pPr>
                        <a:spcAft>
                          <a:spcPts val="0"/>
                        </a:spcAft>
                      </a:pPr>
                      <a:r>
                        <a:rPr lang="uk-UA" sz="1200">
                          <a:effectLst/>
                          <a:latin typeface="Times New Roman"/>
                          <a:ea typeface="Batang"/>
                          <a:cs typeface="Times New Roman"/>
                        </a:rPr>
                        <a:t>5001 – 10000 грн </a:t>
                      </a:r>
                      <a:endParaRPr lang="ru-RU" sz="1100">
                        <a:effectLst/>
                        <a:latin typeface="Garamond"/>
                        <a:ea typeface="Batang"/>
                        <a:cs typeface="Times New Roman"/>
                      </a:endParaRPr>
                    </a:p>
                  </a:txBody>
                  <a:tcPr marL="53975" marR="53975"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2029">
                <a:tc vMerge="1">
                  <a:txBody>
                    <a:bodyPr/>
                    <a:lstStyle/>
                    <a:p>
                      <a:endParaRPr lang="ru-RU"/>
                    </a:p>
                  </a:txBody>
                  <a:tcPr/>
                </a:tc>
                <a:tc vMerge="1">
                  <a:txBody>
                    <a:bodyPr/>
                    <a:lstStyle/>
                    <a:p>
                      <a:endParaRPr lang="ru-RU"/>
                    </a:p>
                  </a:txBody>
                  <a:tcPr/>
                </a:tc>
                <a:tc>
                  <a:txBody>
                    <a:bodyPr/>
                    <a:lstStyle/>
                    <a:p>
                      <a:pPr>
                        <a:spcAft>
                          <a:spcPts val="0"/>
                        </a:spcAft>
                      </a:pPr>
                      <a:r>
                        <a:rPr lang="uk-UA" sz="1200">
                          <a:effectLst/>
                          <a:latin typeface="Times New Roman"/>
                          <a:ea typeface="Batang"/>
                          <a:cs typeface="Times New Roman"/>
                        </a:rPr>
                        <a:t>10001 – 15000 грн</a:t>
                      </a:r>
                      <a:endParaRPr lang="ru-RU" sz="1100">
                        <a:effectLst/>
                        <a:latin typeface="Garamond"/>
                        <a:ea typeface="Batang"/>
                        <a:cs typeface="Times New Roman"/>
                      </a:endParaRPr>
                    </a:p>
                  </a:txBody>
                  <a:tcPr marL="53975" marR="53975"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2029">
                <a:tc vMerge="1">
                  <a:txBody>
                    <a:bodyPr/>
                    <a:lstStyle/>
                    <a:p>
                      <a:endParaRPr lang="ru-RU"/>
                    </a:p>
                  </a:txBody>
                  <a:tcPr/>
                </a:tc>
                <a:tc vMerge="1">
                  <a:txBody>
                    <a:bodyPr/>
                    <a:lstStyle/>
                    <a:p>
                      <a:endParaRPr lang="ru-RU"/>
                    </a:p>
                  </a:txBody>
                  <a:tcPr/>
                </a:tc>
                <a:tc>
                  <a:txBody>
                    <a:bodyPr/>
                    <a:lstStyle/>
                    <a:p>
                      <a:pPr>
                        <a:spcAft>
                          <a:spcPts val="0"/>
                        </a:spcAft>
                      </a:pPr>
                      <a:r>
                        <a:rPr lang="uk-UA" sz="1200">
                          <a:effectLst/>
                          <a:latin typeface="Times New Roman"/>
                          <a:ea typeface="Batang"/>
                          <a:cs typeface="Times New Roman"/>
                        </a:rPr>
                        <a:t>15001 – 25000 грн</a:t>
                      </a:r>
                      <a:endParaRPr lang="ru-RU" sz="1100">
                        <a:effectLst/>
                        <a:latin typeface="Garamond"/>
                        <a:ea typeface="Batang"/>
                        <a:cs typeface="Times New Roman"/>
                      </a:endParaRPr>
                    </a:p>
                  </a:txBody>
                  <a:tcPr marL="53975" marR="53975"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2029">
                <a:tc vMerge="1">
                  <a:txBody>
                    <a:bodyPr/>
                    <a:lstStyle/>
                    <a:p>
                      <a:endParaRPr lang="ru-RU"/>
                    </a:p>
                  </a:txBody>
                  <a:tcPr/>
                </a:tc>
                <a:tc vMerge="1">
                  <a:txBody>
                    <a:bodyPr/>
                    <a:lstStyle/>
                    <a:p>
                      <a:endParaRPr lang="ru-RU"/>
                    </a:p>
                  </a:txBody>
                  <a:tcPr/>
                </a:tc>
                <a:tc>
                  <a:txBody>
                    <a:bodyPr/>
                    <a:lstStyle/>
                    <a:p>
                      <a:pPr>
                        <a:spcAft>
                          <a:spcPts val="0"/>
                        </a:spcAft>
                      </a:pPr>
                      <a:r>
                        <a:rPr lang="uk-UA" sz="1200">
                          <a:effectLst/>
                          <a:latin typeface="Times New Roman"/>
                          <a:ea typeface="Batang"/>
                          <a:cs typeface="Times New Roman"/>
                        </a:rPr>
                        <a:t>25001 – 35000 грн</a:t>
                      </a:r>
                      <a:endParaRPr lang="ru-RU" sz="1100">
                        <a:effectLst/>
                        <a:latin typeface="Garamond"/>
                        <a:ea typeface="Batang"/>
                        <a:cs typeface="Times New Roman"/>
                      </a:endParaRPr>
                    </a:p>
                  </a:txBody>
                  <a:tcPr marL="53975" marR="53975"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2029">
                <a:tc vMerge="1">
                  <a:txBody>
                    <a:bodyPr/>
                    <a:lstStyle/>
                    <a:p>
                      <a:endParaRPr lang="ru-RU"/>
                    </a:p>
                  </a:txBody>
                  <a:tcPr/>
                </a:tc>
                <a:tc vMerge="1">
                  <a:txBody>
                    <a:bodyPr/>
                    <a:lstStyle/>
                    <a:p>
                      <a:endParaRPr lang="ru-RU"/>
                    </a:p>
                  </a:txBody>
                  <a:tcPr/>
                </a:tc>
                <a:tc>
                  <a:txBody>
                    <a:bodyPr/>
                    <a:lstStyle/>
                    <a:p>
                      <a:pPr>
                        <a:spcAft>
                          <a:spcPts val="0"/>
                        </a:spcAft>
                      </a:pPr>
                      <a:r>
                        <a:rPr lang="uk-UA" sz="1200">
                          <a:effectLst/>
                          <a:latin typeface="Times New Roman"/>
                          <a:ea typeface="Batang"/>
                          <a:cs typeface="Times New Roman"/>
                        </a:rPr>
                        <a:t>35001 – 50000 грн</a:t>
                      </a:r>
                      <a:endParaRPr lang="ru-RU" sz="1100">
                        <a:effectLst/>
                        <a:latin typeface="Garamond"/>
                        <a:ea typeface="Batang"/>
                        <a:cs typeface="Times New Roman"/>
                      </a:endParaRPr>
                    </a:p>
                  </a:txBody>
                  <a:tcPr marL="53975" marR="53975"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2029">
                <a:tc vMerge="1">
                  <a:txBody>
                    <a:bodyPr/>
                    <a:lstStyle/>
                    <a:p>
                      <a:endParaRPr lang="ru-RU"/>
                    </a:p>
                  </a:txBody>
                  <a:tcPr/>
                </a:tc>
                <a:tc vMerge="1">
                  <a:txBody>
                    <a:bodyPr/>
                    <a:lstStyle/>
                    <a:p>
                      <a:endParaRPr lang="ru-RU"/>
                    </a:p>
                  </a:txBody>
                  <a:tcPr/>
                </a:tc>
                <a:tc>
                  <a:txBody>
                    <a:bodyPr/>
                    <a:lstStyle/>
                    <a:p>
                      <a:pPr>
                        <a:spcAft>
                          <a:spcPts val="0"/>
                        </a:spcAft>
                      </a:pPr>
                      <a:r>
                        <a:rPr lang="uk-UA" sz="1200" dirty="0">
                          <a:effectLst/>
                          <a:latin typeface="Times New Roman"/>
                          <a:ea typeface="Batang"/>
                          <a:cs typeface="Times New Roman"/>
                        </a:rPr>
                        <a:t>50000 грн і більше</a:t>
                      </a:r>
                      <a:endParaRPr lang="ru-RU" sz="1100" dirty="0">
                        <a:effectLst/>
                        <a:latin typeface="Garamond"/>
                        <a:ea typeface="Batang"/>
                        <a:cs typeface="Times New Roman"/>
                      </a:endParaRPr>
                    </a:p>
                  </a:txBody>
                  <a:tcPr marL="53975" marR="53975"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2029">
                <a:tc vMerge="1">
                  <a:txBody>
                    <a:bodyPr/>
                    <a:lstStyle/>
                    <a:p>
                      <a:endParaRPr lang="ru-RU"/>
                    </a:p>
                  </a:txBody>
                  <a:tcPr/>
                </a:tc>
                <a:tc vMerge="1">
                  <a:txBody>
                    <a:bodyPr/>
                    <a:lstStyle/>
                    <a:p>
                      <a:endParaRPr lang="ru-RU"/>
                    </a:p>
                  </a:txBody>
                  <a:tcPr/>
                </a:tc>
                <a:tc>
                  <a:txBody>
                    <a:bodyPr/>
                    <a:lstStyle/>
                    <a:p>
                      <a:pPr>
                        <a:spcAft>
                          <a:spcPts val="0"/>
                        </a:spcAft>
                      </a:pPr>
                      <a:r>
                        <a:rPr lang="uk-UA" sz="1200">
                          <a:effectLst/>
                          <a:latin typeface="Times New Roman"/>
                          <a:ea typeface="Batang"/>
                          <a:cs typeface="Times New Roman"/>
                        </a:rPr>
                        <a:t>Відмова від відповіді </a:t>
                      </a:r>
                      <a:endParaRPr lang="ru-RU" sz="1100">
                        <a:effectLst/>
                        <a:latin typeface="Garamond"/>
                        <a:ea typeface="Batang"/>
                        <a:cs typeface="Times New Roman"/>
                      </a:endParaRPr>
                    </a:p>
                  </a:txBody>
                  <a:tcPr marL="53975" marR="53975"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2029">
                <a:tc rowSpan="5">
                  <a:txBody>
                    <a:bodyPr/>
                    <a:lstStyle/>
                    <a:p>
                      <a:pPr>
                        <a:spcAft>
                          <a:spcPts val="0"/>
                        </a:spcAft>
                      </a:pPr>
                      <a:r>
                        <a:rPr lang="uk-UA" sz="1200" b="1" dirty="0">
                          <a:effectLst/>
                          <a:latin typeface="Times New Roman"/>
                          <a:ea typeface="Batang"/>
                          <a:cs typeface="Times New Roman"/>
                        </a:rPr>
                        <a:t>1.2</a:t>
                      </a:r>
                      <a:endParaRPr lang="ru-RU" sz="1100" dirty="0">
                        <a:effectLst/>
                        <a:latin typeface="Garamond"/>
                        <a:ea typeface="Batang"/>
                        <a:cs typeface="Times New Roman"/>
                      </a:endParaRPr>
                    </a:p>
                  </a:txBody>
                  <a:tcPr marL="53975" marR="53975"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a:spcAft>
                          <a:spcPts val="0"/>
                        </a:spcAft>
                      </a:pPr>
                      <a:r>
                        <a:rPr lang="uk-UA" sz="1200" b="1" dirty="0">
                          <a:effectLst/>
                          <a:latin typeface="Times New Roman"/>
                          <a:ea typeface="Batang"/>
                          <a:cs typeface="Times New Roman"/>
                        </a:rPr>
                        <a:t>Ви вважаєте себе…?</a:t>
                      </a:r>
                      <a:endParaRPr lang="ru-RU" sz="1100" dirty="0">
                        <a:effectLst/>
                        <a:latin typeface="Garamond"/>
                        <a:ea typeface="Batang"/>
                        <a:cs typeface="Times New Roman"/>
                      </a:endParaRPr>
                    </a:p>
                  </a:txBody>
                  <a:tcPr marL="53975" marR="53975"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uk-UA" sz="1200">
                          <a:effectLst/>
                          <a:latin typeface="Times New Roman"/>
                          <a:ea typeface="Batang"/>
                          <a:cs typeface="Times New Roman"/>
                        </a:rPr>
                        <a:t>Заможним (багатим) </a:t>
                      </a:r>
                      <a:endParaRPr lang="ru-RU" sz="1100">
                        <a:effectLst/>
                        <a:latin typeface="Garamond"/>
                        <a:ea typeface="Batang"/>
                        <a:cs typeface="Times New Roman"/>
                      </a:endParaRPr>
                    </a:p>
                  </a:txBody>
                  <a:tcPr marL="53975" marR="53975"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2029">
                <a:tc vMerge="1">
                  <a:txBody>
                    <a:bodyPr/>
                    <a:lstStyle/>
                    <a:p>
                      <a:endParaRPr lang="ru-RU"/>
                    </a:p>
                  </a:txBody>
                  <a:tcPr/>
                </a:tc>
                <a:tc vMerge="1">
                  <a:txBody>
                    <a:bodyPr/>
                    <a:lstStyle/>
                    <a:p>
                      <a:endParaRPr lang="ru-RU"/>
                    </a:p>
                  </a:txBody>
                  <a:tcPr/>
                </a:tc>
                <a:tc>
                  <a:txBody>
                    <a:bodyPr/>
                    <a:lstStyle/>
                    <a:p>
                      <a:pPr>
                        <a:spcAft>
                          <a:spcPts val="0"/>
                        </a:spcAft>
                      </a:pPr>
                      <a:r>
                        <a:rPr lang="uk-UA" sz="1200">
                          <a:effectLst/>
                          <a:latin typeface="Times New Roman"/>
                          <a:ea typeface="Batang"/>
                          <a:cs typeface="Times New Roman"/>
                        </a:rPr>
                        <a:t>Середнього достатку </a:t>
                      </a:r>
                      <a:endParaRPr lang="ru-RU" sz="1100">
                        <a:effectLst/>
                        <a:latin typeface="Garamond"/>
                        <a:ea typeface="Batang"/>
                        <a:cs typeface="Times New Roman"/>
                      </a:endParaRPr>
                    </a:p>
                  </a:txBody>
                  <a:tcPr marL="53975" marR="53975"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2579">
                <a:tc vMerge="1">
                  <a:txBody>
                    <a:bodyPr/>
                    <a:lstStyle/>
                    <a:p>
                      <a:endParaRPr lang="ru-RU"/>
                    </a:p>
                  </a:txBody>
                  <a:tcPr/>
                </a:tc>
                <a:tc vMerge="1">
                  <a:txBody>
                    <a:bodyPr/>
                    <a:lstStyle/>
                    <a:p>
                      <a:endParaRPr lang="ru-RU"/>
                    </a:p>
                  </a:txBody>
                  <a:tcPr/>
                </a:tc>
                <a:tc>
                  <a:txBody>
                    <a:bodyPr/>
                    <a:lstStyle/>
                    <a:p>
                      <a:pPr>
                        <a:spcAft>
                          <a:spcPts val="0"/>
                        </a:spcAft>
                      </a:pPr>
                      <a:r>
                        <a:rPr lang="uk-UA" sz="1200">
                          <a:effectLst/>
                          <a:latin typeface="Times New Roman"/>
                          <a:ea typeface="Batang"/>
                          <a:cs typeface="Times New Roman"/>
                        </a:rPr>
                        <a:t>Нижче середнього достатку</a:t>
                      </a:r>
                      <a:endParaRPr lang="ru-RU" sz="1100">
                        <a:effectLst/>
                        <a:latin typeface="Garamond"/>
                        <a:ea typeface="Batang"/>
                        <a:cs typeface="Times New Roman"/>
                      </a:endParaRPr>
                    </a:p>
                  </a:txBody>
                  <a:tcPr marL="53975" marR="53975"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2029">
                <a:tc vMerge="1">
                  <a:txBody>
                    <a:bodyPr/>
                    <a:lstStyle/>
                    <a:p>
                      <a:endParaRPr lang="ru-RU"/>
                    </a:p>
                  </a:txBody>
                  <a:tcPr/>
                </a:tc>
                <a:tc vMerge="1">
                  <a:txBody>
                    <a:bodyPr/>
                    <a:lstStyle/>
                    <a:p>
                      <a:endParaRPr lang="ru-RU"/>
                    </a:p>
                  </a:txBody>
                  <a:tcPr/>
                </a:tc>
                <a:tc>
                  <a:txBody>
                    <a:bodyPr/>
                    <a:lstStyle/>
                    <a:p>
                      <a:pPr>
                        <a:spcAft>
                          <a:spcPts val="0"/>
                        </a:spcAft>
                      </a:pPr>
                      <a:r>
                        <a:rPr lang="uk-UA" sz="1200" dirty="0">
                          <a:effectLst/>
                          <a:latin typeface="Times New Roman"/>
                          <a:ea typeface="Batang"/>
                          <a:cs typeface="Times New Roman"/>
                        </a:rPr>
                        <a:t>Бідним </a:t>
                      </a:r>
                      <a:endParaRPr lang="ru-RU" sz="1100" dirty="0">
                        <a:effectLst/>
                        <a:latin typeface="Garamond"/>
                        <a:ea typeface="Batang"/>
                        <a:cs typeface="Times New Roman"/>
                      </a:endParaRPr>
                    </a:p>
                  </a:txBody>
                  <a:tcPr marL="53975" marR="53975"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9438">
                <a:tc vMerge="1">
                  <a:txBody>
                    <a:bodyPr/>
                    <a:lstStyle/>
                    <a:p>
                      <a:endParaRPr lang="ru-RU"/>
                    </a:p>
                  </a:txBody>
                  <a:tcPr/>
                </a:tc>
                <a:tc vMerge="1">
                  <a:txBody>
                    <a:bodyPr/>
                    <a:lstStyle/>
                    <a:p>
                      <a:endParaRPr lang="ru-RU"/>
                    </a:p>
                  </a:txBody>
                  <a:tcPr/>
                </a:tc>
                <a:tc>
                  <a:txBody>
                    <a:bodyPr/>
                    <a:lstStyle/>
                    <a:p>
                      <a:pPr>
                        <a:spcAft>
                          <a:spcPts val="0"/>
                        </a:spcAft>
                      </a:pPr>
                      <a:r>
                        <a:rPr lang="uk-UA" sz="1200" dirty="0">
                          <a:effectLst/>
                          <a:latin typeface="Times New Roman"/>
                          <a:ea typeface="Batang"/>
                          <a:cs typeface="Times New Roman"/>
                        </a:rPr>
                        <a:t>КН</a:t>
                      </a:r>
                      <a:endParaRPr lang="ru-RU" sz="1100" dirty="0">
                        <a:effectLst/>
                        <a:latin typeface="Garamond"/>
                        <a:ea typeface="Batang"/>
                        <a:cs typeface="Times New Roman"/>
                      </a:endParaRPr>
                    </a:p>
                  </a:txBody>
                  <a:tcPr marL="53975" marR="53975"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0599">
                <a:tc>
                  <a:txBody>
                    <a:bodyPr/>
                    <a:lstStyle/>
                    <a:p>
                      <a:pPr>
                        <a:spcAft>
                          <a:spcPts val="0"/>
                        </a:spcAft>
                      </a:pPr>
                      <a:r>
                        <a:rPr lang="uk-UA" sz="1200" b="1" dirty="0">
                          <a:effectLst/>
                          <a:latin typeface="Times New Roman"/>
                          <a:ea typeface="Batang"/>
                          <a:cs typeface="Times New Roman"/>
                        </a:rPr>
                        <a:t>1.3</a:t>
                      </a:r>
                      <a:endParaRPr lang="ru-RU" sz="1100" dirty="0">
                        <a:effectLst/>
                        <a:latin typeface="Garamond"/>
                        <a:ea typeface="Batang"/>
                        <a:cs typeface="Times New Roman"/>
                      </a:endParaRPr>
                    </a:p>
                  </a:txBody>
                  <a:tcPr marL="53975" marR="53975"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810260" algn="l"/>
                        </a:tabLst>
                      </a:pPr>
                      <a:r>
                        <a:rPr lang="uk-UA" sz="1200" b="1" dirty="0">
                          <a:effectLst/>
                          <a:latin typeface="Times New Roman"/>
                          <a:ea typeface="Batang"/>
                          <a:cs typeface="Times New Roman"/>
                        </a:rPr>
                        <a:t>Скільки осіб проживає разом з Вами (включаючи Вас і Ваших дітей)?</a:t>
                      </a:r>
                      <a:endParaRPr lang="ru-RU" sz="1100" dirty="0">
                        <a:effectLst/>
                        <a:latin typeface="Garamond"/>
                        <a:ea typeface="Batang"/>
                        <a:cs typeface="Times New Roman"/>
                      </a:endParaRPr>
                    </a:p>
                  </a:txBody>
                  <a:tcPr marL="53975" marR="53975" marT="17780" marB="177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200" dirty="0">
                          <a:effectLst/>
                          <a:latin typeface="Times New Roman"/>
                          <a:ea typeface="Batang"/>
                          <a:cs typeface="Times New Roman"/>
                        </a:rPr>
                        <a:t>_________________________ (осіб)</a:t>
                      </a:r>
                      <a:endParaRPr lang="ru-RU" sz="1100" dirty="0">
                        <a:effectLst/>
                        <a:latin typeface="Garamond"/>
                        <a:ea typeface="Batang"/>
                        <a:cs typeface="Times New Roman"/>
                      </a:endParaRPr>
                    </a:p>
                  </a:txBody>
                  <a:tcPr marL="53975" marR="53975" marT="17780" marB="177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8" name="Таблица 7"/>
          <p:cNvGraphicFramePr>
            <a:graphicFrameLocks noGrp="1"/>
          </p:cNvGraphicFramePr>
          <p:nvPr>
            <p:extLst>
              <p:ext uri="{D42A27DB-BD31-4B8C-83A1-F6EECF244321}">
                <p14:modId xmlns:p14="http://schemas.microsoft.com/office/powerpoint/2010/main" val="359458540"/>
              </p:ext>
            </p:extLst>
          </p:nvPr>
        </p:nvGraphicFramePr>
        <p:xfrm>
          <a:off x="323528" y="4941168"/>
          <a:ext cx="8496946" cy="1706056"/>
        </p:xfrm>
        <a:graphic>
          <a:graphicData uri="http://schemas.openxmlformats.org/drawingml/2006/table">
            <a:tbl>
              <a:tblPr firstRow="1" firstCol="1" lastRow="1" lastCol="1" bandRow="1" bandCol="1"/>
              <a:tblGrid>
                <a:gridCol w="460212"/>
                <a:gridCol w="898902"/>
                <a:gridCol w="898902"/>
                <a:gridCol w="804734"/>
                <a:gridCol w="869056"/>
                <a:gridCol w="1028209"/>
                <a:gridCol w="1266119"/>
                <a:gridCol w="1505977"/>
                <a:gridCol w="764835"/>
              </a:tblGrid>
              <a:tr h="174372">
                <a:tc gridSpan="9">
                  <a:txBody>
                    <a:bodyPr/>
                    <a:lstStyle/>
                    <a:p>
                      <a:pPr>
                        <a:spcAft>
                          <a:spcPts val="0"/>
                        </a:spcAft>
                      </a:pPr>
                      <a:r>
                        <a:rPr lang="uk-UA" sz="1000" b="1" dirty="0">
                          <a:effectLst/>
                          <a:latin typeface="Times New Roman"/>
                          <a:ea typeface="Batang"/>
                          <a:cs typeface="Times New Roman"/>
                        </a:rPr>
                        <a:t>1.4  Склад домогосподарства</a:t>
                      </a:r>
                      <a:endParaRPr lang="ru-RU" sz="900" dirty="0">
                        <a:effectLst/>
                        <a:latin typeface="Garamond"/>
                        <a:ea typeface="Batang"/>
                        <a:cs typeface="Times New Roman"/>
                      </a:endParaRPr>
                    </a:p>
                  </a:txBody>
                  <a:tcPr marL="45014" marR="45014" marT="14828" marB="1482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437903">
                <a:tc>
                  <a:txBody>
                    <a:bodyPr/>
                    <a:lstStyle/>
                    <a:p>
                      <a:pP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uk-UA" sz="1000">
                          <a:effectLst/>
                          <a:latin typeface="Times New Roman"/>
                          <a:ea typeface="Batang"/>
                          <a:cs typeface="Times New Roman"/>
                        </a:rPr>
                        <a:t>1. Стать</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uk-UA" sz="1000">
                          <a:effectLst/>
                          <a:latin typeface="Times New Roman"/>
                          <a:ea typeface="Batang"/>
                          <a:cs typeface="Times New Roman"/>
                        </a:rPr>
                        <a:t>2. Вік</a:t>
                      </a:r>
                      <a:endParaRPr lang="ru-RU" sz="900">
                        <a:effectLst/>
                        <a:latin typeface="Garamond"/>
                        <a:ea typeface="Batang"/>
                        <a:cs typeface="Times New Roman"/>
                      </a:endParaRPr>
                    </a:p>
                    <a:p>
                      <a:pPr>
                        <a:spcAft>
                          <a:spcPts val="0"/>
                        </a:spcAft>
                      </a:pPr>
                      <a:r>
                        <a:rPr lang="uk-UA" sz="1000">
                          <a:effectLst/>
                          <a:latin typeface="Times New Roman"/>
                          <a:ea typeface="Batang"/>
                          <a:cs typeface="Times New Roman"/>
                        </a:rPr>
                        <a:t> (повних років)</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uk-UA" sz="1000">
                          <a:effectLst/>
                          <a:latin typeface="Times New Roman"/>
                          <a:ea typeface="Batang"/>
                          <a:cs typeface="Times New Roman"/>
                        </a:rPr>
                        <a:t>3. Сімейний стан</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uk-UA" sz="1000">
                          <a:effectLst/>
                          <a:latin typeface="Times New Roman"/>
                          <a:ea typeface="Batang"/>
                          <a:cs typeface="Times New Roman"/>
                        </a:rPr>
                        <a:t>4. Освіта</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uk-UA" sz="1000">
                          <a:effectLst/>
                          <a:latin typeface="Times New Roman"/>
                          <a:ea typeface="Batang"/>
                          <a:cs typeface="Times New Roman"/>
                        </a:rPr>
                        <a:t>5. Соціальний статус</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uk-UA" sz="1000" dirty="0">
                          <a:effectLst/>
                          <a:latin typeface="Times New Roman"/>
                          <a:ea typeface="Batang"/>
                          <a:cs typeface="Times New Roman"/>
                        </a:rPr>
                        <a:t>6. Регулярність отримання доходів</a:t>
                      </a:r>
                      <a:endParaRPr lang="ru-RU" sz="900" dirty="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uk-UA" sz="1000" dirty="0">
                          <a:effectLst/>
                          <a:latin typeface="Times New Roman"/>
                          <a:ea typeface="Batang"/>
                          <a:cs typeface="Times New Roman"/>
                        </a:rPr>
                        <a:t>7. Чи отримує пенсію, стипендію чи допомогу (регулярну)</a:t>
                      </a:r>
                      <a:endParaRPr lang="ru-RU" sz="900" dirty="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uk-UA" sz="1000" dirty="0">
                          <a:effectLst/>
                          <a:latin typeface="Times New Roman"/>
                          <a:ea typeface="Batang"/>
                          <a:cs typeface="Times New Roman"/>
                        </a:rPr>
                        <a:t>8. Інші доходи</a:t>
                      </a:r>
                      <a:endParaRPr lang="ru-RU" sz="900" dirty="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5968">
                <a:tc>
                  <a:txBody>
                    <a:bodyPr/>
                    <a:lstStyle/>
                    <a:p>
                      <a:pPr algn="ctr">
                        <a:spcAft>
                          <a:spcPts val="0"/>
                        </a:spcAft>
                      </a:pPr>
                      <a:r>
                        <a:rPr lang="uk-UA" sz="1000">
                          <a:effectLst/>
                          <a:latin typeface="Times New Roman"/>
                          <a:ea typeface="Batang"/>
                          <a:cs typeface="Times New Roman"/>
                        </a:rPr>
                        <a:t>1</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dirty="0">
                          <a:solidFill>
                            <a:srgbClr val="999999"/>
                          </a:solidFill>
                          <a:effectLst/>
                          <a:highlight>
                            <a:srgbClr val="00FFFF"/>
                          </a:highlight>
                          <a:latin typeface="Times New Roman"/>
                          <a:ea typeface="Batang"/>
                          <a:cs typeface="Times New Roman"/>
                        </a:rPr>
                        <a:t>респондент</a:t>
                      </a:r>
                      <a:endParaRPr lang="ru-RU" sz="900" dirty="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5968">
                <a:tc>
                  <a:txBody>
                    <a:bodyPr/>
                    <a:lstStyle/>
                    <a:p>
                      <a:pPr algn="ctr">
                        <a:spcAft>
                          <a:spcPts val="0"/>
                        </a:spcAft>
                      </a:pPr>
                      <a:r>
                        <a:rPr lang="uk-UA" sz="1000">
                          <a:effectLst/>
                          <a:latin typeface="Times New Roman"/>
                          <a:ea typeface="Batang"/>
                          <a:cs typeface="Times New Roman"/>
                        </a:rPr>
                        <a:t>2</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dirty="0">
                          <a:effectLst/>
                          <a:latin typeface="Times New Roman"/>
                          <a:ea typeface="Batang"/>
                          <a:cs typeface="Times New Roman"/>
                        </a:rPr>
                        <a:t> </a:t>
                      </a:r>
                      <a:endParaRPr lang="ru-RU" sz="900" dirty="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5968">
                <a:tc>
                  <a:txBody>
                    <a:bodyPr/>
                    <a:lstStyle/>
                    <a:p>
                      <a:pPr algn="ctr">
                        <a:spcAft>
                          <a:spcPts val="0"/>
                        </a:spcAft>
                      </a:pPr>
                      <a:r>
                        <a:rPr lang="uk-UA" sz="1000">
                          <a:effectLst/>
                          <a:latin typeface="Times New Roman"/>
                          <a:ea typeface="Batang"/>
                          <a:cs typeface="Times New Roman"/>
                        </a:rPr>
                        <a:t>3</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5968">
                <a:tc>
                  <a:txBody>
                    <a:bodyPr/>
                    <a:lstStyle/>
                    <a:p>
                      <a:pPr algn="ctr">
                        <a:spcAft>
                          <a:spcPts val="0"/>
                        </a:spcAft>
                      </a:pPr>
                      <a:r>
                        <a:rPr lang="uk-UA" sz="1000">
                          <a:effectLst/>
                          <a:latin typeface="Times New Roman"/>
                          <a:ea typeface="Batang"/>
                          <a:cs typeface="Times New Roman"/>
                        </a:rPr>
                        <a:t>4</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5968">
                <a:tc>
                  <a:txBody>
                    <a:bodyPr/>
                    <a:lstStyle/>
                    <a:p>
                      <a:pPr algn="ctr">
                        <a:spcAft>
                          <a:spcPts val="0"/>
                        </a:spcAft>
                      </a:pPr>
                      <a:r>
                        <a:rPr lang="uk-UA" sz="1000">
                          <a:effectLst/>
                          <a:latin typeface="Times New Roman"/>
                          <a:ea typeface="Batang"/>
                          <a:cs typeface="Times New Roman"/>
                        </a:rPr>
                        <a:t>5</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5968">
                <a:tc>
                  <a:txBody>
                    <a:bodyPr/>
                    <a:lstStyle/>
                    <a:p>
                      <a:pPr algn="ctr">
                        <a:spcAft>
                          <a:spcPts val="0"/>
                        </a:spcAft>
                      </a:pPr>
                      <a:r>
                        <a:rPr lang="uk-UA" sz="1000">
                          <a:effectLst/>
                          <a:latin typeface="Times New Roman"/>
                          <a:ea typeface="Batang"/>
                          <a:cs typeface="Times New Roman"/>
                        </a:rPr>
                        <a:t>6</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5968">
                <a:tc>
                  <a:txBody>
                    <a:bodyPr/>
                    <a:lstStyle/>
                    <a:p>
                      <a:pPr algn="ctr">
                        <a:spcAft>
                          <a:spcPts val="0"/>
                        </a:spcAft>
                      </a:pPr>
                      <a:r>
                        <a:rPr lang="uk-UA" sz="1000">
                          <a:effectLst/>
                          <a:latin typeface="Times New Roman"/>
                          <a:ea typeface="Batang"/>
                          <a:cs typeface="Times New Roman"/>
                        </a:rPr>
                        <a:t>7</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dirty="0">
                          <a:effectLst/>
                          <a:latin typeface="Times New Roman"/>
                          <a:ea typeface="Batang"/>
                          <a:cs typeface="Times New Roman"/>
                        </a:rPr>
                        <a:t> </a:t>
                      </a:r>
                      <a:endParaRPr lang="ru-RU" sz="900" dirty="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a:effectLst/>
                          <a:latin typeface="Times New Roman"/>
                          <a:ea typeface="Batang"/>
                          <a:cs typeface="Times New Roman"/>
                        </a:rPr>
                        <a:t> </a:t>
                      </a:r>
                      <a:endParaRPr lang="ru-RU" sz="90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000" dirty="0">
                          <a:effectLst/>
                          <a:latin typeface="Times New Roman"/>
                          <a:ea typeface="Batang"/>
                          <a:cs typeface="Times New Roman"/>
                        </a:rPr>
                        <a:t> </a:t>
                      </a:r>
                      <a:endParaRPr lang="ru-RU" sz="900" dirty="0">
                        <a:effectLst/>
                        <a:latin typeface="Garamond"/>
                        <a:ea typeface="Batang"/>
                        <a:cs typeface="Times New Roman"/>
                      </a:endParaRPr>
                    </a:p>
                  </a:txBody>
                  <a:tcPr marL="57194" marR="57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8152574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60000"/>
                <a:lumOff val="40000"/>
              </a:schemeClr>
            </a:gs>
            <a:gs pos="100000">
              <a:schemeClr val="bg1">
                <a:lumMod val="25000"/>
                <a:lumOff val="75000"/>
              </a:schemeClr>
            </a:gs>
            <a:gs pos="100000">
              <a:schemeClr val="bg1">
                <a:lumMod val="0"/>
                <a:lumOff val="100000"/>
              </a:schemeClr>
            </a:gs>
          </a:gsLst>
          <a:lin ang="5400000" scaled="0"/>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764704"/>
          </a:xfrm>
        </p:spPr>
        <p:txBody>
          <a:bodyPr>
            <a:normAutofit/>
          </a:bodyPr>
          <a:lstStyle/>
          <a:p>
            <a:r>
              <a:rPr kumimoji="0" lang="uk-UA" altLang="ru-RU" sz="3200" b="1" i="0" u="none" strike="noStrike" normalizeH="0" baseline="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mn-lt"/>
                <a:ea typeface="Times New Roman" pitchFamily="18" charset="0"/>
                <a:cs typeface="Times New Roman" pitchFamily="18" charset="0"/>
              </a:rPr>
              <a:t>Щоденник використання часу</a:t>
            </a:r>
            <a:endParaRPr lang="uk-UA" sz="3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mn-lt"/>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2122774942"/>
              </p:ext>
            </p:extLst>
          </p:nvPr>
        </p:nvGraphicFramePr>
        <p:xfrm>
          <a:off x="4" y="764703"/>
          <a:ext cx="9143991" cy="6093296"/>
        </p:xfrm>
        <a:graphic>
          <a:graphicData uri="http://schemas.openxmlformats.org/drawingml/2006/table">
            <a:tbl>
              <a:tblPr firstRow="1" firstCol="1" bandRow="1">
                <a:tableStyleId>{5C22544A-7EE6-4342-B048-85BDC9FD1C3A}</a:tableStyleId>
              </a:tblPr>
              <a:tblGrid>
                <a:gridCol w="4158793"/>
                <a:gridCol w="491706"/>
                <a:gridCol w="275182"/>
                <a:gridCol w="275182"/>
                <a:gridCol w="275182"/>
                <a:gridCol w="275182"/>
                <a:gridCol w="275182"/>
                <a:gridCol w="275182"/>
                <a:gridCol w="275182"/>
                <a:gridCol w="275182"/>
                <a:gridCol w="275182"/>
                <a:gridCol w="288122"/>
                <a:gridCol w="288122"/>
                <a:gridCol w="288122"/>
                <a:gridCol w="288122"/>
                <a:gridCol w="288122"/>
                <a:gridCol w="288122"/>
                <a:gridCol w="288122"/>
              </a:tblGrid>
              <a:tr h="560397">
                <a:tc gridSpan="2">
                  <a:txBody>
                    <a:bodyPr/>
                    <a:lstStyle/>
                    <a:p>
                      <a:pPr algn="ctr">
                        <a:lnSpc>
                          <a:spcPct val="115000"/>
                        </a:lnSpc>
                        <a:spcAft>
                          <a:spcPts val="0"/>
                        </a:spcAft>
                      </a:pPr>
                      <a:r>
                        <a:rPr lang="uk-UA" sz="1500" noProof="0" dirty="0" smtClean="0">
                          <a:effectLst/>
                        </a:rPr>
                        <a:t>Категорія діяльності</a:t>
                      </a:r>
                      <a:endParaRPr lang="uk-UA" sz="1500" noProof="0" dirty="0">
                        <a:effectLst/>
                        <a:latin typeface="Calibri"/>
                        <a:ea typeface="Calibri"/>
                        <a:cs typeface="Times New Roman"/>
                      </a:endParaRPr>
                    </a:p>
                  </a:txBody>
                  <a:tcPr marL="68580" marR="68580" marT="0" marB="0" anchor="ctr"/>
                </a:tc>
                <a:tc hMerge="1">
                  <a:txBody>
                    <a:bodyPr/>
                    <a:lstStyle/>
                    <a:p>
                      <a:endParaRPr lang="ru-RU"/>
                    </a:p>
                  </a:txBody>
                  <a:tcPr/>
                </a:tc>
                <a:tc gridSpan="4">
                  <a:txBody>
                    <a:bodyPr/>
                    <a:lstStyle/>
                    <a:p>
                      <a:pPr algn="ctr">
                        <a:lnSpc>
                          <a:spcPct val="115000"/>
                        </a:lnSpc>
                        <a:spcAft>
                          <a:spcPts val="0"/>
                        </a:spcAft>
                      </a:pPr>
                      <a:r>
                        <a:rPr lang="ru-RU" sz="1500" dirty="0">
                          <a:effectLst/>
                        </a:rPr>
                        <a:t>04.00-05.00</a:t>
                      </a:r>
                      <a:endParaRPr lang="ru-RU" sz="1500" dirty="0">
                        <a:effectLst/>
                        <a:latin typeface="Calibri"/>
                        <a:ea typeface="Calibri"/>
                        <a:cs typeface="Times New Roman"/>
                      </a:endParaRPr>
                    </a:p>
                  </a:txBody>
                  <a:tcPr marL="68580" marR="68580" marT="0" marB="0" anchor="ctr"/>
                </a:tc>
                <a:tc hMerge="1">
                  <a:txBody>
                    <a:bodyPr/>
                    <a:lstStyle/>
                    <a:p>
                      <a:endParaRPr lang="ru-RU"/>
                    </a:p>
                  </a:txBody>
                  <a:tcPr/>
                </a:tc>
                <a:tc hMerge="1">
                  <a:txBody>
                    <a:bodyPr/>
                    <a:lstStyle/>
                    <a:p>
                      <a:endParaRPr lang="ru-RU"/>
                    </a:p>
                  </a:txBody>
                  <a:tcPr/>
                </a:tc>
                <a:tc hMerge="1">
                  <a:txBody>
                    <a:bodyPr/>
                    <a:lstStyle/>
                    <a:p>
                      <a:endParaRPr lang="ru-RU"/>
                    </a:p>
                  </a:txBody>
                  <a:tcPr/>
                </a:tc>
                <a:tc gridSpan="4">
                  <a:txBody>
                    <a:bodyPr/>
                    <a:lstStyle/>
                    <a:p>
                      <a:pPr algn="ctr">
                        <a:lnSpc>
                          <a:spcPct val="115000"/>
                        </a:lnSpc>
                        <a:spcAft>
                          <a:spcPts val="0"/>
                        </a:spcAft>
                      </a:pPr>
                      <a:r>
                        <a:rPr lang="ru-RU" sz="1500" dirty="0">
                          <a:effectLst/>
                        </a:rPr>
                        <a:t>05.00-06.00</a:t>
                      </a:r>
                      <a:endParaRPr lang="ru-RU" sz="1500" dirty="0">
                        <a:effectLst/>
                        <a:latin typeface="Calibri"/>
                        <a:ea typeface="Calibri"/>
                        <a:cs typeface="Times New Roman"/>
                      </a:endParaRPr>
                    </a:p>
                  </a:txBody>
                  <a:tcPr marL="68580" marR="68580" marT="0" marB="0" anchor="ctr"/>
                </a:tc>
                <a:tc hMerge="1">
                  <a:txBody>
                    <a:bodyPr/>
                    <a:lstStyle/>
                    <a:p>
                      <a:endParaRPr lang="ru-RU"/>
                    </a:p>
                  </a:txBody>
                  <a:tcPr/>
                </a:tc>
                <a:tc hMerge="1">
                  <a:txBody>
                    <a:bodyPr/>
                    <a:lstStyle/>
                    <a:p>
                      <a:endParaRPr lang="ru-RU"/>
                    </a:p>
                  </a:txBody>
                  <a:tcPr/>
                </a:tc>
                <a:tc hMerge="1">
                  <a:txBody>
                    <a:bodyPr/>
                    <a:lstStyle/>
                    <a:p>
                      <a:endParaRPr lang="ru-RU"/>
                    </a:p>
                  </a:txBody>
                  <a:tcPr/>
                </a:tc>
                <a:tc gridSpan="4">
                  <a:txBody>
                    <a:bodyPr/>
                    <a:lstStyle/>
                    <a:p>
                      <a:pPr algn="ctr">
                        <a:lnSpc>
                          <a:spcPct val="115000"/>
                        </a:lnSpc>
                        <a:spcAft>
                          <a:spcPts val="0"/>
                        </a:spcAft>
                      </a:pPr>
                      <a:r>
                        <a:rPr lang="ru-RU" sz="1500" dirty="0">
                          <a:effectLst/>
                        </a:rPr>
                        <a:t>06.00-07.00</a:t>
                      </a:r>
                      <a:endParaRPr lang="ru-RU" sz="1500" dirty="0">
                        <a:effectLst/>
                        <a:latin typeface="Calibri"/>
                        <a:ea typeface="Calibri"/>
                        <a:cs typeface="Times New Roman"/>
                      </a:endParaRPr>
                    </a:p>
                  </a:txBody>
                  <a:tcPr marL="68580" marR="68580" marT="0" marB="0" anchor="ctr"/>
                </a:tc>
                <a:tc hMerge="1">
                  <a:txBody>
                    <a:bodyPr/>
                    <a:lstStyle/>
                    <a:p>
                      <a:endParaRPr lang="ru-RU"/>
                    </a:p>
                  </a:txBody>
                  <a:tcPr/>
                </a:tc>
                <a:tc hMerge="1">
                  <a:txBody>
                    <a:bodyPr/>
                    <a:lstStyle/>
                    <a:p>
                      <a:endParaRPr lang="ru-RU"/>
                    </a:p>
                  </a:txBody>
                  <a:tcPr/>
                </a:tc>
                <a:tc hMerge="1">
                  <a:txBody>
                    <a:bodyPr/>
                    <a:lstStyle/>
                    <a:p>
                      <a:endParaRPr lang="ru-RU"/>
                    </a:p>
                  </a:txBody>
                  <a:tcPr/>
                </a:tc>
                <a:tc gridSpan="4">
                  <a:txBody>
                    <a:bodyPr/>
                    <a:lstStyle/>
                    <a:p>
                      <a:pPr algn="ctr">
                        <a:lnSpc>
                          <a:spcPct val="115000"/>
                        </a:lnSpc>
                        <a:spcAft>
                          <a:spcPts val="0"/>
                        </a:spcAft>
                      </a:pPr>
                      <a:r>
                        <a:rPr lang="ru-RU" sz="1500" dirty="0">
                          <a:effectLst/>
                        </a:rPr>
                        <a:t>07.00-08.00</a:t>
                      </a:r>
                      <a:endParaRPr lang="ru-RU" sz="1500" dirty="0">
                        <a:effectLst/>
                        <a:latin typeface="Calibri"/>
                        <a:ea typeface="Calibri"/>
                        <a:cs typeface="Times New Roman"/>
                      </a:endParaRPr>
                    </a:p>
                  </a:txBody>
                  <a:tcPr marL="68580" marR="68580" marT="0" marB="0" anchor="ctr"/>
                </a:tc>
                <a:tc hMerge="1">
                  <a:txBody>
                    <a:bodyPr/>
                    <a:lstStyle/>
                    <a:p>
                      <a:endParaRPr lang="ru-RU"/>
                    </a:p>
                  </a:txBody>
                  <a:tcPr/>
                </a:tc>
                <a:tc hMerge="1">
                  <a:txBody>
                    <a:bodyPr/>
                    <a:lstStyle/>
                    <a:p>
                      <a:endParaRPr lang="ru-RU"/>
                    </a:p>
                  </a:txBody>
                  <a:tcPr/>
                </a:tc>
                <a:tc hMerge="1">
                  <a:txBody>
                    <a:bodyPr/>
                    <a:lstStyle/>
                    <a:p>
                      <a:endParaRPr lang="ru-RU"/>
                    </a:p>
                  </a:txBody>
                  <a:tcPr/>
                </a:tc>
              </a:tr>
              <a:tr h="276645">
                <a:tc>
                  <a:txBody>
                    <a:bodyPr/>
                    <a:lstStyle/>
                    <a:p>
                      <a:pPr>
                        <a:lnSpc>
                          <a:spcPct val="115000"/>
                        </a:lnSpc>
                        <a:spcAft>
                          <a:spcPts val="0"/>
                        </a:spcAft>
                      </a:pPr>
                      <a:r>
                        <a:rPr lang="uk-UA" sz="1400" noProof="0" dirty="0" smtClean="0">
                          <a:effectLst/>
                        </a:rPr>
                        <a:t>Зайнятість та пов'язана діяльність</a:t>
                      </a:r>
                      <a:endParaRPr lang="uk-UA" sz="1400" noProof="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1</a:t>
                      </a:r>
                      <a:endParaRPr lang="ru-RU" sz="1400" dirty="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100" dirty="0">
                          <a:effectLst/>
                        </a:rPr>
                        <a:t> </a:t>
                      </a:r>
                      <a:endParaRPr lang="ru-RU"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100" dirty="0">
                          <a:effectLst/>
                        </a:rPr>
                        <a:t> </a:t>
                      </a:r>
                      <a:endParaRPr lang="ru-RU" sz="1100" dirty="0">
                        <a:effectLst/>
                        <a:latin typeface="Calibri"/>
                        <a:ea typeface="Calibri"/>
                        <a:cs typeface="Times New Roman"/>
                      </a:endParaRPr>
                    </a:p>
                  </a:txBody>
                  <a:tcPr marL="68580" marR="68580" marT="0" marB="0"/>
                </a:tc>
              </a:tr>
              <a:tr h="1106579">
                <a:tc>
                  <a:txBody>
                    <a:bodyPr/>
                    <a:lstStyle/>
                    <a:p>
                      <a:pPr>
                        <a:lnSpc>
                          <a:spcPct val="115000"/>
                        </a:lnSpc>
                        <a:spcAft>
                          <a:spcPts val="0"/>
                        </a:spcAft>
                      </a:pPr>
                      <a:r>
                        <a:rPr lang="uk-UA" sz="1500" noProof="0" dirty="0" smtClean="0">
                          <a:effectLst/>
                        </a:rPr>
                        <a:t>Оплачувана робота в приватних, державних та неприбуткових організаціях, на підприємствах домогосподарств тощо, включаючи поїздки на роботу/роботи, перерви</a:t>
                      </a:r>
                      <a:endParaRPr lang="uk-UA" sz="1500" noProof="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11</a:t>
                      </a:r>
                      <a:endParaRPr lang="ru-RU" sz="1400" dirty="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100" dirty="0">
                          <a:effectLst/>
                        </a:rPr>
                        <a:t> </a:t>
                      </a:r>
                      <a:endParaRPr lang="ru-RU"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100" dirty="0">
                          <a:effectLst/>
                        </a:rPr>
                        <a:t> </a:t>
                      </a:r>
                      <a:endParaRPr lang="ru-RU" sz="1100" dirty="0">
                        <a:effectLst/>
                        <a:latin typeface="Calibri"/>
                        <a:ea typeface="Calibri"/>
                        <a:cs typeface="Times New Roman"/>
                      </a:endParaRPr>
                    </a:p>
                  </a:txBody>
                  <a:tcPr marL="68580" marR="68580" marT="0" marB="0"/>
                </a:tc>
              </a:tr>
              <a:tr h="276645">
                <a:tc>
                  <a:txBody>
                    <a:bodyPr/>
                    <a:lstStyle/>
                    <a:p>
                      <a:pPr>
                        <a:lnSpc>
                          <a:spcPct val="115000"/>
                        </a:lnSpc>
                        <a:spcAft>
                          <a:spcPts val="0"/>
                        </a:spcAft>
                      </a:pPr>
                      <a:r>
                        <a:rPr lang="uk-UA" sz="1500" noProof="0" dirty="0" smtClean="0">
                          <a:effectLst/>
                        </a:rPr>
                        <a:t>Професійне навчання та підготовка</a:t>
                      </a:r>
                      <a:endParaRPr lang="uk-UA" sz="1500" noProof="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1</a:t>
                      </a:r>
                      <a:r>
                        <a:rPr lang="uk-UA" sz="1400" dirty="0">
                          <a:effectLst/>
                        </a:rPr>
                        <a:t>2</a:t>
                      </a:r>
                      <a:endParaRPr lang="ru-RU" sz="1400" dirty="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100" dirty="0">
                          <a:effectLst/>
                        </a:rPr>
                        <a:t> </a:t>
                      </a:r>
                      <a:endParaRPr lang="ru-RU"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100" dirty="0">
                          <a:effectLst/>
                        </a:rPr>
                        <a:t> </a:t>
                      </a:r>
                      <a:endParaRPr lang="ru-RU" sz="1100" dirty="0">
                        <a:effectLst/>
                        <a:latin typeface="Calibri"/>
                        <a:ea typeface="Calibri"/>
                        <a:cs typeface="Times New Roman"/>
                      </a:endParaRPr>
                    </a:p>
                  </a:txBody>
                  <a:tcPr marL="68580" marR="68580" marT="0" marB="0"/>
                </a:tc>
              </a:tr>
              <a:tr h="276645">
                <a:tc>
                  <a:txBody>
                    <a:bodyPr/>
                    <a:lstStyle/>
                    <a:p>
                      <a:pPr>
                        <a:lnSpc>
                          <a:spcPct val="115000"/>
                        </a:lnSpc>
                        <a:spcAft>
                          <a:spcPts val="0"/>
                        </a:spcAft>
                      </a:pPr>
                      <a:r>
                        <a:rPr lang="uk-UA" sz="1500" noProof="0" dirty="0" smtClean="0">
                          <a:effectLst/>
                        </a:rPr>
                        <a:t>Пошук роботи</a:t>
                      </a:r>
                      <a:endParaRPr lang="uk-UA" sz="1500" noProof="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1</a:t>
                      </a:r>
                      <a:r>
                        <a:rPr lang="uk-UA" sz="1400" dirty="0">
                          <a:effectLst/>
                        </a:rPr>
                        <a:t>3</a:t>
                      </a:r>
                      <a:endParaRPr lang="ru-RU" sz="1400" dirty="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100" dirty="0">
                          <a:effectLst/>
                        </a:rPr>
                        <a:t> </a:t>
                      </a:r>
                      <a:endParaRPr lang="ru-RU"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100" dirty="0">
                          <a:effectLst/>
                        </a:rPr>
                        <a:t> </a:t>
                      </a:r>
                      <a:endParaRPr lang="ru-RU" sz="1100" dirty="0">
                        <a:effectLst/>
                        <a:latin typeface="Calibri"/>
                        <a:ea typeface="Calibri"/>
                        <a:cs typeface="Times New Roman"/>
                      </a:endParaRPr>
                    </a:p>
                  </a:txBody>
                  <a:tcPr marL="68580" marR="68580" marT="0" marB="0"/>
                </a:tc>
              </a:tr>
              <a:tr h="276645">
                <a:tc>
                  <a:txBody>
                    <a:bodyPr/>
                    <a:lstStyle/>
                    <a:p>
                      <a:pPr>
                        <a:lnSpc>
                          <a:spcPct val="115000"/>
                        </a:lnSpc>
                        <a:spcAft>
                          <a:spcPts val="0"/>
                        </a:spcAft>
                      </a:pPr>
                      <a:r>
                        <a:rPr lang="uk-UA" sz="1500" noProof="0" dirty="0" smtClean="0">
                          <a:effectLst/>
                        </a:rPr>
                        <a:t>Відкриття бізнесу</a:t>
                      </a:r>
                      <a:endParaRPr lang="uk-UA" sz="1500" noProof="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1</a:t>
                      </a:r>
                      <a:r>
                        <a:rPr lang="uk-UA" sz="1400" dirty="0">
                          <a:effectLst/>
                        </a:rPr>
                        <a:t>4</a:t>
                      </a:r>
                      <a:endParaRPr lang="ru-RU" sz="1400" dirty="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100" dirty="0">
                          <a:effectLst/>
                        </a:rPr>
                        <a:t> </a:t>
                      </a:r>
                      <a:endParaRPr lang="ru-RU"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100" dirty="0">
                          <a:effectLst/>
                        </a:rPr>
                        <a:t> </a:t>
                      </a:r>
                      <a:endParaRPr lang="ru-RU" sz="1100" dirty="0">
                        <a:effectLst/>
                        <a:latin typeface="Calibri"/>
                        <a:ea typeface="Calibri"/>
                        <a:cs typeface="Times New Roman"/>
                      </a:endParaRPr>
                    </a:p>
                  </a:txBody>
                  <a:tcPr marL="68580" marR="68580" marT="0" marB="0"/>
                </a:tc>
              </a:tr>
              <a:tr h="553290">
                <a:tc>
                  <a:txBody>
                    <a:bodyPr/>
                    <a:lstStyle/>
                    <a:p>
                      <a:pPr>
                        <a:lnSpc>
                          <a:spcPct val="115000"/>
                        </a:lnSpc>
                        <a:spcAft>
                          <a:spcPts val="0"/>
                        </a:spcAft>
                      </a:pPr>
                      <a:r>
                        <a:rPr lang="uk-UA" sz="1500" noProof="0" dirty="0" smtClean="0">
                          <a:effectLst/>
                        </a:rPr>
                        <a:t>Виробництво товарів для власного  використання</a:t>
                      </a:r>
                      <a:endParaRPr lang="uk-UA" sz="1500" noProof="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2</a:t>
                      </a:r>
                      <a:endParaRPr lang="ru-RU" sz="1400" dirty="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100" dirty="0">
                          <a:effectLst/>
                        </a:rPr>
                        <a:t> </a:t>
                      </a:r>
                      <a:endParaRPr lang="ru-RU"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100" dirty="0">
                          <a:effectLst/>
                        </a:rPr>
                        <a:t> </a:t>
                      </a:r>
                      <a:endParaRPr lang="ru-RU" sz="1100" dirty="0">
                        <a:effectLst/>
                        <a:latin typeface="Calibri"/>
                        <a:ea typeface="Calibri"/>
                        <a:cs typeface="Times New Roman"/>
                      </a:endParaRPr>
                    </a:p>
                  </a:txBody>
                  <a:tcPr marL="68580" marR="68580" marT="0" marB="0"/>
                </a:tc>
              </a:tr>
              <a:tr h="553290">
                <a:tc>
                  <a:txBody>
                    <a:bodyPr/>
                    <a:lstStyle/>
                    <a:p>
                      <a:pPr>
                        <a:lnSpc>
                          <a:spcPct val="115000"/>
                        </a:lnSpc>
                        <a:spcAft>
                          <a:spcPts val="0"/>
                        </a:spcAft>
                      </a:pPr>
                      <a:r>
                        <a:rPr lang="uk-UA" sz="1500" noProof="0" dirty="0" smtClean="0">
                          <a:effectLst/>
                        </a:rPr>
                        <a:t>Надання неоплачуваних побутових послуг для домогосподарств та членів сім'ї</a:t>
                      </a:r>
                      <a:endParaRPr lang="uk-UA" sz="1500" noProof="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3</a:t>
                      </a:r>
                      <a:endParaRPr lang="ru-RU" sz="1400" dirty="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100" dirty="0">
                          <a:effectLst/>
                        </a:rPr>
                        <a:t> </a:t>
                      </a:r>
                      <a:endParaRPr lang="ru-RU"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100" dirty="0">
                          <a:effectLst/>
                        </a:rPr>
                        <a:t> </a:t>
                      </a:r>
                      <a:endParaRPr lang="ru-RU" sz="1100" dirty="0">
                        <a:effectLst/>
                        <a:latin typeface="Calibri"/>
                        <a:ea typeface="Calibri"/>
                        <a:cs typeface="Times New Roman"/>
                      </a:endParaRPr>
                    </a:p>
                  </a:txBody>
                  <a:tcPr marL="68580" marR="68580" marT="0" marB="0"/>
                </a:tc>
              </a:tr>
              <a:tr h="276645">
                <a:tc>
                  <a:txBody>
                    <a:bodyPr/>
                    <a:lstStyle/>
                    <a:p>
                      <a:pPr>
                        <a:lnSpc>
                          <a:spcPct val="115000"/>
                        </a:lnSpc>
                        <a:spcAft>
                          <a:spcPts val="0"/>
                        </a:spcAft>
                      </a:pPr>
                      <a:r>
                        <a:rPr lang="uk-UA" sz="1500" noProof="0" dirty="0" smtClean="0">
                          <a:effectLst/>
                        </a:rPr>
                        <a:t>Приготування їжі</a:t>
                      </a:r>
                      <a:endParaRPr lang="uk-UA" sz="1500" noProof="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31</a:t>
                      </a:r>
                      <a:endParaRPr lang="ru-RU" sz="1400" dirty="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100" dirty="0">
                          <a:effectLst/>
                        </a:rPr>
                        <a:t> </a:t>
                      </a:r>
                      <a:endParaRPr lang="ru-RU"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100" dirty="0">
                          <a:effectLst/>
                        </a:rPr>
                        <a:t> </a:t>
                      </a:r>
                      <a:endParaRPr lang="ru-RU" sz="1100" dirty="0">
                        <a:effectLst/>
                        <a:latin typeface="Calibri"/>
                        <a:ea typeface="Calibri"/>
                        <a:cs typeface="Times New Roman"/>
                      </a:endParaRPr>
                    </a:p>
                  </a:txBody>
                  <a:tcPr marL="68580" marR="68580" marT="0" marB="0"/>
                </a:tc>
              </a:tr>
              <a:tr h="553290">
                <a:tc>
                  <a:txBody>
                    <a:bodyPr/>
                    <a:lstStyle/>
                    <a:p>
                      <a:pPr>
                        <a:lnSpc>
                          <a:spcPct val="115000"/>
                        </a:lnSpc>
                        <a:spcAft>
                          <a:spcPts val="0"/>
                        </a:spcAft>
                      </a:pPr>
                      <a:r>
                        <a:rPr lang="uk-UA" sz="1500" noProof="0" dirty="0" smtClean="0">
                          <a:effectLst/>
                        </a:rPr>
                        <a:t>Прибирання та догляд за власним житлом та на прибудинковій території</a:t>
                      </a:r>
                      <a:endParaRPr lang="uk-UA" sz="1500" noProof="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32</a:t>
                      </a:r>
                      <a:endParaRPr lang="ru-RU" sz="1400" dirty="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100" dirty="0">
                          <a:effectLst/>
                        </a:rPr>
                        <a:t> </a:t>
                      </a:r>
                      <a:endParaRPr lang="ru-RU"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100" dirty="0">
                          <a:effectLst/>
                        </a:rPr>
                        <a:t> </a:t>
                      </a:r>
                      <a:endParaRPr lang="ru-RU" sz="1100" dirty="0">
                        <a:effectLst/>
                        <a:latin typeface="Calibri"/>
                        <a:ea typeface="Calibri"/>
                        <a:cs typeface="Times New Roman"/>
                      </a:endParaRPr>
                    </a:p>
                  </a:txBody>
                  <a:tcPr marL="68580" marR="68580" marT="0" marB="0"/>
                </a:tc>
              </a:tr>
              <a:tr h="553290">
                <a:tc>
                  <a:txBody>
                    <a:bodyPr/>
                    <a:lstStyle/>
                    <a:p>
                      <a:pPr>
                        <a:lnSpc>
                          <a:spcPct val="115000"/>
                        </a:lnSpc>
                        <a:spcAft>
                          <a:spcPts val="0"/>
                        </a:spcAft>
                      </a:pPr>
                      <a:r>
                        <a:rPr lang="uk-UA" sz="1500" noProof="0" dirty="0" smtClean="0">
                          <a:effectLst/>
                        </a:rPr>
                        <a:t>Декорування, обслуговування та ремонт власними руками</a:t>
                      </a:r>
                      <a:endParaRPr lang="uk-UA" sz="1500" noProof="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33</a:t>
                      </a:r>
                      <a:endParaRPr lang="ru-RU" sz="1400" dirty="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100" dirty="0">
                          <a:effectLst/>
                        </a:rPr>
                        <a:t> </a:t>
                      </a:r>
                      <a:endParaRPr lang="ru-RU"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100" dirty="0">
                          <a:effectLst/>
                        </a:rPr>
                        <a:t> </a:t>
                      </a:r>
                      <a:endParaRPr lang="ru-RU" sz="1100" dirty="0">
                        <a:effectLst/>
                        <a:latin typeface="Calibri"/>
                        <a:ea typeface="Calibri"/>
                        <a:cs typeface="Times New Roman"/>
                      </a:endParaRPr>
                    </a:p>
                  </a:txBody>
                  <a:tcPr marL="68580" marR="68580" marT="0" marB="0"/>
                </a:tc>
              </a:tr>
              <a:tr h="553290">
                <a:tc>
                  <a:txBody>
                    <a:bodyPr/>
                    <a:lstStyle/>
                    <a:p>
                      <a:pPr>
                        <a:lnSpc>
                          <a:spcPct val="115000"/>
                        </a:lnSpc>
                        <a:spcAft>
                          <a:spcPts val="0"/>
                        </a:spcAft>
                      </a:pPr>
                      <a:r>
                        <a:rPr lang="uk-UA" sz="1500" noProof="0" dirty="0" smtClean="0">
                          <a:effectLst/>
                        </a:rPr>
                        <a:t>Догляд та обслуговування виробів з текстилю та взуття</a:t>
                      </a:r>
                      <a:endParaRPr lang="uk-UA" sz="1500" noProof="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34</a:t>
                      </a:r>
                      <a:endParaRPr lang="ru-RU" sz="1400" dirty="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100" dirty="0">
                          <a:effectLst/>
                        </a:rPr>
                        <a:t> </a:t>
                      </a:r>
                      <a:endParaRPr lang="ru-RU"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100" dirty="0">
                          <a:effectLst/>
                        </a:rPr>
                        <a:t> </a:t>
                      </a:r>
                      <a:endParaRPr lang="ru-RU" sz="1100" dirty="0">
                        <a:effectLst/>
                        <a:latin typeface="Calibri"/>
                        <a:ea typeface="Calibri"/>
                        <a:cs typeface="Times New Roman"/>
                      </a:endParaRPr>
                    </a:p>
                  </a:txBody>
                  <a:tcPr marL="68580" marR="68580" marT="0" marB="0"/>
                </a:tc>
              </a:tr>
              <a:tr h="276645">
                <a:tc>
                  <a:txBody>
                    <a:bodyPr/>
                    <a:lstStyle/>
                    <a:p>
                      <a:pPr>
                        <a:lnSpc>
                          <a:spcPct val="115000"/>
                        </a:lnSpc>
                        <a:spcAft>
                          <a:spcPts val="0"/>
                        </a:spcAft>
                      </a:pPr>
                      <a:r>
                        <a:rPr lang="uk-UA" sz="1500" noProof="0" dirty="0" smtClean="0">
                          <a:effectLst/>
                        </a:rPr>
                        <a:t>Догляд за домашніми тваринами</a:t>
                      </a:r>
                      <a:endParaRPr lang="uk-UA" sz="1500" noProof="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3</a:t>
                      </a:r>
                      <a:r>
                        <a:rPr lang="uk-UA" sz="1400" dirty="0">
                          <a:effectLst/>
                        </a:rPr>
                        <a:t>5</a:t>
                      </a:r>
                      <a:endParaRPr lang="ru-RU" sz="1400" dirty="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400" dirty="0">
                          <a:effectLst/>
                        </a:rPr>
                        <a:t> </a:t>
                      </a:r>
                      <a:endParaRPr lang="ru-RU" sz="14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100" dirty="0">
                          <a:effectLst/>
                        </a:rPr>
                        <a:t> </a:t>
                      </a:r>
                      <a:endParaRPr lang="ru-RU"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u-RU" sz="1100" dirty="0">
                          <a:effectLst/>
                        </a:rPr>
                        <a:t> </a:t>
                      </a:r>
                      <a:endParaRPr lang="ru-RU" sz="1100" dirty="0">
                        <a:effectLst/>
                        <a:latin typeface="Calibri"/>
                        <a:ea typeface="Calibri"/>
                        <a:cs typeface="Times New Roman"/>
                      </a:endParaRPr>
                    </a:p>
                  </a:txBody>
                  <a:tcPr marL="68580" marR="68580" marT="0" marB="0"/>
                </a:tc>
              </a:tr>
            </a:tbl>
          </a:graphicData>
        </a:graphic>
      </p:graphicFrame>
      <p:sp>
        <p:nvSpPr>
          <p:cNvPr id="5" name="Rectangle 1"/>
          <p:cNvSpPr>
            <a:spLocks noChangeArrowheads="1"/>
          </p:cNvSpPr>
          <p:nvPr/>
        </p:nvSpPr>
        <p:spPr bwMode="auto">
          <a:xfrm>
            <a:off x="5673328" y="1845389"/>
            <a:ext cx="21352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altLang="ru-RU" sz="1000" b="0" i="0" u="none" strike="noStrike" cap="none" normalizeH="0" baseline="0" dirty="0" smtClean="0">
                <a:ln>
                  <a:noFill/>
                </a:ln>
                <a:solidFill>
                  <a:schemeClr val="tx1"/>
                </a:solidFill>
                <a:effectLst/>
                <a:latin typeface="Calibri" pitchFamily="34" charset="0"/>
                <a:ea typeface="Calibri" pitchFamily="34" charset="0"/>
                <a:cs typeface="MinionPro-Regular"/>
              </a:rPr>
              <a:t> </a:t>
            </a:r>
            <a:endParaRPr kumimoji="0" lang="uk-UA" alt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8" y="0"/>
            <a:ext cx="858837"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999608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Объект 3"/>
          <p:cNvSpPr>
            <a:spLocks noGrp="1"/>
          </p:cNvSpPr>
          <p:nvPr>
            <p:ph idx="1"/>
          </p:nvPr>
        </p:nvSpPr>
        <p:spPr>
          <a:xfrm>
            <a:off x="348184" y="218604"/>
            <a:ext cx="8496944" cy="6300000"/>
          </a:xfrm>
          <a:gradFill>
            <a:gsLst>
              <a:gs pos="0">
                <a:schemeClr val="accent1">
                  <a:lumMod val="60000"/>
                  <a:lumOff val="40000"/>
                </a:schemeClr>
              </a:gs>
              <a:gs pos="100000">
                <a:schemeClr val="bg1">
                  <a:lumMod val="0"/>
                  <a:lumOff val="100000"/>
                </a:schemeClr>
              </a:gs>
              <a:gs pos="100000">
                <a:schemeClr val="bg1">
                  <a:lumMod val="0"/>
                  <a:lumOff val="100000"/>
                </a:schemeClr>
              </a:gs>
            </a:gsLst>
            <a:lin ang="5400000" scaled="0"/>
          </a:gradFill>
        </p:spPr>
        <p:txBody>
          <a:bodyPr>
            <a:normAutofit/>
          </a:bodyPr>
          <a:lstStyle/>
          <a:p>
            <a:pPr marL="180000" indent="-180000" algn="ctr">
              <a:buNone/>
            </a:pPr>
            <a:endParaRPr lang="uk-UA" sz="2400" b="1" dirty="0" smtClean="0">
              <a:solidFill>
                <a:srgbClr val="C0504D"/>
              </a:solidFill>
              <a:ea typeface="+mj-ea"/>
              <a:cs typeface="+mj-cs"/>
            </a:endParaRPr>
          </a:p>
          <a:p>
            <a:pPr marL="180000" indent="-180000" algn="ctr">
              <a:buNone/>
            </a:pPr>
            <a:endParaRPr lang="uk-UA" sz="2400" b="1" dirty="0" smtClean="0">
              <a:solidFill>
                <a:srgbClr val="C0504D"/>
              </a:solidFill>
              <a:ea typeface="+mj-ea"/>
              <a:cs typeface="+mj-cs"/>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88640"/>
            <a:ext cx="858837"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Заголовок 1"/>
          <p:cNvSpPr>
            <a:spLocks noGrp="1"/>
          </p:cNvSpPr>
          <p:nvPr>
            <p:ph type="title"/>
          </p:nvPr>
        </p:nvSpPr>
        <p:spPr>
          <a:xfrm>
            <a:off x="1182364" y="828403"/>
            <a:ext cx="7638107" cy="2528588"/>
          </a:xfrm>
        </p:spPr>
        <p:txBody>
          <a:bodyPr>
            <a:noAutofit/>
          </a:bodyPr>
          <a:lstStyle/>
          <a:p>
            <a:pPr algn="l"/>
            <a:r>
              <a:rPr lang="uk-UA" sz="2400" b="1" dirty="0">
                <a:solidFill>
                  <a:schemeClr val="accent2"/>
                </a:solidFill>
                <a:latin typeface="+mn-lt"/>
                <a:ea typeface="+mn-ea"/>
                <a:cs typeface="+mn-cs"/>
              </a:rPr>
              <a:t>Заповнення щоденнику:</a:t>
            </a:r>
            <a:br>
              <a:rPr lang="uk-UA" sz="2400" b="1" dirty="0">
                <a:solidFill>
                  <a:schemeClr val="accent2"/>
                </a:solidFill>
                <a:latin typeface="+mn-lt"/>
                <a:ea typeface="+mn-ea"/>
                <a:cs typeface="+mn-cs"/>
              </a:rPr>
            </a:br>
            <a:r>
              <a:rPr lang="ru-RU" sz="2400" dirty="0" err="1">
                <a:solidFill>
                  <a:srgbClr val="002060"/>
                </a:solidFill>
                <a:latin typeface="+mn-lt"/>
                <a:ea typeface="+mn-ea"/>
                <a:cs typeface="+mn-cs"/>
              </a:rPr>
              <a:t>Доба</a:t>
            </a:r>
            <a:r>
              <a:rPr lang="ru-RU" sz="2400" dirty="0">
                <a:solidFill>
                  <a:srgbClr val="002060"/>
                </a:solidFill>
                <a:latin typeface="+mn-lt"/>
                <a:ea typeface="+mn-ea"/>
                <a:cs typeface="+mn-cs"/>
              </a:rPr>
              <a:t> </a:t>
            </a:r>
            <a:r>
              <a:rPr lang="ru-RU" sz="2400" dirty="0" err="1">
                <a:solidFill>
                  <a:srgbClr val="002060"/>
                </a:solidFill>
                <a:latin typeface="+mn-lt"/>
                <a:ea typeface="+mn-ea"/>
                <a:cs typeface="+mn-cs"/>
              </a:rPr>
              <a:t>ділиться</a:t>
            </a:r>
            <a:r>
              <a:rPr lang="ru-RU" sz="2400" dirty="0">
                <a:solidFill>
                  <a:srgbClr val="002060"/>
                </a:solidFill>
                <a:latin typeface="+mn-lt"/>
                <a:ea typeface="+mn-ea"/>
                <a:cs typeface="+mn-cs"/>
              </a:rPr>
              <a:t> на 10/20 </a:t>
            </a:r>
            <a:r>
              <a:rPr lang="ru-RU" sz="2400" dirty="0" err="1">
                <a:solidFill>
                  <a:srgbClr val="002060"/>
                </a:solidFill>
                <a:latin typeface="+mn-lt"/>
                <a:ea typeface="+mn-ea"/>
                <a:cs typeface="+mn-cs"/>
              </a:rPr>
              <a:t>хвилинні</a:t>
            </a:r>
            <a:r>
              <a:rPr lang="ru-RU" sz="2400" dirty="0">
                <a:solidFill>
                  <a:srgbClr val="002060"/>
                </a:solidFill>
                <a:latin typeface="+mn-lt"/>
                <a:ea typeface="+mn-ea"/>
                <a:cs typeface="+mn-cs"/>
              </a:rPr>
              <a:t> </a:t>
            </a:r>
            <a:r>
              <a:rPr lang="ru-RU" sz="2400" dirty="0" err="1">
                <a:solidFill>
                  <a:srgbClr val="002060"/>
                </a:solidFill>
                <a:latin typeface="+mn-lt"/>
                <a:ea typeface="+mn-ea"/>
                <a:cs typeface="+mn-cs"/>
              </a:rPr>
              <a:t>інтервали</a:t>
            </a:r>
            <a:r>
              <a:rPr lang="ru-RU" sz="2400" dirty="0">
                <a:solidFill>
                  <a:srgbClr val="002060"/>
                </a:solidFill>
                <a:latin typeface="+mn-lt"/>
                <a:ea typeface="+mn-ea"/>
                <a:cs typeface="+mn-cs"/>
              </a:rPr>
              <a:t> часу ;</a:t>
            </a:r>
            <a:br>
              <a:rPr lang="ru-RU" sz="2400" dirty="0">
                <a:solidFill>
                  <a:srgbClr val="002060"/>
                </a:solidFill>
                <a:latin typeface="+mn-lt"/>
                <a:ea typeface="+mn-ea"/>
                <a:cs typeface="+mn-cs"/>
              </a:rPr>
            </a:br>
            <a:r>
              <a:rPr lang="ru-RU" sz="2400" dirty="0" err="1">
                <a:solidFill>
                  <a:srgbClr val="002060"/>
                </a:solidFill>
                <a:latin typeface="+mn-lt"/>
                <a:ea typeface="+mn-ea"/>
                <a:cs typeface="+mn-cs"/>
              </a:rPr>
              <a:t>Складання</a:t>
            </a:r>
            <a:r>
              <a:rPr lang="ru-RU" sz="2400" dirty="0">
                <a:solidFill>
                  <a:srgbClr val="002060"/>
                </a:solidFill>
                <a:latin typeface="+mn-lt"/>
                <a:ea typeface="+mn-ea"/>
                <a:cs typeface="+mn-cs"/>
              </a:rPr>
              <a:t> </a:t>
            </a:r>
            <a:r>
              <a:rPr lang="ru-RU" sz="2400" dirty="0" err="1">
                <a:solidFill>
                  <a:srgbClr val="002060"/>
                </a:solidFill>
                <a:latin typeface="+mn-lt"/>
                <a:ea typeface="+mn-ea"/>
                <a:cs typeface="+mn-cs"/>
              </a:rPr>
              <a:t>щоденника</a:t>
            </a:r>
            <a:r>
              <a:rPr lang="ru-RU" sz="2400" dirty="0">
                <a:solidFill>
                  <a:srgbClr val="002060"/>
                </a:solidFill>
                <a:latin typeface="+mn-lt"/>
                <a:ea typeface="+mn-ea"/>
                <a:cs typeface="+mn-cs"/>
              </a:rPr>
              <a:t> </a:t>
            </a:r>
            <a:r>
              <a:rPr lang="ru-RU" sz="2400" dirty="0" err="1">
                <a:solidFill>
                  <a:srgbClr val="002060"/>
                </a:solidFill>
                <a:latin typeface="+mn-lt"/>
                <a:ea typeface="+mn-ea"/>
                <a:cs typeface="+mn-cs"/>
              </a:rPr>
              <a:t>починається</a:t>
            </a:r>
            <a:r>
              <a:rPr lang="ru-RU" sz="2400" dirty="0">
                <a:solidFill>
                  <a:srgbClr val="002060"/>
                </a:solidFill>
                <a:latin typeface="+mn-lt"/>
                <a:ea typeface="+mn-ea"/>
                <a:cs typeface="+mn-cs"/>
              </a:rPr>
              <a:t>  у 4:00 ранку  </a:t>
            </a:r>
            <a:r>
              <a:rPr lang="ru-RU" sz="2400" dirty="0" err="1">
                <a:solidFill>
                  <a:srgbClr val="002060"/>
                </a:solidFill>
                <a:latin typeface="+mn-lt"/>
                <a:ea typeface="+mn-ea"/>
                <a:cs typeface="+mn-cs"/>
              </a:rPr>
              <a:t>запланованого</a:t>
            </a:r>
            <a:r>
              <a:rPr lang="ru-RU" sz="2400" dirty="0">
                <a:solidFill>
                  <a:srgbClr val="002060"/>
                </a:solidFill>
                <a:latin typeface="+mn-lt"/>
                <a:ea typeface="+mn-ea"/>
                <a:cs typeface="+mn-cs"/>
              </a:rPr>
              <a:t> дня  та </a:t>
            </a:r>
            <a:r>
              <a:rPr lang="ru-RU" sz="2400" dirty="0" err="1">
                <a:solidFill>
                  <a:srgbClr val="002060"/>
                </a:solidFill>
                <a:latin typeface="+mn-lt"/>
                <a:ea typeface="+mn-ea"/>
                <a:cs typeface="+mn-cs"/>
              </a:rPr>
              <a:t>охоплює</a:t>
            </a:r>
            <a:r>
              <a:rPr lang="ru-RU" sz="2400" dirty="0">
                <a:solidFill>
                  <a:srgbClr val="002060"/>
                </a:solidFill>
                <a:latin typeface="+mn-lt"/>
                <a:ea typeface="+mn-ea"/>
                <a:cs typeface="+mn-cs"/>
              </a:rPr>
              <a:t> 24 </a:t>
            </a:r>
            <a:r>
              <a:rPr lang="ru-RU" sz="2400" dirty="0" err="1">
                <a:solidFill>
                  <a:srgbClr val="002060"/>
                </a:solidFill>
                <a:latin typeface="+mn-lt"/>
                <a:ea typeface="+mn-ea"/>
                <a:cs typeface="+mn-cs"/>
              </a:rPr>
              <a:t>години</a:t>
            </a:r>
            <a:r>
              <a:rPr lang="ru-RU" sz="2400" dirty="0">
                <a:solidFill>
                  <a:srgbClr val="002060"/>
                </a:solidFill>
                <a:latin typeface="+mn-lt"/>
                <a:ea typeface="+mn-ea"/>
                <a:cs typeface="+mn-cs"/>
              </a:rPr>
              <a:t> (144/72 </a:t>
            </a:r>
            <a:r>
              <a:rPr lang="ru-RU" sz="2400" dirty="0" err="1">
                <a:solidFill>
                  <a:srgbClr val="002060"/>
                </a:solidFill>
                <a:latin typeface="+mn-lt"/>
                <a:ea typeface="+mn-ea"/>
                <a:cs typeface="+mn-cs"/>
              </a:rPr>
              <a:t>інтервали</a:t>
            </a:r>
            <a:r>
              <a:rPr lang="ru-RU" sz="2400" dirty="0">
                <a:solidFill>
                  <a:srgbClr val="002060"/>
                </a:solidFill>
                <a:latin typeface="+mn-lt"/>
                <a:ea typeface="+mn-ea"/>
                <a:cs typeface="+mn-cs"/>
              </a:rPr>
              <a:t>);</a:t>
            </a:r>
            <a:br>
              <a:rPr lang="ru-RU" sz="2400" dirty="0">
                <a:solidFill>
                  <a:srgbClr val="002060"/>
                </a:solidFill>
                <a:latin typeface="+mn-lt"/>
                <a:ea typeface="+mn-ea"/>
                <a:cs typeface="+mn-cs"/>
              </a:rPr>
            </a:br>
            <a:r>
              <a:rPr lang="ru-RU" sz="2400" dirty="0" err="1">
                <a:solidFill>
                  <a:srgbClr val="002060"/>
                </a:solidFill>
                <a:latin typeface="+mn-lt"/>
                <a:ea typeface="+mn-ea"/>
                <a:cs typeface="+mn-cs"/>
              </a:rPr>
              <a:t>Щоденник</a:t>
            </a:r>
            <a:r>
              <a:rPr lang="ru-RU" sz="2400" dirty="0">
                <a:solidFill>
                  <a:srgbClr val="002060"/>
                </a:solidFill>
                <a:latin typeface="+mn-lt"/>
                <a:ea typeface="+mn-ea"/>
                <a:cs typeface="+mn-cs"/>
              </a:rPr>
              <a:t> </a:t>
            </a:r>
            <a:r>
              <a:rPr lang="ru-RU" sz="2400" dirty="0" err="1">
                <a:solidFill>
                  <a:srgbClr val="002060"/>
                </a:solidFill>
                <a:latin typeface="+mn-lt"/>
                <a:ea typeface="+mn-ea"/>
                <a:cs typeface="+mn-cs"/>
              </a:rPr>
              <a:t>має</a:t>
            </a:r>
            <a:r>
              <a:rPr lang="ru-RU" sz="2400" dirty="0">
                <a:solidFill>
                  <a:srgbClr val="002060"/>
                </a:solidFill>
                <a:latin typeface="+mn-lt"/>
                <a:ea typeface="+mn-ea"/>
                <a:cs typeface="+mn-cs"/>
              </a:rPr>
              <a:t> бути </a:t>
            </a:r>
            <a:r>
              <a:rPr lang="ru-RU" sz="2400" dirty="0" err="1">
                <a:solidFill>
                  <a:srgbClr val="002060"/>
                </a:solidFill>
                <a:latin typeface="+mn-lt"/>
                <a:ea typeface="+mn-ea"/>
                <a:cs typeface="+mn-cs"/>
              </a:rPr>
              <a:t>заповнений</a:t>
            </a:r>
            <a:r>
              <a:rPr lang="ru-RU" sz="2400" dirty="0">
                <a:solidFill>
                  <a:srgbClr val="002060"/>
                </a:solidFill>
                <a:latin typeface="+mn-lt"/>
                <a:ea typeface="+mn-ea"/>
                <a:cs typeface="+mn-cs"/>
              </a:rPr>
              <a:t> </a:t>
            </a:r>
            <a:r>
              <a:rPr lang="ru-RU" sz="2400" dirty="0" err="1" smtClean="0">
                <a:solidFill>
                  <a:srgbClr val="002060"/>
                </a:solidFill>
                <a:latin typeface="+mn-lt"/>
                <a:ea typeface="+mn-ea"/>
                <a:cs typeface="+mn-cs"/>
              </a:rPr>
              <a:t>протяг</a:t>
            </a:r>
            <a:r>
              <a:rPr lang="ru-RU" sz="2400" dirty="0" err="1">
                <a:solidFill>
                  <a:srgbClr val="002060"/>
                </a:solidFill>
                <a:latin typeface="+mn-lt"/>
                <a:ea typeface="+mn-ea"/>
                <a:cs typeface="+mn-cs"/>
              </a:rPr>
              <a:t>о</a:t>
            </a:r>
            <a:r>
              <a:rPr lang="ru-RU" sz="2400" dirty="0" err="1" smtClean="0">
                <a:solidFill>
                  <a:srgbClr val="002060"/>
                </a:solidFill>
                <a:latin typeface="+mn-lt"/>
                <a:ea typeface="+mn-ea"/>
                <a:cs typeface="+mn-cs"/>
              </a:rPr>
              <a:t>м</a:t>
            </a:r>
            <a:r>
              <a:rPr lang="ru-RU" sz="2400" dirty="0" smtClean="0">
                <a:solidFill>
                  <a:srgbClr val="002060"/>
                </a:solidFill>
                <a:latin typeface="+mn-lt"/>
                <a:ea typeface="+mn-ea"/>
                <a:cs typeface="+mn-cs"/>
              </a:rPr>
              <a:t> </a:t>
            </a:r>
            <a:r>
              <a:rPr lang="ru-RU" sz="2400" dirty="0" err="1">
                <a:solidFill>
                  <a:srgbClr val="002060"/>
                </a:solidFill>
                <a:latin typeface="+mn-lt"/>
                <a:ea typeface="+mn-ea"/>
                <a:cs typeface="+mn-cs"/>
              </a:rPr>
              <a:t>доби</a:t>
            </a:r>
            <a:r>
              <a:rPr lang="ru-RU" sz="2400" dirty="0">
                <a:solidFill>
                  <a:srgbClr val="002060"/>
                </a:solidFill>
                <a:latin typeface="+mn-lt"/>
                <a:ea typeface="+mn-ea"/>
                <a:cs typeface="+mn-cs"/>
              </a:rPr>
              <a:t>: </a:t>
            </a:r>
            <a:r>
              <a:rPr lang="ru-RU" sz="2400" dirty="0" err="1">
                <a:solidFill>
                  <a:srgbClr val="002060"/>
                </a:solidFill>
                <a:latin typeface="+mn-lt"/>
                <a:ea typeface="+mn-ea"/>
                <a:cs typeface="+mn-cs"/>
              </a:rPr>
              <a:t>бажано</a:t>
            </a:r>
            <a:r>
              <a:rPr lang="ru-RU" sz="2400" dirty="0">
                <a:solidFill>
                  <a:srgbClr val="002060"/>
                </a:solidFill>
                <a:latin typeface="+mn-lt"/>
                <a:ea typeface="+mn-ea"/>
                <a:cs typeface="+mn-cs"/>
              </a:rPr>
              <a:t> </a:t>
            </a:r>
            <a:r>
              <a:rPr lang="ru-RU" sz="2400" dirty="0" err="1">
                <a:solidFill>
                  <a:srgbClr val="002060"/>
                </a:solidFill>
                <a:latin typeface="+mn-lt"/>
                <a:ea typeface="+mn-ea"/>
                <a:cs typeface="+mn-cs"/>
              </a:rPr>
              <a:t>кожні</a:t>
            </a:r>
            <a:r>
              <a:rPr lang="ru-RU" sz="2400" dirty="0">
                <a:solidFill>
                  <a:srgbClr val="002060"/>
                </a:solidFill>
                <a:latin typeface="+mn-lt"/>
                <a:ea typeface="+mn-ea"/>
                <a:cs typeface="+mn-cs"/>
              </a:rPr>
              <a:t>  2-3 </a:t>
            </a:r>
            <a:r>
              <a:rPr lang="ru-RU" sz="2400" dirty="0" err="1">
                <a:solidFill>
                  <a:srgbClr val="002060"/>
                </a:solidFill>
                <a:latin typeface="+mn-lt"/>
                <a:ea typeface="+mn-ea"/>
                <a:cs typeface="+mn-cs"/>
              </a:rPr>
              <a:t>години</a:t>
            </a:r>
            <a:r>
              <a:rPr lang="ru-RU" sz="2400" dirty="0">
                <a:solidFill>
                  <a:srgbClr val="002060"/>
                </a:solidFill>
                <a:latin typeface="+mn-lt"/>
                <a:ea typeface="+mn-ea"/>
                <a:cs typeface="+mn-cs"/>
              </a:rPr>
              <a:t>, але не </a:t>
            </a:r>
            <a:r>
              <a:rPr lang="ru-RU" sz="2400" dirty="0" err="1">
                <a:solidFill>
                  <a:srgbClr val="002060"/>
                </a:solidFill>
                <a:latin typeface="+mn-lt"/>
                <a:ea typeface="+mn-ea"/>
                <a:cs typeface="+mn-cs"/>
              </a:rPr>
              <a:t>пізніше</a:t>
            </a:r>
            <a:r>
              <a:rPr lang="ru-RU" sz="2400" dirty="0">
                <a:solidFill>
                  <a:srgbClr val="002060"/>
                </a:solidFill>
                <a:latin typeface="+mn-lt"/>
                <a:ea typeface="+mn-ea"/>
                <a:cs typeface="+mn-cs"/>
              </a:rPr>
              <a:t> </a:t>
            </a:r>
            <a:r>
              <a:rPr lang="ru-RU" sz="2400" dirty="0" err="1">
                <a:solidFill>
                  <a:srgbClr val="002060"/>
                </a:solidFill>
                <a:latin typeface="+mn-lt"/>
                <a:ea typeface="+mn-ea"/>
                <a:cs typeface="+mn-cs"/>
              </a:rPr>
              <a:t>кінця</a:t>
            </a:r>
            <a:r>
              <a:rPr lang="ru-RU" sz="2400" dirty="0">
                <a:solidFill>
                  <a:srgbClr val="002060"/>
                </a:solidFill>
                <a:latin typeface="+mn-lt"/>
                <a:ea typeface="+mn-ea"/>
                <a:cs typeface="+mn-cs"/>
              </a:rPr>
              <a:t> </a:t>
            </a:r>
            <a:r>
              <a:rPr lang="ru-RU" sz="2400" dirty="0" err="1">
                <a:solidFill>
                  <a:srgbClr val="002060"/>
                </a:solidFill>
                <a:latin typeface="+mn-lt"/>
                <a:ea typeface="+mn-ea"/>
                <a:cs typeface="+mn-cs"/>
              </a:rPr>
              <a:t>визначеної</a:t>
            </a:r>
            <a:r>
              <a:rPr lang="ru-RU" sz="2400" dirty="0">
                <a:solidFill>
                  <a:srgbClr val="002060"/>
                </a:solidFill>
                <a:latin typeface="+mn-lt"/>
                <a:ea typeface="+mn-ea"/>
                <a:cs typeface="+mn-cs"/>
              </a:rPr>
              <a:t> </a:t>
            </a:r>
            <a:r>
              <a:rPr lang="ru-RU" sz="2400" dirty="0" err="1">
                <a:solidFill>
                  <a:srgbClr val="002060"/>
                </a:solidFill>
                <a:latin typeface="+mn-lt"/>
                <a:ea typeface="+mn-ea"/>
                <a:cs typeface="+mn-cs"/>
              </a:rPr>
              <a:t>доби</a:t>
            </a:r>
            <a:endParaRPr lang="ru-RU" sz="2400" dirty="0">
              <a:solidFill>
                <a:srgbClr val="002060"/>
              </a:solidFill>
              <a:latin typeface="+mn-lt"/>
              <a:ea typeface="+mn-ea"/>
              <a:cs typeface="+mn-cs"/>
            </a:endParaRPr>
          </a:p>
        </p:txBody>
      </p:sp>
      <p:sp>
        <p:nvSpPr>
          <p:cNvPr id="6" name="Объект 2"/>
          <p:cNvSpPr txBox="1">
            <a:spLocks/>
          </p:cNvSpPr>
          <p:nvPr/>
        </p:nvSpPr>
        <p:spPr>
          <a:xfrm>
            <a:off x="1259632" y="3573016"/>
            <a:ext cx="7427168" cy="288032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ct val="0"/>
              </a:spcBef>
              <a:buNone/>
            </a:pPr>
            <a:r>
              <a:rPr lang="uk-UA" sz="2400" b="1" dirty="0">
                <a:solidFill>
                  <a:schemeClr val="accent2"/>
                </a:solidFill>
              </a:rPr>
              <a:t>Застереження! </a:t>
            </a:r>
          </a:p>
          <a:p>
            <a:pPr marL="0" indent="0">
              <a:spcBef>
                <a:spcPct val="0"/>
              </a:spcBef>
              <a:buNone/>
            </a:pPr>
            <a:r>
              <a:rPr lang="uk-UA" sz="2400" dirty="0">
                <a:solidFill>
                  <a:srgbClr val="002060"/>
                </a:solidFill>
              </a:rPr>
              <a:t>1) Якщо респондентам пропонують заповнити щоденник більш ніж за одну добу, то це може негативно вплинути на якість даних.</a:t>
            </a:r>
          </a:p>
          <a:p>
            <a:pPr marL="0" indent="0">
              <a:spcBef>
                <a:spcPct val="0"/>
              </a:spcBef>
              <a:buNone/>
            </a:pPr>
            <a:r>
              <a:rPr lang="uk-UA" sz="2400" dirty="0">
                <a:solidFill>
                  <a:srgbClr val="002060"/>
                </a:solidFill>
              </a:rPr>
              <a:t>2) Такий метод збору передбачає 2 відвідування домогосподарства інтерв’юером. Це слід врахувати при складанні бюджету обстеження. </a:t>
            </a:r>
            <a:endParaRPr lang="ru-RU" sz="2400" dirty="0">
              <a:solidFill>
                <a:srgbClr val="002060"/>
              </a:solidFill>
            </a:endParaRPr>
          </a:p>
        </p:txBody>
      </p:sp>
    </p:spTree>
    <p:extLst>
      <p:ext uri="{BB962C8B-B14F-4D97-AF65-F5344CB8AC3E}">
        <p14:creationId xmlns:p14="http://schemas.microsoft.com/office/powerpoint/2010/main" val="1217477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Объект 3"/>
          <p:cNvSpPr>
            <a:spLocks noGrp="1"/>
          </p:cNvSpPr>
          <p:nvPr>
            <p:ph idx="1"/>
          </p:nvPr>
        </p:nvSpPr>
        <p:spPr>
          <a:xfrm>
            <a:off x="324743" y="260647"/>
            <a:ext cx="8496944" cy="6300000"/>
          </a:xfrm>
          <a:gradFill>
            <a:gsLst>
              <a:gs pos="0">
                <a:schemeClr val="accent1">
                  <a:lumMod val="60000"/>
                  <a:lumOff val="40000"/>
                </a:schemeClr>
              </a:gs>
              <a:gs pos="100000">
                <a:schemeClr val="bg1">
                  <a:lumMod val="0"/>
                  <a:lumOff val="100000"/>
                </a:schemeClr>
              </a:gs>
              <a:gs pos="100000">
                <a:schemeClr val="bg1">
                  <a:lumMod val="0"/>
                  <a:lumOff val="100000"/>
                </a:schemeClr>
              </a:gs>
            </a:gsLst>
            <a:lin ang="5400000" scaled="0"/>
          </a:gradFill>
        </p:spPr>
        <p:txBody>
          <a:bodyPr>
            <a:normAutofit lnSpcReduction="10000"/>
          </a:bodyPr>
          <a:lstStyle/>
          <a:p>
            <a:pPr marL="180000" indent="-180000" algn="ctr">
              <a:buNone/>
            </a:pPr>
            <a:r>
              <a:rPr lang="uk-UA" sz="35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Нові технічні засоби</a:t>
            </a:r>
          </a:p>
          <a:p>
            <a:pPr marL="180000" indent="-180000" algn="ctr">
              <a:spcBef>
                <a:spcPts val="0"/>
              </a:spcBef>
              <a:buNone/>
            </a:pPr>
            <a:endParaRPr lang="uk-UA" sz="35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marL="285750" lvl="0" indent="-285750" algn="just">
              <a:spcBef>
                <a:spcPts val="0"/>
              </a:spcBef>
              <a:spcAft>
                <a:spcPts val="1200"/>
              </a:spcAft>
              <a:buFont typeface="Wingdings" panose="05000000000000000000" pitchFamily="2" charset="2"/>
              <a:buChar char="q"/>
            </a:pPr>
            <a:r>
              <a:rPr lang="uk-UA" sz="2000" dirty="0" smtClean="0">
                <a:solidFill>
                  <a:srgbClr val="002060"/>
                </a:solidFill>
              </a:rPr>
              <a:t>Для покращання якості даних та збору додаткової інформації у низці країн почали використовувати спеціальні пристрої. Наприклад, респондентам надаються GPS - навігатори (пристрій, який отримує сигнали глобальної системи позиціювання з метою визначення поточного місця розташування), які респонденти мають носити з собою для виміру переміщень. Інформація, яка отримується таким шляхом є хорошим доповненням до щоденникових записів. Завдяки таким пристроям можна відстежувати частоту та тривалість переміщень, а також проводити моніторинг ефективності роботи окремих видів транспорту в різні години протягом доби. </a:t>
            </a:r>
          </a:p>
          <a:p>
            <a:pPr marL="285750" lvl="0" indent="-285750" algn="just">
              <a:spcBef>
                <a:spcPts val="0"/>
              </a:spcBef>
              <a:spcAft>
                <a:spcPts val="1200"/>
              </a:spcAft>
              <a:buFont typeface="Wingdings" panose="05000000000000000000" pitchFamily="2" charset="2"/>
              <a:buChar char="q"/>
            </a:pPr>
            <a:r>
              <a:rPr lang="uk-UA" sz="2000" dirty="0" smtClean="0">
                <a:solidFill>
                  <a:srgbClr val="002060"/>
                </a:solidFill>
              </a:rPr>
              <a:t>Окремі країни проводять збір інформації з використанням смартфонів, що оснащені спеціальними додатками для ведення щоденникових записів та реєстрації маршрутів переміщень. (Лондонська школа економіки/ London School of Economics Mappiness project). Розвиток цієї технології надасть можливості для збору додаткових видів інформації, яка поки що не є доступною. </a:t>
            </a:r>
          </a:p>
          <a:p>
            <a:pPr marL="180000" indent="-180000" algn="ctr">
              <a:buNone/>
            </a:pPr>
            <a:endParaRPr lang="uk-UA" sz="35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marL="180000" indent="-180000" algn="ctr">
              <a:buNone/>
            </a:pPr>
            <a:endParaRPr lang="uk-UA" sz="35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marL="180000" indent="-180000" algn="ctr">
              <a:buNone/>
            </a:pPr>
            <a:endParaRPr lang="uk-UA" sz="19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271661663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Объект 3"/>
          <p:cNvSpPr>
            <a:spLocks noGrp="1"/>
          </p:cNvSpPr>
          <p:nvPr>
            <p:ph idx="1"/>
          </p:nvPr>
        </p:nvSpPr>
        <p:spPr>
          <a:xfrm>
            <a:off x="324743" y="260647"/>
            <a:ext cx="8496944" cy="6300000"/>
          </a:xfrm>
          <a:gradFill>
            <a:gsLst>
              <a:gs pos="0">
                <a:schemeClr val="accent1">
                  <a:lumMod val="60000"/>
                  <a:lumOff val="40000"/>
                </a:schemeClr>
              </a:gs>
              <a:gs pos="100000">
                <a:schemeClr val="bg1">
                  <a:lumMod val="0"/>
                  <a:lumOff val="100000"/>
                </a:schemeClr>
              </a:gs>
              <a:gs pos="100000">
                <a:schemeClr val="bg1">
                  <a:lumMod val="0"/>
                  <a:lumOff val="100000"/>
                </a:schemeClr>
              </a:gs>
            </a:gsLst>
            <a:lin ang="5400000" scaled="0"/>
          </a:gradFill>
        </p:spPr>
        <p:txBody>
          <a:bodyPr>
            <a:normAutofit/>
          </a:bodyPr>
          <a:lstStyle/>
          <a:p>
            <a:pPr marL="180000" indent="-180000" algn="ctr">
              <a:buNone/>
            </a:pPr>
            <a:endParaRPr lang="uk-UA" sz="35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marL="180000" indent="-180000" algn="ctr">
              <a:buNone/>
            </a:pPr>
            <a:endParaRPr lang="uk-UA" sz="35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marL="180000" indent="-180000" algn="ctr">
              <a:buNone/>
            </a:pPr>
            <a:endParaRPr lang="uk-UA" sz="35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marL="180000" indent="-180000" algn="ctr">
              <a:buNone/>
            </a:pPr>
            <a:endParaRPr lang="uk-UA" sz="35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marL="180000" indent="-180000" algn="ctr">
              <a:buNone/>
            </a:pPr>
            <a:r>
              <a:rPr lang="uk-UA"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Дякую за увагу!</a:t>
            </a:r>
            <a:endParaRPr lang="uk-UA" sz="4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marL="180000" indent="-180000" algn="ctr">
              <a:buNone/>
            </a:pPr>
            <a:endParaRPr lang="uk-UA" sz="35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marL="180000" indent="-180000" algn="ctr">
              <a:buNone/>
            </a:pPr>
            <a:endParaRPr lang="uk-UA" sz="19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4935378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p:cNvPicPr>
            <a:picLocks noChangeAspect="1" noChangeArrowheads="1"/>
          </p:cNvPicPr>
          <p:nvPr/>
        </p:nvPicPr>
        <p:blipFill rotWithShape="1">
          <a:blip r:embed="rId2">
            <a:extLst>
              <a:ext uri="{28A0092B-C50C-407E-A947-70E740481C1C}">
                <a14:useLocalDpi xmlns:a14="http://schemas.microsoft.com/office/drawing/2010/main" val="0"/>
              </a:ext>
            </a:extLst>
          </a:blip>
          <a:srcRect t="6188"/>
          <a:stretch/>
        </p:blipFill>
        <p:spPr bwMode="auto">
          <a:xfrm>
            <a:off x="3935065" y="828443"/>
            <a:ext cx="4885407" cy="5192845"/>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p:spPr>
      </p:pic>
      <p:sp>
        <p:nvSpPr>
          <p:cNvPr id="3" name="TextBox 2"/>
          <p:cNvSpPr txBox="1"/>
          <p:nvPr/>
        </p:nvSpPr>
        <p:spPr>
          <a:xfrm>
            <a:off x="395536" y="754997"/>
            <a:ext cx="4032449" cy="4816703"/>
          </a:xfrm>
          <a:prstGeom prst="rect">
            <a:avLst/>
          </a:prstGeom>
          <a:gradFill>
            <a:gsLst>
              <a:gs pos="0">
                <a:schemeClr val="accent1">
                  <a:lumMod val="20000"/>
                  <a:lumOff val="80000"/>
                </a:schemeClr>
              </a:gs>
              <a:gs pos="0">
                <a:srgbClr val="85C2FF"/>
              </a:gs>
              <a:gs pos="100000">
                <a:schemeClr val="accent1">
                  <a:lumMod val="20000"/>
                  <a:lumOff val="80000"/>
                </a:schemeClr>
              </a:gs>
              <a:gs pos="100000">
                <a:srgbClr val="FFEBFA"/>
              </a:gs>
            </a:gsLst>
            <a:lin ang="0" scaled="0"/>
          </a:gradFill>
          <a:ln>
            <a:noFill/>
          </a:ln>
          <a:effectLst>
            <a:outerShdw blurRad="50800" dist="38100" dir="5400000" algn="t"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wrap="square" rtlCol="0">
            <a:spAutoFit/>
          </a:bodyPr>
          <a:lstStyle/>
          <a:p>
            <a:pPr marL="180000" indent="-457200" algn="ctr">
              <a:spcAft>
                <a:spcPts val="1200"/>
              </a:spcAft>
            </a:pPr>
            <a:r>
              <a:rPr lang="uk-UA" sz="3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Зміст презентації</a:t>
            </a:r>
          </a:p>
          <a:p>
            <a:pPr marL="180000" indent="-720000">
              <a:spcAft>
                <a:spcPts val="600"/>
              </a:spcAft>
            </a:pPr>
            <a:r>
              <a:rPr lang="uk-UA" sz="2400" b="1" dirty="0" smtClean="0">
                <a:solidFill>
                  <a:srgbClr val="002060"/>
                </a:solidFill>
              </a:rPr>
              <a:t>1</a:t>
            </a:r>
            <a:r>
              <a:rPr lang="ru-RU" sz="2400" b="1" dirty="0">
                <a:solidFill>
                  <a:srgbClr val="002060"/>
                </a:solidFill>
              </a:rPr>
              <a:t>.</a:t>
            </a:r>
            <a:r>
              <a:rPr lang="uk-UA" sz="2400" b="1" dirty="0" smtClean="0">
                <a:solidFill>
                  <a:srgbClr val="002060"/>
                </a:solidFill>
              </a:rPr>
              <a:t> </a:t>
            </a:r>
            <a:r>
              <a:rPr lang="uk-UA" sz="2400" b="1" dirty="0">
                <a:solidFill>
                  <a:srgbClr val="002060"/>
                </a:solidFill>
              </a:rPr>
              <a:t>Актуальність та історичні </a:t>
            </a:r>
            <a:r>
              <a:rPr lang="uk-UA" sz="2400" b="1" dirty="0" smtClean="0">
                <a:solidFill>
                  <a:srgbClr val="002060"/>
                </a:solidFill>
              </a:rPr>
              <a:t>   віхи</a:t>
            </a:r>
            <a:endParaRPr lang="uk-UA" sz="2400" b="1" dirty="0">
              <a:solidFill>
                <a:srgbClr val="002060"/>
              </a:solidFill>
            </a:endParaRPr>
          </a:p>
          <a:p>
            <a:pPr marL="180000" indent="-540000">
              <a:spcAft>
                <a:spcPts val="600"/>
              </a:spcAft>
            </a:pPr>
            <a:r>
              <a:rPr lang="uk-UA" sz="2400" b="1" dirty="0">
                <a:solidFill>
                  <a:srgbClr val="002060"/>
                </a:solidFill>
              </a:rPr>
              <a:t>2. Які дані ми можемо отримати?</a:t>
            </a:r>
          </a:p>
          <a:p>
            <a:pPr marL="180000" indent="-540000">
              <a:spcAft>
                <a:spcPts val="600"/>
              </a:spcAft>
            </a:pPr>
            <a:r>
              <a:rPr lang="uk-UA" sz="2400" b="1" dirty="0">
                <a:solidFill>
                  <a:srgbClr val="002060"/>
                </a:solidFill>
              </a:rPr>
              <a:t>3. Напрями використання </a:t>
            </a:r>
            <a:r>
              <a:rPr lang="uk-UA" sz="2400" b="1" dirty="0" smtClean="0">
                <a:solidFill>
                  <a:srgbClr val="002060"/>
                </a:solidFill>
              </a:rPr>
              <a:t>даних</a:t>
            </a:r>
            <a:endParaRPr lang="uk-UA" sz="2400" b="1" dirty="0">
              <a:solidFill>
                <a:srgbClr val="002060"/>
              </a:solidFill>
            </a:endParaRPr>
          </a:p>
          <a:p>
            <a:pPr marL="180000" indent="-540000">
              <a:spcAft>
                <a:spcPts val="600"/>
              </a:spcAft>
            </a:pPr>
            <a:r>
              <a:rPr lang="uk-UA" sz="2400" b="1" dirty="0">
                <a:solidFill>
                  <a:srgbClr val="002060"/>
                </a:solidFill>
              </a:rPr>
              <a:t>4. Макроекономічний </a:t>
            </a:r>
            <a:r>
              <a:rPr lang="uk-UA" sz="2400" b="1" dirty="0" smtClean="0">
                <a:solidFill>
                  <a:srgbClr val="002060"/>
                </a:solidFill>
              </a:rPr>
              <a:t>аспект</a:t>
            </a:r>
            <a:endParaRPr lang="uk-UA" sz="2400" b="1" dirty="0">
              <a:solidFill>
                <a:srgbClr val="002060"/>
              </a:solidFill>
            </a:endParaRPr>
          </a:p>
          <a:p>
            <a:pPr marL="180000" indent="-540000">
              <a:spcAft>
                <a:spcPts val="600"/>
              </a:spcAft>
            </a:pPr>
            <a:r>
              <a:rPr lang="uk-UA" sz="2400" b="1" dirty="0">
                <a:solidFill>
                  <a:srgbClr val="002060"/>
                </a:solidFill>
              </a:rPr>
              <a:t>5. Якість </a:t>
            </a:r>
            <a:r>
              <a:rPr lang="uk-UA" sz="2400" b="1" dirty="0" smtClean="0">
                <a:solidFill>
                  <a:srgbClr val="002060"/>
                </a:solidFill>
              </a:rPr>
              <a:t>життя</a:t>
            </a:r>
            <a:endParaRPr lang="uk-UA" sz="2400" b="1" dirty="0">
              <a:solidFill>
                <a:srgbClr val="002060"/>
              </a:solidFill>
            </a:endParaRPr>
          </a:p>
          <a:p>
            <a:pPr marL="180000" indent="-540000">
              <a:spcAft>
                <a:spcPts val="600"/>
              </a:spcAft>
            </a:pPr>
            <a:r>
              <a:rPr lang="uk-UA" sz="2400" b="1" dirty="0">
                <a:solidFill>
                  <a:srgbClr val="002060"/>
                </a:solidFill>
              </a:rPr>
              <a:t>6. Методологічні питання</a:t>
            </a:r>
            <a:endParaRPr lang="ru-RU" sz="2400" b="1" dirty="0">
              <a:solidFill>
                <a:srgbClr val="002060"/>
              </a:solidFill>
            </a:endParaRPr>
          </a:p>
        </p:txBody>
      </p:sp>
    </p:spTree>
    <p:extLst>
      <p:ext uri="{BB962C8B-B14F-4D97-AF65-F5344CB8AC3E}">
        <p14:creationId xmlns:p14="http://schemas.microsoft.com/office/powerpoint/2010/main" val="38613362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23528" y="260648"/>
            <a:ext cx="8496944" cy="6300000"/>
          </a:xfrm>
          <a:gradFill>
            <a:gsLst>
              <a:gs pos="0">
                <a:schemeClr val="accent1">
                  <a:lumMod val="60000"/>
                  <a:lumOff val="40000"/>
                </a:schemeClr>
              </a:gs>
              <a:gs pos="100000">
                <a:schemeClr val="bg1">
                  <a:lumMod val="0"/>
                  <a:lumOff val="100000"/>
                </a:schemeClr>
              </a:gs>
              <a:gs pos="100000">
                <a:schemeClr val="accent1">
                  <a:lumMod val="60000"/>
                  <a:lumOff val="40000"/>
                </a:schemeClr>
              </a:gs>
              <a:gs pos="100000">
                <a:schemeClr val="accent2">
                  <a:shade val="94000"/>
                  <a:satMod val="135000"/>
                </a:schemeClr>
              </a:gs>
            </a:gsLst>
            <a:lin ang="5400000" scaled="0"/>
          </a:gradFill>
        </p:spPr>
        <p:txBody>
          <a:bodyPr>
            <a:normAutofit fontScale="25000" lnSpcReduction="20000"/>
          </a:bodyPr>
          <a:lstStyle/>
          <a:p>
            <a:pPr marL="0" indent="-457200" algn="ctr">
              <a:spcAft>
                <a:spcPts val="600"/>
              </a:spcAft>
              <a:buNone/>
            </a:pPr>
            <a:r>
              <a:rPr lang="uk-UA" sz="9400" b="1" i="1" dirty="0">
                <a:solidFill>
                  <a:srgbClr val="0070C0"/>
                </a:solidFill>
                <a:effectLst>
                  <a:innerShdw blurRad="63500" dist="50800" dir="13500000">
                    <a:prstClr val="black">
                      <a:alpha val="50000"/>
                    </a:prstClr>
                  </a:innerShdw>
                </a:effectLst>
              </a:rPr>
              <a:t>Останнім часом у світовій статистичній практиці зростає інтерес до обстежень використання часу, які відрізняються своєю універсальністю та широким застосуванням у різних сферах</a:t>
            </a:r>
          </a:p>
          <a:p>
            <a:pPr marL="0" indent="360000" algn="just">
              <a:buNone/>
            </a:pPr>
            <a:r>
              <a:rPr lang="uk-UA" sz="6800" dirty="0" smtClean="0">
                <a:solidFill>
                  <a:srgbClr val="002060"/>
                </a:solidFill>
              </a:rPr>
              <a:t>Одним з найперших видатних вітчизняних досліджень використання часу були дослідження професора Київського університету Н.І. Зібера (1844–1888). У 1873 році була опублікована його робота «Досвід програми для збирання статистико-економічних відомостей». У програмі Зібера визначаються три аспекти використання часу: час виробництва всього того, що є необхідним для життя та праці (їди, одягу, знарядь праці); споживання того, що вироблено, тобто частка «ефективного» часу; розподіл часу праці за групами населення, за територією проживання, за ознаками статі, віку, національності, освіти, соціального статусу. </a:t>
            </a:r>
          </a:p>
          <a:p>
            <a:pPr marL="0" indent="360000" algn="just">
              <a:spcAft>
                <a:spcPts val="0"/>
              </a:spcAft>
              <a:buNone/>
            </a:pPr>
            <a:r>
              <a:rPr lang="uk-UA" sz="6800" dirty="0" smtClean="0">
                <a:solidFill>
                  <a:srgbClr val="002060"/>
                </a:solidFill>
              </a:rPr>
              <a:t>У доповіді Генерального секретаря Статистичної комісії ООН на 20-й сесії у 1979 р. статистика використання часу була визначена як «джерело, яке використовує загальну одиницю виміру для фундаментальних та описових даних, які неможливо отримати іншим способом, що стосується людської діяльності в різних областях - соціальній, демографічній , а також відповідних видів економічної статистики»; </a:t>
            </a:r>
          </a:p>
          <a:p>
            <a:pPr marL="0" indent="360000" algn="just">
              <a:spcAft>
                <a:spcPts val="0"/>
              </a:spcAft>
              <a:buNone/>
            </a:pPr>
            <a:r>
              <a:rPr lang="uk-UA" sz="6800" dirty="0" smtClean="0">
                <a:solidFill>
                  <a:srgbClr val="002060"/>
                </a:solidFill>
              </a:rPr>
              <a:t>В 1995 р. Статистична комісія підкреслила важливе значення статистичних даних про використання часу для розв’язання цілої низки національних та міжнародних соціально-економічних питань, включаючи забезпечення гендерної рівності, а також просили Статистичний відділ підготувати проект класифікації видів діяльності з точки зору використання часу у якості основи для аналізу та досліджень. У 2016 році була презентована класифікація (МКДСИВ-2016);</a:t>
            </a:r>
          </a:p>
          <a:p>
            <a:pPr marL="0" indent="360000" algn="just">
              <a:spcAft>
                <a:spcPts val="0"/>
              </a:spcAft>
              <a:buNone/>
            </a:pPr>
            <a:r>
              <a:rPr lang="uk-UA" sz="6800" dirty="0" smtClean="0">
                <a:solidFill>
                  <a:srgbClr val="002060"/>
                </a:solidFill>
              </a:rPr>
              <a:t>У 2007 році Департамент з економічних та соціальних питань ООН розробив Керівництво з підготовки статистичних даних про використанню часу з метою надання методичної допомоги країнам, зацікавленим у проведенні досліджень використання часу. </a:t>
            </a:r>
          </a:p>
          <a:p>
            <a:pPr indent="360000" algn="just"/>
            <a:endParaRPr lang="uk-UA" sz="6400" dirty="0"/>
          </a:p>
        </p:txBody>
      </p:sp>
    </p:spTree>
    <p:extLst>
      <p:ext uri="{BB962C8B-B14F-4D97-AF65-F5344CB8AC3E}">
        <p14:creationId xmlns:p14="http://schemas.microsoft.com/office/powerpoint/2010/main" val="15069907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536" y="332656"/>
            <a:ext cx="8424936" cy="3024336"/>
          </a:xfrm>
          <a:gradFill>
            <a:gsLst>
              <a:gs pos="0">
                <a:schemeClr val="accent1">
                  <a:lumMod val="60000"/>
                  <a:lumOff val="40000"/>
                </a:schemeClr>
              </a:gs>
              <a:gs pos="100000">
                <a:schemeClr val="bg1">
                  <a:lumMod val="25000"/>
                  <a:lumOff val="75000"/>
                </a:schemeClr>
              </a:gs>
              <a:gs pos="100000">
                <a:schemeClr val="bg1">
                  <a:lumMod val="0"/>
                  <a:lumOff val="100000"/>
                </a:schemeClr>
              </a:gs>
            </a:gsLst>
            <a:lin ang="5400000" scaled="0"/>
          </a:gradFill>
        </p:spPr>
        <p:txBody>
          <a:bodyPr>
            <a:normAutofit fontScale="47500" lnSpcReduction="20000"/>
          </a:bodyPr>
          <a:lstStyle/>
          <a:p>
            <a:pPr marL="0" indent="0" algn="ctr">
              <a:buNone/>
            </a:pPr>
            <a:endParaRPr lang="uk-UA" sz="4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a typeface="+mj-ea"/>
              <a:cs typeface="+mj-cs"/>
            </a:endParaRPr>
          </a:p>
          <a:p>
            <a:pPr marL="0" indent="0" algn="ctr">
              <a:buNone/>
            </a:pPr>
            <a:r>
              <a:rPr lang="uk-UA" sz="67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a typeface="+mj-ea"/>
                <a:cs typeface="+mj-cs"/>
              </a:rPr>
              <a:t>Цілі </a:t>
            </a:r>
            <a:r>
              <a:rPr lang="uk-UA" sz="67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a typeface="+mj-ea"/>
                <a:cs typeface="+mj-cs"/>
              </a:rPr>
              <a:t>проведення </a:t>
            </a:r>
            <a:r>
              <a:rPr lang="uk-UA" sz="67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a typeface="+mj-ea"/>
                <a:cs typeface="+mj-cs"/>
              </a:rPr>
              <a:t>обстеження</a:t>
            </a:r>
          </a:p>
          <a:p>
            <a:pPr marL="0" indent="0" algn="ctr">
              <a:buNone/>
            </a:pPr>
            <a:endParaRPr lang="uk-UA" dirty="0" smtClean="0">
              <a:solidFill>
                <a:srgbClr val="002060"/>
              </a:solidFill>
            </a:endParaRPr>
          </a:p>
          <a:p>
            <a:pPr algn="just">
              <a:spcAft>
                <a:spcPts val="600"/>
              </a:spcAft>
              <a:buFont typeface="Wingdings" panose="05000000000000000000" pitchFamily="2" charset="2"/>
              <a:buChar char="q"/>
            </a:pPr>
            <a:r>
              <a:rPr lang="uk-UA" sz="3800" dirty="0" smtClean="0">
                <a:solidFill>
                  <a:srgbClr val="002060"/>
                </a:solidFill>
                <a:latin typeface="Arial Narrow" panose="020B0606020202030204" pitchFamily="34" charset="0"/>
              </a:rPr>
              <a:t>Обстеження </a:t>
            </a:r>
            <a:r>
              <a:rPr lang="uk-UA" sz="3800" dirty="0">
                <a:solidFill>
                  <a:srgbClr val="002060"/>
                </a:solidFill>
                <a:latin typeface="Arial Narrow" panose="020B0606020202030204" pitchFamily="34" charset="0"/>
              </a:rPr>
              <a:t>використання часу спрямоване на заповнення прогалин гендерної статистики та забезпечення моніторингу з питань гендерної </a:t>
            </a:r>
            <a:r>
              <a:rPr lang="uk-UA" sz="3800" dirty="0" smtClean="0">
                <a:solidFill>
                  <a:srgbClr val="002060"/>
                </a:solidFill>
                <a:latin typeface="Arial Narrow" panose="020B0606020202030204" pitchFamily="34" charset="0"/>
              </a:rPr>
              <a:t>рівності. Зокрема</a:t>
            </a:r>
            <a:r>
              <a:rPr lang="uk-UA" sz="3800" dirty="0">
                <a:solidFill>
                  <a:srgbClr val="002060"/>
                </a:solidFill>
                <a:latin typeface="Arial Narrow" panose="020B0606020202030204" pitchFamily="34" charset="0"/>
              </a:rPr>
              <a:t>, в результаті обстеження передбачається отримання інформації про гендерне співвідношення використання часу на оплачувану та неоплачувану роботу, специфіку витрачання вільного часу,  у т.ч., культурний та фізичний розвиток, спілкування, участь у громадській діяльності. Отримані дані дадуть змогу оцінити особливості витрачання часу жінок та чоловіків в залежності від віку, сімейного та соціального статусу, складу домогосподарств, освіти, рівня доходів, місця проживання тощо. </a:t>
            </a:r>
            <a:endParaRPr lang="ru-RU" sz="3800" dirty="0">
              <a:solidFill>
                <a:srgbClr val="002060"/>
              </a:solidFill>
              <a:latin typeface="Arial Narrow" panose="020B0606020202030204" pitchFamily="34" charset="0"/>
            </a:endParaRPr>
          </a:p>
          <a:p>
            <a:pPr>
              <a:buFont typeface="Wingdings" panose="05000000000000000000" pitchFamily="2" charset="2"/>
              <a:buChar char="q"/>
            </a:pPr>
            <a:endParaRPr lang="ru-RU" dirty="0"/>
          </a:p>
        </p:txBody>
      </p:sp>
      <p:sp>
        <p:nvSpPr>
          <p:cNvPr id="4" name="Объект 2"/>
          <p:cNvSpPr txBox="1">
            <a:spLocks/>
          </p:cNvSpPr>
          <p:nvPr/>
        </p:nvSpPr>
        <p:spPr>
          <a:xfrm>
            <a:off x="529928" y="3501008"/>
            <a:ext cx="8290544" cy="2952328"/>
          </a:xfrm>
          <a:prstGeom prst="rect">
            <a:avLst/>
          </a:prstGeom>
          <a:gradFill>
            <a:gsLst>
              <a:gs pos="0">
                <a:schemeClr val="accent1">
                  <a:lumMod val="60000"/>
                  <a:lumOff val="40000"/>
                </a:schemeClr>
              </a:gs>
              <a:gs pos="100000">
                <a:schemeClr val="bg1">
                  <a:lumMod val="25000"/>
                  <a:lumOff val="75000"/>
                </a:schemeClr>
              </a:gs>
              <a:gs pos="100000">
                <a:schemeClr val="bg1">
                  <a:lumMod val="0"/>
                  <a:lumOff val="100000"/>
                </a:schemeClr>
              </a:gs>
            </a:gsLst>
            <a:lin ang="5400000" scaled="0"/>
          </a:gradFill>
        </p:spPr>
        <p:txBody>
          <a:bodyPr vert="horz" lIns="91440" tIns="45720" rIns="91440" bIns="45720" rtlCol="0">
            <a:normAutofit fontScale="62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uk-UA" sz="4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a typeface="+mj-ea"/>
                <a:cs typeface="+mj-cs"/>
              </a:rPr>
              <a:t>ЦСР: Завдання 5.3</a:t>
            </a:r>
          </a:p>
          <a:p>
            <a:pPr marL="0" indent="0" algn="ctr">
              <a:buNone/>
            </a:pPr>
            <a:r>
              <a:rPr lang="uk-UA" sz="4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a typeface="+mj-ea"/>
                <a:cs typeface="+mj-cs"/>
              </a:rPr>
              <a:t>Заохочувати спільну відповідальність за ведення господарства та виховання дитини</a:t>
            </a:r>
          </a:p>
          <a:p>
            <a:pPr marL="0" indent="0" algn="ctr">
              <a:buNone/>
            </a:pPr>
            <a:r>
              <a:rPr lang="uk-UA" sz="4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a typeface="+mj-ea"/>
                <a:cs typeface="+mj-cs"/>
              </a:rPr>
              <a:t>Індикатор 5.3.1. Співвідношення тривалості неоплачуваної домашньої роботи (ведення господарства, догляд за дітьми та іншими родичами тощо) жінок та чоловіків</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9364" y="3284984"/>
            <a:ext cx="7016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45643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60000"/>
                <a:lumOff val="40000"/>
              </a:schemeClr>
            </a:gs>
            <a:gs pos="100000">
              <a:schemeClr val="bg1">
                <a:lumMod val="25000"/>
                <a:lumOff val="75000"/>
              </a:schemeClr>
            </a:gs>
            <a:gs pos="100000">
              <a:schemeClr val="bg1">
                <a:lumMod val="0"/>
                <a:lumOff val="100000"/>
              </a:schemeClr>
            </a:gs>
          </a:gsLst>
          <a:lin ang="5400000" scaled="0"/>
        </a:gradFill>
        <a:effectLst/>
      </p:bgPr>
    </p:bg>
    <p:spTree>
      <p:nvGrpSpPr>
        <p:cNvPr id="1" name=""/>
        <p:cNvGrpSpPr/>
        <p:nvPr/>
      </p:nvGrpSpPr>
      <p:grpSpPr>
        <a:xfrm>
          <a:off x="0" y="0"/>
          <a:ext cx="0" cy="0"/>
          <a:chOff x="0" y="0"/>
          <a:chExt cx="0" cy="0"/>
        </a:xfrm>
      </p:grpSpPr>
      <p:sp>
        <p:nvSpPr>
          <p:cNvPr id="4" name="Объект 3"/>
          <p:cNvSpPr>
            <a:spLocks noGrp="1"/>
          </p:cNvSpPr>
          <p:nvPr>
            <p:ph idx="1"/>
          </p:nvPr>
        </p:nvSpPr>
        <p:spPr>
          <a:xfrm>
            <a:off x="457200" y="116632"/>
            <a:ext cx="8291264" cy="6264696"/>
          </a:xfrm>
        </p:spPr>
        <p:txBody>
          <a:bodyPr/>
          <a:lstStyle/>
          <a:p>
            <a:pPr marL="0" indent="0" algn="ctr">
              <a:buNone/>
            </a:pPr>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Напрями використання даних бюджету часу</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32238" y="3087688"/>
            <a:ext cx="1279525" cy="261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5" name="Таблица 4"/>
          <p:cNvGraphicFramePr>
            <a:graphicFrameLocks noGrp="1"/>
          </p:cNvGraphicFramePr>
          <p:nvPr>
            <p:extLst>
              <p:ext uri="{D42A27DB-BD31-4B8C-83A1-F6EECF244321}">
                <p14:modId xmlns:p14="http://schemas.microsoft.com/office/powerpoint/2010/main" val="1666507301"/>
              </p:ext>
            </p:extLst>
          </p:nvPr>
        </p:nvGraphicFramePr>
        <p:xfrm>
          <a:off x="0" y="764704"/>
          <a:ext cx="9144000" cy="6093295"/>
        </p:xfrm>
        <a:graphic>
          <a:graphicData uri="http://schemas.openxmlformats.org/drawingml/2006/table">
            <a:tbl>
              <a:tblPr firstRow="1" firstCol="1" bandRow="1">
                <a:tableStyleId>{5C22544A-7EE6-4342-B048-85BDC9FD1C3A}</a:tableStyleId>
              </a:tblPr>
              <a:tblGrid>
                <a:gridCol w="2773181"/>
                <a:gridCol w="3597640"/>
                <a:gridCol w="2773179"/>
              </a:tblGrid>
              <a:tr h="312352">
                <a:tc>
                  <a:txBody>
                    <a:bodyPr/>
                    <a:lstStyle/>
                    <a:p>
                      <a:pPr algn="ctr">
                        <a:lnSpc>
                          <a:spcPct val="115000"/>
                        </a:lnSpc>
                        <a:spcAft>
                          <a:spcPts val="0"/>
                        </a:spcAft>
                      </a:pPr>
                      <a:r>
                        <a:rPr lang="uk-UA" sz="1400" noProof="0" dirty="0" smtClean="0">
                          <a:effectLst/>
                          <a:latin typeface="+mn-lt"/>
                        </a:rPr>
                        <a:t>Аспекти досліджень</a:t>
                      </a:r>
                      <a:endParaRPr lang="uk-UA" sz="1400" noProof="0" dirty="0">
                        <a:effectLst/>
                        <a:latin typeface="+mn-lt"/>
                        <a:ea typeface="Calibri"/>
                        <a:cs typeface="Times New Roman"/>
                      </a:endParaRPr>
                    </a:p>
                  </a:txBody>
                  <a:tcPr marL="61924" marR="61924" marT="0" marB="0"/>
                </a:tc>
                <a:tc>
                  <a:txBody>
                    <a:bodyPr/>
                    <a:lstStyle/>
                    <a:p>
                      <a:pPr algn="ctr">
                        <a:lnSpc>
                          <a:spcPct val="115000"/>
                        </a:lnSpc>
                        <a:spcAft>
                          <a:spcPts val="0"/>
                        </a:spcAft>
                      </a:pPr>
                      <a:r>
                        <a:rPr lang="uk-UA" sz="1400" noProof="0" dirty="0" smtClean="0">
                          <a:effectLst/>
                          <a:latin typeface="+mn-lt"/>
                        </a:rPr>
                        <a:t>Показники</a:t>
                      </a:r>
                      <a:endParaRPr lang="uk-UA" sz="1400" noProof="0" dirty="0">
                        <a:effectLst/>
                        <a:latin typeface="+mn-lt"/>
                        <a:ea typeface="Calibri"/>
                        <a:cs typeface="Times New Roman"/>
                      </a:endParaRPr>
                    </a:p>
                  </a:txBody>
                  <a:tcPr marL="61924" marR="61924" marT="0" marB="0"/>
                </a:tc>
                <a:tc>
                  <a:txBody>
                    <a:bodyPr/>
                    <a:lstStyle/>
                    <a:p>
                      <a:pPr algn="ctr">
                        <a:lnSpc>
                          <a:spcPct val="115000"/>
                        </a:lnSpc>
                        <a:spcAft>
                          <a:spcPts val="0"/>
                        </a:spcAft>
                      </a:pPr>
                      <a:r>
                        <a:rPr lang="uk-UA" sz="1400" noProof="0" dirty="0" smtClean="0">
                          <a:effectLst/>
                          <a:latin typeface="+mn-lt"/>
                        </a:rPr>
                        <a:t>Гендерні проблеми</a:t>
                      </a:r>
                      <a:endParaRPr lang="uk-UA" sz="1400" noProof="0" dirty="0">
                        <a:effectLst/>
                        <a:latin typeface="+mn-lt"/>
                        <a:ea typeface="Calibri"/>
                        <a:cs typeface="Times New Roman"/>
                      </a:endParaRPr>
                    </a:p>
                  </a:txBody>
                  <a:tcPr marL="61924" marR="61924" marT="0" marB="0"/>
                </a:tc>
              </a:tr>
              <a:tr h="826692">
                <a:tc>
                  <a:txBody>
                    <a:bodyPr/>
                    <a:lstStyle/>
                    <a:p>
                      <a:pPr>
                        <a:lnSpc>
                          <a:spcPct val="115000"/>
                        </a:lnSpc>
                        <a:spcAft>
                          <a:spcPts val="0"/>
                        </a:spcAft>
                      </a:pPr>
                      <a:r>
                        <a:rPr lang="uk-UA" sz="1400" noProof="0" dirty="0" smtClean="0">
                          <a:effectLst/>
                          <a:latin typeface="+mn-lt"/>
                        </a:rPr>
                        <a:t>Рівень життя, бідність</a:t>
                      </a:r>
                      <a:endParaRPr lang="uk-UA" sz="1400" noProof="0" dirty="0">
                        <a:effectLst/>
                        <a:latin typeface="+mn-lt"/>
                        <a:ea typeface="Calibri"/>
                        <a:cs typeface="Times New Roman"/>
                      </a:endParaRPr>
                    </a:p>
                  </a:txBody>
                  <a:tcPr marL="61924" marR="61924" marT="0" marB="0"/>
                </a:tc>
                <a:tc>
                  <a:txBody>
                    <a:bodyPr/>
                    <a:lstStyle/>
                    <a:p>
                      <a:pPr>
                        <a:lnSpc>
                          <a:spcPct val="115000"/>
                        </a:lnSpc>
                        <a:spcAft>
                          <a:spcPts val="0"/>
                        </a:spcAft>
                      </a:pPr>
                      <a:r>
                        <a:rPr lang="uk-UA" sz="1150" noProof="0" dirty="0" smtClean="0">
                          <a:solidFill>
                            <a:srgbClr val="002060"/>
                          </a:solidFill>
                          <a:effectLst/>
                          <a:latin typeface="+mn-lt"/>
                        </a:rPr>
                        <a:t>Розподіл </a:t>
                      </a:r>
                      <a:r>
                        <a:rPr lang="uk-UA" sz="1150" noProof="0" dirty="0">
                          <a:solidFill>
                            <a:srgbClr val="002060"/>
                          </a:solidFill>
                          <a:effectLst/>
                          <a:latin typeface="+mn-lt"/>
                        </a:rPr>
                        <a:t>часу </a:t>
                      </a:r>
                      <a:r>
                        <a:rPr lang="uk-UA" sz="1150" noProof="0" dirty="0" smtClean="0">
                          <a:solidFill>
                            <a:srgbClr val="002060"/>
                          </a:solidFill>
                          <a:effectLst/>
                          <a:latin typeface="+mn-lt"/>
                        </a:rPr>
                        <a:t>на роботу та відпочинок.</a:t>
                      </a:r>
                    </a:p>
                    <a:p>
                      <a:pPr>
                        <a:lnSpc>
                          <a:spcPct val="115000"/>
                        </a:lnSpc>
                        <a:spcAft>
                          <a:spcPts val="0"/>
                        </a:spcAft>
                      </a:pPr>
                      <a:r>
                        <a:rPr lang="uk-UA" sz="1150" noProof="0" dirty="0" smtClean="0">
                          <a:solidFill>
                            <a:srgbClr val="002060"/>
                          </a:solidFill>
                          <a:effectLst/>
                          <a:latin typeface="+mn-lt"/>
                          <a:ea typeface="Calibri"/>
                          <a:cs typeface="Times New Roman"/>
                        </a:rPr>
                        <a:t>Частка</a:t>
                      </a:r>
                      <a:r>
                        <a:rPr lang="uk-UA" sz="1150" baseline="0" noProof="0" dirty="0" smtClean="0">
                          <a:solidFill>
                            <a:srgbClr val="002060"/>
                          </a:solidFill>
                          <a:effectLst/>
                          <a:latin typeface="+mn-lt"/>
                          <a:ea typeface="Calibri"/>
                          <a:cs typeface="Times New Roman"/>
                        </a:rPr>
                        <a:t> вільного часу, що витрачається на відпочинок є важливим показником рівня життя;</a:t>
                      </a:r>
                    </a:p>
                    <a:p>
                      <a:pPr>
                        <a:lnSpc>
                          <a:spcPct val="115000"/>
                        </a:lnSpc>
                        <a:spcAft>
                          <a:spcPts val="0"/>
                        </a:spcAft>
                      </a:pPr>
                      <a:r>
                        <a:rPr lang="uk-UA" sz="1150" baseline="0" noProof="0" dirty="0" smtClean="0">
                          <a:solidFill>
                            <a:srgbClr val="002060"/>
                          </a:solidFill>
                          <a:effectLst/>
                          <a:latin typeface="+mn-lt"/>
                          <a:ea typeface="Calibri"/>
                          <a:cs typeface="Times New Roman"/>
                        </a:rPr>
                        <a:t>Дефіцит дозвілля є ознакою бідності</a:t>
                      </a:r>
                    </a:p>
                  </a:txBody>
                  <a:tcPr marL="61924" marR="61924" marT="0" marB="0"/>
                </a:tc>
                <a:tc>
                  <a:txBody>
                    <a:bodyPr/>
                    <a:lstStyle/>
                    <a:p>
                      <a:pPr>
                        <a:lnSpc>
                          <a:spcPct val="115000"/>
                        </a:lnSpc>
                        <a:spcAft>
                          <a:spcPts val="0"/>
                        </a:spcAft>
                      </a:pPr>
                      <a:r>
                        <a:rPr lang="uk-UA" sz="1150" noProof="0" dirty="0" smtClean="0">
                          <a:solidFill>
                            <a:srgbClr val="002060"/>
                          </a:solidFill>
                          <a:effectLst/>
                          <a:latin typeface="+mn-lt"/>
                        </a:rPr>
                        <a:t>Як правило жінки мають менше часу на відпочинок</a:t>
                      </a:r>
                      <a:endParaRPr lang="uk-UA" sz="1150" noProof="0" dirty="0">
                        <a:solidFill>
                          <a:srgbClr val="002060"/>
                        </a:solidFill>
                        <a:effectLst/>
                        <a:latin typeface="+mn-lt"/>
                        <a:ea typeface="Calibri"/>
                        <a:cs typeface="Times New Roman"/>
                      </a:endParaRPr>
                    </a:p>
                  </a:txBody>
                  <a:tcPr marL="61924" marR="61924" marT="0" marB="0"/>
                </a:tc>
              </a:tr>
              <a:tr h="1455930">
                <a:tc>
                  <a:txBody>
                    <a:bodyPr/>
                    <a:lstStyle/>
                    <a:p>
                      <a:pPr>
                        <a:lnSpc>
                          <a:spcPct val="115000"/>
                        </a:lnSpc>
                        <a:spcAft>
                          <a:spcPts val="0"/>
                        </a:spcAft>
                      </a:pPr>
                      <a:r>
                        <a:rPr lang="uk-UA" sz="1400" noProof="0" dirty="0" smtClean="0">
                          <a:effectLst/>
                          <a:latin typeface="+mn-lt"/>
                        </a:rPr>
                        <a:t>Якість та спосіб життя,</a:t>
                      </a:r>
                    </a:p>
                    <a:p>
                      <a:pPr>
                        <a:lnSpc>
                          <a:spcPct val="115000"/>
                        </a:lnSpc>
                        <a:spcAft>
                          <a:spcPts val="0"/>
                        </a:spcAft>
                      </a:pPr>
                      <a:r>
                        <a:rPr lang="uk-UA" sz="1400" noProof="0" dirty="0" smtClean="0">
                          <a:effectLst/>
                          <a:latin typeface="+mn-lt"/>
                          <a:ea typeface="Calibri"/>
                          <a:cs typeface="Times New Roman"/>
                        </a:rPr>
                        <a:t>Витрачання часу як соціальна інвестиція </a:t>
                      </a:r>
                      <a:endParaRPr lang="uk-UA" sz="1400" noProof="0" dirty="0">
                        <a:effectLst/>
                        <a:latin typeface="+mn-lt"/>
                        <a:ea typeface="Calibri"/>
                        <a:cs typeface="Times New Roman"/>
                      </a:endParaRPr>
                    </a:p>
                  </a:txBody>
                  <a:tcPr marL="61924" marR="61924" marT="0" marB="0"/>
                </a:tc>
                <a:tc>
                  <a:txBody>
                    <a:bodyPr/>
                    <a:lstStyle/>
                    <a:p>
                      <a:pPr>
                        <a:lnSpc>
                          <a:spcPct val="115000"/>
                        </a:lnSpc>
                        <a:spcAft>
                          <a:spcPts val="0"/>
                        </a:spcAft>
                      </a:pPr>
                      <a:r>
                        <a:rPr lang="uk-UA" sz="1150" noProof="0" dirty="0" smtClean="0">
                          <a:solidFill>
                            <a:srgbClr val="002060"/>
                          </a:solidFill>
                          <a:effectLst/>
                          <a:latin typeface="+mn-lt"/>
                        </a:rPr>
                        <a:t>Напрями використання часу</a:t>
                      </a:r>
                    </a:p>
                    <a:p>
                      <a:pPr marL="0" marR="0" indent="0" algn="l" defTabSz="914400" rtl="0" eaLnBrk="1" fontAlgn="auto" latinLnBrk="0" hangingPunct="1">
                        <a:lnSpc>
                          <a:spcPct val="115000"/>
                        </a:lnSpc>
                        <a:spcBef>
                          <a:spcPts val="0"/>
                        </a:spcBef>
                        <a:spcAft>
                          <a:spcPts val="0"/>
                        </a:spcAft>
                        <a:buClrTx/>
                        <a:buSzTx/>
                        <a:buFontTx/>
                        <a:buNone/>
                        <a:tabLst/>
                        <a:defRPr/>
                      </a:pPr>
                      <a:r>
                        <a:rPr lang="uk-UA" sz="1150" noProof="0" dirty="0" smtClean="0">
                          <a:solidFill>
                            <a:srgbClr val="002060"/>
                          </a:solidFill>
                          <a:effectLst/>
                          <a:latin typeface="+mn-lt"/>
                        </a:rPr>
                        <a:t>Час, що витрачається на навчання та розвиток особистості, заняття фізичною активністю оцінюється</a:t>
                      </a:r>
                      <a:r>
                        <a:rPr lang="uk-UA" sz="1150" baseline="0" noProof="0" dirty="0" smtClean="0">
                          <a:solidFill>
                            <a:srgbClr val="002060"/>
                          </a:solidFill>
                          <a:effectLst/>
                          <a:latin typeface="+mn-lt"/>
                        </a:rPr>
                        <a:t> як інвестиція</a:t>
                      </a:r>
                      <a:endParaRPr lang="uk-UA" sz="1150" noProof="0" dirty="0" smtClean="0">
                        <a:solidFill>
                          <a:srgbClr val="002060"/>
                        </a:solidFill>
                        <a:effectLst/>
                        <a:latin typeface="+mn-lt"/>
                        <a:ea typeface="Calibri"/>
                        <a:cs typeface="Times New Roman"/>
                      </a:endParaRPr>
                    </a:p>
                    <a:p>
                      <a:pPr>
                        <a:lnSpc>
                          <a:spcPct val="115000"/>
                        </a:lnSpc>
                        <a:spcAft>
                          <a:spcPts val="0"/>
                        </a:spcAft>
                      </a:pPr>
                      <a:r>
                        <a:rPr lang="uk-UA" sz="1150" noProof="0" dirty="0" smtClean="0">
                          <a:solidFill>
                            <a:srgbClr val="002060"/>
                          </a:solidFill>
                          <a:effectLst/>
                          <a:latin typeface="+mn-lt"/>
                          <a:ea typeface="Calibri"/>
                          <a:cs typeface="Times New Roman"/>
                        </a:rPr>
                        <a:t>Непродуктивне витрачання часу, пасивний відпочинок, шкідливі звички тощо є свідченням низької якості життя;</a:t>
                      </a:r>
                    </a:p>
                  </a:txBody>
                  <a:tcPr marL="61924" marR="61924" marT="0" marB="0"/>
                </a:tc>
                <a:tc>
                  <a:txBody>
                    <a:bodyPr/>
                    <a:lstStyle/>
                    <a:p>
                      <a:pPr>
                        <a:lnSpc>
                          <a:spcPct val="115000"/>
                        </a:lnSpc>
                        <a:spcAft>
                          <a:spcPts val="0"/>
                        </a:spcAft>
                      </a:pPr>
                      <a:r>
                        <a:rPr lang="uk-UA" sz="1150" noProof="0" dirty="0" smtClean="0">
                          <a:solidFill>
                            <a:srgbClr val="002060"/>
                          </a:solidFill>
                          <a:effectLst/>
                          <a:latin typeface="+mn-lt"/>
                        </a:rPr>
                        <a:t>Гендерний</a:t>
                      </a:r>
                      <a:r>
                        <a:rPr lang="uk-UA" sz="1150" baseline="0" noProof="0" dirty="0" smtClean="0">
                          <a:solidFill>
                            <a:srgbClr val="002060"/>
                          </a:solidFill>
                          <a:effectLst/>
                          <a:latin typeface="+mn-lt"/>
                        </a:rPr>
                        <a:t> дисбаланс у якості витрачання часу </a:t>
                      </a:r>
                    </a:p>
                    <a:p>
                      <a:pPr marL="0" marR="0" indent="0" algn="l" defTabSz="914400" rtl="0" eaLnBrk="1" fontAlgn="auto" latinLnBrk="0" hangingPunct="1">
                        <a:lnSpc>
                          <a:spcPct val="115000"/>
                        </a:lnSpc>
                        <a:spcBef>
                          <a:spcPts val="0"/>
                        </a:spcBef>
                        <a:spcAft>
                          <a:spcPts val="0"/>
                        </a:spcAft>
                        <a:buClrTx/>
                        <a:buSzTx/>
                        <a:buFontTx/>
                        <a:buNone/>
                        <a:tabLst/>
                        <a:defRPr/>
                      </a:pPr>
                      <a:r>
                        <a:rPr lang="uk-UA" sz="1150" noProof="0" dirty="0" smtClean="0">
                          <a:solidFill>
                            <a:srgbClr val="002060"/>
                          </a:solidFill>
                          <a:effectLst/>
                          <a:latin typeface="+mn-lt"/>
                        </a:rPr>
                        <a:t>Має бути досліджена гендерна специфіка для різних груп населення</a:t>
                      </a:r>
                      <a:endParaRPr lang="uk-UA" sz="1150" noProof="0" dirty="0">
                        <a:solidFill>
                          <a:srgbClr val="002060"/>
                        </a:solidFill>
                        <a:effectLst/>
                        <a:latin typeface="+mn-lt"/>
                        <a:ea typeface="Calibri"/>
                        <a:cs typeface="Times New Roman"/>
                      </a:endParaRPr>
                    </a:p>
                  </a:txBody>
                  <a:tcPr marL="61924" marR="61924" marT="0" marB="0"/>
                </a:tc>
              </a:tr>
              <a:tr h="898585">
                <a:tc>
                  <a:txBody>
                    <a:bodyPr/>
                    <a:lstStyle/>
                    <a:p>
                      <a:pPr>
                        <a:lnSpc>
                          <a:spcPct val="115000"/>
                        </a:lnSpc>
                        <a:spcAft>
                          <a:spcPts val="0"/>
                        </a:spcAft>
                      </a:pPr>
                      <a:r>
                        <a:rPr lang="uk-UA" sz="1400" noProof="0" dirty="0" smtClean="0">
                          <a:effectLst/>
                          <a:latin typeface="+mn-lt"/>
                        </a:rPr>
                        <a:t>ВВП та Державний</a:t>
                      </a:r>
                      <a:r>
                        <a:rPr lang="uk-UA" sz="1400" baseline="0" noProof="0" dirty="0" smtClean="0">
                          <a:effectLst/>
                          <a:latin typeface="+mn-lt"/>
                        </a:rPr>
                        <a:t> бюджет</a:t>
                      </a:r>
                      <a:endParaRPr lang="uk-UA" sz="1400" noProof="0" dirty="0">
                        <a:effectLst/>
                        <a:latin typeface="+mn-lt"/>
                        <a:ea typeface="Calibri"/>
                        <a:cs typeface="Times New Roman"/>
                      </a:endParaRPr>
                    </a:p>
                  </a:txBody>
                  <a:tcPr marL="61924" marR="61924" marT="0" marB="0"/>
                </a:tc>
                <a:tc>
                  <a:txBody>
                    <a:bodyPr/>
                    <a:lstStyle/>
                    <a:p>
                      <a:pPr>
                        <a:lnSpc>
                          <a:spcPct val="115000"/>
                        </a:lnSpc>
                        <a:spcAft>
                          <a:spcPts val="0"/>
                        </a:spcAft>
                      </a:pPr>
                      <a:endParaRPr lang="uk-UA" sz="1150" noProof="0" dirty="0" smtClean="0">
                        <a:solidFill>
                          <a:srgbClr val="002060"/>
                        </a:solidFill>
                        <a:effectLst/>
                        <a:latin typeface="+mn-lt"/>
                      </a:endParaRPr>
                    </a:p>
                    <a:p>
                      <a:pPr>
                        <a:lnSpc>
                          <a:spcPct val="115000"/>
                        </a:lnSpc>
                        <a:spcAft>
                          <a:spcPts val="0"/>
                        </a:spcAft>
                      </a:pPr>
                      <a:r>
                        <a:rPr lang="uk-UA" sz="1150" kern="1200" noProof="0" dirty="0" smtClean="0">
                          <a:solidFill>
                            <a:srgbClr val="002060"/>
                          </a:solidFill>
                          <a:effectLst/>
                          <a:latin typeface="+mn-lt"/>
                          <a:ea typeface="+mn-ea"/>
                          <a:cs typeface="+mn-cs"/>
                        </a:rPr>
                        <a:t>Обрахунок виробництва продукції домашніх господарств та включення її у ВВП </a:t>
                      </a:r>
                    </a:p>
                  </a:txBody>
                  <a:tcPr marL="61924" marR="61924" marT="0" marB="0"/>
                </a:tc>
                <a:tc>
                  <a:txBody>
                    <a:bodyPr/>
                    <a:lstStyle/>
                    <a:p>
                      <a:pPr>
                        <a:lnSpc>
                          <a:spcPct val="115000"/>
                        </a:lnSpc>
                        <a:spcAft>
                          <a:spcPts val="0"/>
                        </a:spcAft>
                      </a:pPr>
                      <a:r>
                        <a:rPr lang="uk-UA" sz="1150" noProof="0" dirty="0" smtClean="0">
                          <a:solidFill>
                            <a:srgbClr val="002060"/>
                          </a:solidFill>
                          <a:effectLst/>
                          <a:latin typeface="+mn-lt"/>
                        </a:rPr>
                        <a:t>Оплачувана зайнятість жінок майже в усіх країнах світу </a:t>
                      </a:r>
                      <a:r>
                        <a:rPr lang="uk-UA" sz="1150" baseline="0" noProof="0" dirty="0" smtClean="0">
                          <a:solidFill>
                            <a:srgbClr val="002060"/>
                          </a:solidFill>
                          <a:effectLst/>
                          <a:latin typeface="+mn-lt"/>
                        </a:rPr>
                        <a:t> є меншою, ніж чоловіків.</a:t>
                      </a:r>
                      <a:endParaRPr lang="uk-UA" sz="1150" noProof="0" dirty="0" smtClean="0">
                        <a:solidFill>
                          <a:srgbClr val="002060"/>
                        </a:solidFill>
                        <a:effectLst/>
                        <a:latin typeface="+mn-lt"/>
                      </a:endParaRPr>
                    </a:p>
                    <a:p>
                      <a:pPr>
                        <a:lnSpc>
                          <a:spcPct val="115000"/>
                        </a:lnSpc>
                        <a:spcAft>
                          <a:spcPts val="0"/>
                        </a:spcAft>
                      </a:pPr>
                      <a:r>
                        <a:rPr lang="uk-UA" sz="1150" noProof="0" dirty="0" smtClean="0">
                          <a:solidFill>
                            <a:srgbClr val="002060"/>
                          </a:solidFill>
                          <a:effectLst/>
                          <a:latin typeface="+mn-lt"/>
                        </a:rPr>
                        <a:t>Неоплачувана </a:t>
                      </a:r>
                      <a:r>
                        <a:rPr lang="uk-UA" sz="1150" noProof="0" dirty="0">
                          <a:solidFill>
                            <a:srgbClr val="002060"/>
                          </a:solidFill>
                          <a:effectLst/>
                          <a:latin typeface="+mn-lt"/>
                        </a:rPr>
                        <a:t>робота жінок у більшій мірі недовраховується у </a:t>
                      </a:r>
                      <a:r>
                        <a:rPr lang="uk-UA" sz="1150" noProof="0" dirty="0" smtClean="0">
                          <a:solidFill>
                            <a:srgbClr val="002060"/>
                          </a:solidFill>
                          <a:effectLst/>
                          <a:latin typeface="+mn-lt"/>
                        </a:rPr>
                        <a:t>ВВП</a:t>
                      </a:r>
                      <a:endParaRPr lang="uk-UA" sz="1150" noProof="0" dirty="0" smtClean="0">
                        <a:solidFill>
                          <a:srgbClr val="002060"/>
                        </a:solidFill>
                        <a:effectLst/>
                        <a:latin typeface="+mn-lt"/>
                        <a:ea typeface="Calibri"/>
                        <a:cs typeface="Times New Roman"/>
                      </a:endParaRPr>
                    </a:p>
                  </a:txBody>
                  <a:tcPr marL="61924" marR="61924" marT="0" marB="0"/>
                </a:tc>
              </a:tr>
              <a:tr h="616946">
                <a:tc>
                  <a:txBody>
                    <a:bodyPr/>
                    <a:lstStyle/>
                    <a:p>
                      <a:pPr>
                        <a:lnSpc>
                          <a:spcPct val="115000"/>
                        </a:lnSpc>
                        <a:spcAft>
                          <a:spcPts val="0"/>
                        </a:spcAft>
                      </a:pPr>
                      <a:r>
                        <a:rPr lang="uk-UA" sz="1400" noProof="0" dirty="0" smtClean="0">
                          <a:effectLst/>
                          <a:latin typeface="+mn-lt"/>
                        </a:rPr>
                        <a:t>Трудова активність</a:t>
                      </a:r>
                      <a:endParaRPr lang="uk-UA" sz="1400" noProof="0" dirty="0">
                        <a:effectLst/>
                        <a:latin typeface="+mn-lt"/>
                        <a:ea typeface="Calibri"/>
                        <a:cs typeface="Times New Roman"/>
                      </a:endParaRPr>
                    </a:p>
                  </a:txBody>
                  <a:tcPr marL="61924" marR="61924" marT="0" marB="0"/>
                </a:tc>
                <a:tc>
                  <a:txBody>
                    <a:bodyPr/>
                    <a:lstStyle/>
                    <a:p>
                      <a:pPr>
                        <a:lnSpc>
                          <a:spcPct val="115000"/>
                        </a:lnSpc>
                        <a:spcAft>
                          <a:spcPts val="0"/>
                        </a:spcAft>
                      </a:pPr>
                      <a:r>
                        <a:rPr lang="uk-UA" sz="1150" noProof="0" dirty="0" smtClean="0">
                          <a:solidFill>
                            <a:srgbClr val="002060"/>
                          </a:solidFill>
                          <a:effectLst/>
                          <a:latin typeface="+mn-lt"/>
                        </a:rPr>
                        <a:t>Кількість часу, що витрачається на роботу, потенціальна активність, нерегламентована</a:t>
                      </a:r>
                      <a:r>
                        <a:rPr lang="uk-UA" sz="1150" baseline="0" noProof="0" dirty="0" smtClean="0">
                          <a:solidFill>
                            <a:srgbClr val="002060"/>
                          </a:solidFill>
                          <a:effectLst/>
                          <a:latin typeface="+mn-lt"/>
                        </a:rPr>
                        <a:t> зайнятість, трудове перенавантаження</a:t>
                      </a:r>
                      <a:endParaRPr lang="uk-UA" sz="1150" noProof="0" dirty="0">
                        <a:solidFill>
                          <a:srgbClr val="002060"/>
                        </a:solidFill>
                        <a:effectLst/>
                        <a:latin typeface="+mn-lt"/>
                        <a:ea typeface="Calibri"/>
                        <a:cs typeface="Times New Roman"/>
                      </a:endParaRPr>
                    </a:p>
                  </a:txBody>
                  <a:tcPr marL="61924" marR="61924" marT="0" marB="0"/>
                </a:tc>
                <a:tc>
                  <a:txBody>
                    <a:bodyPr/>
                    <a:lstStyle/>
                    <a:p>
                      <a:pPr>
                        <a:lnSpc>
                          <a:spcPct val="115000"/>
                        </a:lnSpc>
                        <a:spcAft>
                          <a:spcPts val="0"/>
                        </a:spcAft>
                      </a:pPr>
                      <a:r>
                        <a:rPr lang="uk-UA" sz="1150" noProof="0" dirty="0" smtClean="0">
                          <a:solidFill>
                            <a:srgbClr val="002060"/>
                          </a:solidFill>
                          <a:effectLst/>
                          <a:latin typeface="+mn-lt"/>
                          <a:ea typeface="Calibri"/>
                          <a:cs typeface="Times New Roman"/>
                        </a:rPr>
                        <a:t>Гендерний дисбаланс у трудовій</a:t>
                      </a:r>
                      <a:r>
                        <a:rPr lang="uk-UA" sz="1150" baseline="0" noProof="0" dirty="0" smtClean="0">
                          <a:solidFill>
                            <a:srgbClr val="002060"/>
                          </a:solidFill>
                          <a:effectLst/>
                          <a:latin typeface="+mn-lt"/>
                          <a:ea typeface="Calibri"/>
                          <a:cs typeface="Times New Roman"/>
                        </a:rPr>
                        <a:t> активності</a:t>
                      </a:r>
                      <a:endParaRPr lang="uk-UA" sz="1150" noProof="0" dirty="0">
                        <a:solidFill>
                          <a:srgbClr val="002060"/>
                        </a:solidFill>
                        <a:effectLst/>
                        <a:latin typeface="+mn-lt"/>
                        <a:ea typeface="Calibri"/>
                        <a:cs typeface="Times New Roman"/>
                      </a:endParaRPr>
                    </a:p>
                  </a:txBody>
                  <a:tcPr marL="61924" marR="61924" marT="0" marB="0"/>
                </a:tc>
              </a:tr>
              <a:tr h="407201">
                <a:tc>
                  <a:txBody>
                    <a:bodyPr/>
                    <a:lstStyle/>
                    <a:p>
                      <a:pPr>
                        <a:lnSpc>
                          <a:spcPct val="115000"/>
                        </a:lnSpc>
                        <a:spcAft>
                          <a:spcPts val="0"/>
                        </a:spcAft>
                      </a:pPr>
                      <a:r>
                        <a:rPr lang="uk-UA" sz="1400" noProof="0" dirty="0" smtClean="0">
                          <a:effectLst/>
                          <a:latin typeface="+mn-lt"/>
                        </a:rPr>
                        <a:t>Сімейні стосунки</a:t>
                      </a:r>
                      <a:endParaRPr lang="uk-UA" sz="1400" noProof="0" dirty="0">
                        <a:effectLst/>
                        <a:latin typeface="+mn-lt"/>
                        <a:ea typeface="Calibri"/>
                        <a:cs typeface="Times New Roman"/>
                      </a:endParaRPr>
                    </a:p>
                  </a:txBody>
                  <a:tcPr marL="61924" marR="61924" marT="0" marB="0"/>
                </a:tc>
                <a:tc>
                  <a:txBody>
                    <a:bodyPr/>
                    <a:lstStyle/>
                    <a:p>
                      <a:pPr>
                        <a:lnSpc>
                          <a:spcPct val="115000"/>
                        </a:lnSpc>
                        <a:spcAft>
                          <a:spcPts val="0"/>
                        </a:spcAft>
                      </a:pPr>
                      <a:r>
                        <a:rPr lang="uk-UA" sz="1150" noProof="0" dirty="0" smtClean="0">
                          <a:solidFill>
                            <a:srgbClr val="002060"/>
                          </a:solidFill>
                          <a:effectLst/>
                          <a:latin typeface="+mn-lt"/>
                        </a:rPr>
                        <a:t>Розподіл часу в середині сім’ї</a:t>
                      </a:r>
                      <a:endParaRPr lang="uk-UA" sz="1150" noProof="0" dirty="0">
                        <a:solidFill>
                          <a:srgbClr val="002060"/>
                        </a:solidFill>
                        <a:effectLst/>
                        <a:latin typeface="+mn-lt"/>
                        <a:ea typeface="Calibri"/>
                        <a:cs typeface="Times New Roman"/>
                      </a:endParaRPr>
                    </a:p>
                  </a:txBody>
                  <a:tcPr marL="61924" marR="61924" marT="0" marB="0"/>
                </a:tc>
                <a:tc>
                  <a:txBody>
                    <a:bodyPr/>
                    <a:lstStyle/>
                    <a:p>
                      <a:pPr>
                        <a:lnSpc>
                          <a:spcPct val="115000"/>
                        </a:lnSpc>
                        <a:spcAft>
                          <a:spcPts val="0"/>
                        </a:spcAft>
                      </a:pPr>
                      <a:r>
                        <a:rPr lang="uk-UA" sz="1150" noProof="0" dirty="0" smtClean="0">
                          <a:solidFill>
                            <a:srgbClr val="002060"/>
                          </a:solidFill>
                          <a:effectLst/>
                          <a:latin typeface="+mn-lt"/>
                        </a:rPr>
                        <a:t>Розподіл часу на хатню роботу не на користь жінок</a:t>
                      </a:r>
                      <a:endParaRPr lang="uk-UA" sz="1150" noProof="0" dirty="0">
                        <a:solidFill>
                          <a:srgbClr val="002060"/>
                        </a:solidFill>
                        <a:effectLst/>
                        <a:latin typeface="+mn-lt"/>
                        <a:ea typeface="Calibri"/>
                        <a:cs typeface="Times New Roman"/>
                      </a:endParaRPr>
                    </a:p>
                  </a:txBody>
                  <a:tcPr marL="61924" marR="61924" marT="0" marB="0"/>
                </a:tc>
              </a:tr>
              <a:tr h="1036438">
                <a:tc>
                  <a:txBody>
                    <a:bodyPr/>
                    <a:lstStyle/>
                    <a:p>
                      <a:pPr>
                        <a:lnSpc>
                          <a:spcPct val="115000"/>
                        </a:lnSpc>
                        <a:spcAft>
                          <a:spcPts val="0"/>
                        </a:spcAft>
                      </a:pPr>
                      <a:r>
                        <a:rPr lang="uk-UA" sz="1400" noProof="0" dirty="0" smtClean="0">
                          <a:effectLst/>
                          <a:latin typeface="+mn-lt"/>
                          <a:ea typeface="Calibri"/>
                          <a:cs typeface="Times New Roman"/>
                        </a:rPr>
                        <a:t>Розвиток</a:t>
                      </a:r>
                      <a:r>
                        <a:rPr lang="uk-UA" sz="1400" baseline="0" noProof="0" dirty="0" smtClean="0">
                          <a:effectLst/>
                          <a:latin typeface="+mn-lt"/>
                          <a:ea typeface="Calibri"/>
                          <a:cs typeface="Times New Roman"/>
                        </a:rPr>
                        <a:t> інфраструктури</a:t>
                      </a:r>
                      <a:endParaRPr lang="uk-UA" sz="1400" noProof="0" dirty="0">
                        <a:effectLst/>
                        <a:latin typeface="+mn-lt"/>
                        <a:ea typeface="Calibri"/>
                        <a:cs typeface="Times New Roman"/>
                      </a:endParaRPr>
                    </a:p>
                  </a:txBody>
                  <a:tcPr marL="61924" marR="61924" marT="0" marB="0"/>
                </a:tc>
                <a:tc>
                  <a:txBody>
                    <a:bodyPr/>
                    <a:lstStyle/>
                    <a:p>
                      <a:pPr>
                        <a:lnSpc>
                          <a:spcPct val="115000"/>
                        </a:lnSpc>
                        <a:spcAft>
                          <a:spcPts val="0"/>
                        </a:spcAft>
                      </a:pPr>
                      <a:r>
                        <a:rPr lang="uk-UA" sz="1150" noProof="0" dirty="0" smtClean="0">
                          <a:solidFill>
                            <a:srgbClr val="002060"/>
                          </a:solidFill>
                          <a:effectLst/>
                          <a:latin typeface="+mn-lt"/>
                          <a:ea typeface="Calibri"/>
                          <a:cs typeface="Times New Roman"/>
                        </a:rPr>
                        <a:t>Час, що витрачається на транспорт або час на пересування до місця роботи</a:t>
                      </a:r>
                      <a:r>
                        <a:rPr lang="uk-UA" sz="1150" baseline="0" noProof="0" dirty="0" smtClean="0">
                          <a:solidFill>
                            <a:srgbClr val="002060"/>
                          </a:solidFill>
                          <a:effectLst/>
                          <a:latin typeface="+mn-lt"/>
                          <a:ea typeface="Calibri"/>
                          <a:cs typeface="Times New Roman"/>
                        </a:rPr>
                        <a:t> або до об’єктів надання соціальних послуг  (школи, поліклініки</a:t>
                      </a:r>
                      <a:r>
                        <a:rPr lang="uk-UA" sz="1150" noProof="0" dirty="0" smtClean="0">
                          <a:solidFill>
                            <a:srgbClr val="002060"/>
                          </a:solidFill>
                          <a:effectLst/>
                          <a:latin typeface="+mn-lt"/>
                          <a:ea typeface="Calibri"/>
                          <a:cs typeface="Times New Roman"/>
                        </a:rPr>
                        <a:t> , час очікування послуги</a:t>
                      </a:r>
                      <a:r>
                        <a:rPr lang="uk-UA" sz="1150" baseline="0" noProof="0" dirty="0" smtClean="0">
                          <a:solidFill>
                            <a:srgbClr val="002060"/>
                          </a:solidFill>
                          <a:effectLst/>
                          <a:latin typeface="+mn-lt"/>
                          <a:ea typeface="Calibri"/>
                          <a:cs typeface="Times New Roman"/>
                        </a:rPr>
                        <a:t> , час на виконання послуги власними зусиллями.</a:t>
                      </a:r>
                      <a:endParaRPr lang="uk-UA" sz="1150" noProof="0" dirty="0">
                        <a:solidFill>
                          <a:srgbClr val="002060"/>
                        </a:solidFill>
                        <a:effectLst/>
                        <a:latin typeface="+mn-lt"/>
                        <a:ea typeface="Calibri"/>
                        <a:cs typeface="Times New Roman"/>
                      </a:endParaRPr>
                    </a:p>
                  </a:txBody>
                  <a:tcPr marL="61924" marR="61924" marT="0" marB="0"/>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uk-UA" sz="1150" noProof="0" dirty="0" smtClean="0">
                          <a:solidFill>
                            <a:srgbClr val="002060"/>
                          </a:solidFill>
                          <a:effectLst/>
                          <a:latin typeface="+mn-lt"/>
                          <a:ea typeface="Calibri"/>
                          <a:cs typeface="Times New Roman"/>
                        </a:rPr>
                        <a:t>Слабкий розвиток соціальної</a:t>
                      </a:r>
                      <a:r>
                        <a:rPr lang="uk-UA" sz="1150" baseline="0" noProof="0" dirty="0" smtClean="0">
                          <a:solidFill>
                            <a:srgbClr val="002060"/>
                          </a:solidFill>
                          <a:effectLst/>
                          <a:latin typeface="+mn-lt"/>
                          <a:ea typeface="Calibri"/>
                          <a:cs typeface="Times New Roman"/>
                        </a:rPr>
                        <a:t> інфраструктури більшою мірою впливає на жінок</a:t>
                      </a:r>
                      <a:endParaRPr lang="uk-UA" sz="1150" noProof="0" dirty="0" smtClean="0">
                        <a:solidFill>
                          <a:srgbClr val="002060"/>
                        </a:solidFill>
                        <a:effectLst/>
                        <a:latin typeface="+mn-lt"/>
                        <a:ea typeface="Calibri"/>
                        <a:cs typeface="Times New Roman"/>
                      </a:endParaRPr>
                    </a:p>
                    <a:p>
                      <a:pPr>
                        <a:lnSpc>
                          <a:spcPct val="115000"/>
                        </a:lnSpc>
                        <a:spcAft>
                          <a:spcPts val="0"/>
                        </a:spcAft>
                      </a:pPr>
                      <a:endParaRPr lang="uk-UA" sz="1150" noProof="0" dirty="0">
                        <a:solidFill>
                          <a:srgbClr val="002060"/>
                        </a:solidFill>
                        <a:effectLst/>
                        <a:latin typeface="+mn-lt"/>
                        <a:ea typeface="Calibri"/>
                        <a:cs typeface="Times New Roman"/>
                      </a:endParaRPr>
                    </a:p>
                  </a:txBody>
                  <a:tcPr marL="61924" marR="61924" marT="0" marB="0"/>
                </a:tc>
              </a:tr>
              <a:tr h="539151">
                <a:tc>
                  <a:txBody>
                    <a:bodyPr/>
                    <a:lstStyle/>
                    <a:p>
                      <a:pPr>
                        <a:lnSpc>
                          <a:spcPct val="115000"/>
                        </a:lnSpc>
                        <a:spcAft>
                          <a:spcPts val="0"/>
                        </a:spcAft>
                      </a:pPr>
                      <a:r>
                        <a:rPr lang="uk-UA" sz="1400" noProof="0" dirty="0" smtClean="0">
                          <a:effectLst/>
                          <a:latin typeface="+mn-lt"/>
                          <a:ea typeface="Calibri"/>
                          <a:cs typeface="Times New Roman"/>
                        </a:rPr>
                        <a:t>Соціальне залучення, соціальні контакти</a:t>
                      </a:r>
                      <a:endParaRPr lang="uk-UA" sz="1400" noProof="0" dirty="0">
                        <a:effectLst/>
                        <a:latin typeface="+mn-lt"/>
                        <a:ea typeface="Calibri"/>
                        <a:cs typeface="Times New Roman"/>
                      </a:endParaRPr>
                    </a:p>
                  </a:txBody>
                  <a:tcPr marL="61924" marR="61924" marT="0" marB="0"/>
                </a:tc>
                <a:tc>
                  <a:txBody>
                    <a:bodyPr/>
                    <a:lstStyle/>
                    <a:p>
                      <a:pPr>
                        <a:lnSpc>
                          <a:spcPct val="115000"/>
                        </a:lnSpc>
                        <a:spcAft>
                          <a:spcPts val="0"/>
                        </a:spcAft>
                      </a:pPr>
                      <a:r>
                        <a:rPr lang="uk-UA" sz="1150" noProof="0" dirty="0" smtClean="0">
                          <a:solidFill>
                            <a:srgbClr val="002060"/>
                          </a:solidFill>
                          <a:effectLst/>
                          <a:latin typeface="+mn-lt"/>
                          <a:ea typeface="Calibri"/>
                          <a:cs typeface="Times New Roman"/>
                        </a:rPr>
                        <a:t>Збираються</a:t>
                      </a:r>
                      <a:r>
                        <a:rPr lang="uk-UA" sz="1150" baseline="0" noProof="0" dirty="0" smtClean="0">
                          <a:solidFill>
                            <a:srgbClr val="002060"/>
                          </a:solidFill>
                          <a:effectLst/>
                          <a:latin typeface="+mn-lt"/>
                          <a:ea typeface="Calibri"/>
                          <a:cs typeface="Times New Roman"/>
                        </a:rPr>
                        <a:t> дані про те, хто є присутнім поряд (разом) з респондентом при здійсненні різних видів діяльності</a:t>
                      </a:r>
                      <a:endParaRPr lang="uk-UA" sz="1150" noProof="0" dirty="0">
                        <a:solidFill>
                          <a:srgbClr val="002060"/>
                        </a:solidFill>
                        <a:effectLst/>
                        <a:latin typeface="+mn-lt"/>
                        <a:ea typeface="Calibri"/>
                        <a:cs typeface="Times New Roman"/>
                      </a:endParaRPr>
                    </a:p>
                  </a:txBody>
                  <a:tcPr marL="61924" marR="61924" marT="0" marB="0"/>
                </a:tc>
                <a:tc>
                  <a:txBody>
                    <a:bodyPr/>
                    <a:lstStyle/>
                    <a:p>
                      <a:pPr>
                        <a:lnSpc>
                          <a:spcPct val="115000"/>
                        </a:lnSpc>
                        <a:spcAft>
                          <a:spcPts val="0"/>
                        </a:spcAft>
                      </a:pPr>
                      <a:r>
                        <a:rPr lang="uk-UA" sz="1150" noProof="0" dirty="0" smtClean="0">
                          <a:solidFill>
                            <a:srgbClr val="002060"/>
                          </a:solidFill>
                          <a:effectLst/>
                          <a:latin typeface="+mn-lt"/>
                          <a:ea typeface="Calibri"/>
                          <a:cs typeface="Times New Roman"/>
                        </a:rPr>
                        <a:t>Гендерні особливості соціальних контактів</a:t>
                      </a:r>
                      <a:endParaRPr lang="uk-UA" sz="1150" noProof="0" dirty="0">
                        <a:solidFill>
                          <a:srgbClr val="002060"/>
                        </a:solidFill>
                        <a:effectLst/>
                        <a:latin typeface="+mn-lt"/>
                        <a:ea typeface="Calibri"/>
                        <a:cs typeface="Times New Roman"/>
                      </a:endParaRPr>
                    </a:p>
                  </a:txBody>
                  <a:tcPr marL="61924" marR="61924" marT="0" marB="0"/>
                </a:tc>
              </a:tr>
            </a:tbl>
          </a:graphicData>
        </a:graphic>
      </p:graphicFrame>
    </p:spTree>
    <p:extLst>
      <p:ext uri="{BB962C8B-B14F-4D97-AF65-F5344CB8AC3E}">
        <p14:creationId xmlns:p14="http://schemas.microsoft.com/office/powerpoint/2010/main" val="38457844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idx="1"/>
          </p:nvPr>
        </p:nvSpPr>
        <p:spPr>
          <a:xfrm>
            <a:off x="323528" y="332656"/>
            <a:ext cx="8460000" cy="6300000"/>
          </a:xfrm>
          <a:gradFill>
            <a:gsLst>
              <a:gs pos="0">
                <a:schemeClr val="accent1">
                  <a:lumMod val="60000"/>
                  <a:lumOff val="40000"/>
                </a:schemeClr>
              </a:gs>
              <a:gs pos="100000">
                <a:schemeClr val="bg1">
                  <a:lumMod val="25000"/>
                  <a:lumOff val="75000"/>
                </a:schemeClr>
              </a:gs>
              <a:gs pos="100000">
                <a:schemeClr val="bg1">
                  <a:lumMod val="0"/>
                  <a:lumOff val="100000"/>
                </a:schemeClr>
              </a:gs>
            </a:gsLst>
            <a:lin ang="5400000" scaled="0"/>
          </a:gradFill>
        </p:spPr>
        <p:txBody>
          <a:bodyPr>
            <a:normAutofit fontScale="85000" lnSpcReduction="20000"/>
          </a:bodyPr>
          <a:lstStyle/>
          <a:p>
            <a:pPr marL="0" indent="0" algn="ctr">
              <a:spcAft>
                <a:spcPts val="600"/>
              </a:spcAft>
              <a:buNone/>
            </a:pPr>
            <a:r>
              <a:rPr lang="ru-RU" sz="3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Макроанал</a:t>
            </a:r>
            <a:r>
              <a:rPr lang="uk-UA"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із</a:t>
            </a:r>
          </a:p>
          <a:p>
            <a:pPr marL="180000" indent="-180000" algn="just"/>
            <a:r>
              <a:rPr lang="uk-UA" sz="1900" b="1" dirty="0">
                <a:solidFill>
                  <a:srgbClr val="002060"/>
                </a:solidFill>
              </a:rPr>
              <a:t>ВВП</a:t>
            </a:r>
            <a:r>
              <a:rPr lang="uk-UA" sz="1900" dirty="0">
                <a:solidFill>
                  <a:srgbClr val="002060"/>
                </a:solidFill>
              </a:rPr>
              <a:t>. </a:t>
            </a:r>
            <a:r>
              <a:rPr lang="uk-UA" sz="1900" dirty="0" smtClean="0">
                <a:solidFill>
                  <a:srgbClr val="002060"/>
                </a:solidFill>
              </a:rPr>
              <a:t>Дані про використання розподілу часу при розробці макрополітики все ще мало використовуються. Давня критика ВВП як показника економічного успіху полягає у тому, що він виключає велику частину неоплачуваної домашньої праці. Важливі дебати були присвячені визначенню товарів та послуг, які виробляються та часто споживаються домогосподарствами. Особливо це стосується послуг, що надаються у домашніх умовах, такі як прибирання, догляд за дітьми,  довготривалий догляд за хворими. Основною перешкодою для  цього часто називають дефіцит даних. Хоча такого роду дослідження є надто актуальними для розробки політики, вони розглядаються як важкодоступні для розробників політики. Статистика часу у значній мірі допомагає вирішувати ці проблеми шляхом надання більш ефективних оцінок участі у робочій силі як в оплачуваних, так і в неоплачуваних секторах; </a:t>
            </a:r>
          </a:p>
          <a:p>
            <a:pPr marL="180000" indent="-180000" algn="just"/>
            <a:r>
              <a:rPr lang="uk-UA" sz="1900" b="1" dirty="0" smtClean="0">
                <a:solidFill>
                  <a:srgbClr val="002060"/>
                </a:solidFill>
              </a:rPr>
              <a:t>Неоплачувана робота жінок</a:t>
            </a:r>
            <a:r>
              <a:rPr lang="uk-UA" sz="1900" dirty="0" smtClean="0">
                <a:solidFill>
                  <a:srgbClr val="002060"/>
                </a:solidFill>
              </a:rPr>
              <a:t>. Майже завжди увага акцентувалась на тому факті, що робота, яка виконується жінками не цінується. Проте, обстеження послуг домашніх господарств завжди було надто складним завданням, і залишається таким на сьогоднішній день. Макроаналіз в ідеалі має враховувати сукупний внесок чоловіків та жінок з урахуванням як внеску організованого сектору, так і економіки, пов’язаної із доглядом. Однак в різних країнах процедура гендерного бюджетування обмежується врахуванням внеску жінок лише в ринкову економіку, що дає значне викривлення гендерного розподілу реального внеску. Наприклад дані по Індії демонструють те, що лише незначна кількість жінок працює в організованому секторі, що складає лише 4% загального внеску. </a:t>
            </a:r>
          </a:p>
          <a:p>
            <a:pPr marL="180000" indent="-180000" algn="just"/>
            <a:r>
              <a:rPr lang="uk-UA" sz="1900" b="1" dirty="0" smtClean="0">
                <a:solidFill>
                  <a:srgbClr val="002060"/>
                </a:solidFill>
              </a:rPr>
              <a:t>Модернізація зайнятості. </a:t>
            </a:r>
            <a:r>
              <a:rPr lang="uk-UA" sz="1900" dirty="0" smtClean="0">
                <a:solidFill>
                  <a:srgbClr val="002060"/>
                </a:solidFill>
              </a:rPr>
              <a:t>Еволюція цифрової економіки відновила та ще більше актуалізувала дискусію про необхідність проведення обстежень використання часу. Адже чітка межа між домом та роботою зникає. Люди все частіше самостійно зайняті або працюють на позаштатній основі, використовуючи цифрові платформи. Їх робота може бути частково поєднана з іншими видами діяльності. Вони використовують активи своїх домашніх господарств для роботи – від комп'ютерів та смартфонів до власного житла та автомобілів. Такі зміни безперечно обумовлюють більш глибокого розуміння як самої діяльності домашніх господарств та гендерного розподілу та оцінки такої діяльності.</a:t>
            </a:r>
          </a:p>
          <a:p>
            <a:pPr marL="0" indent="0" algn="ctr">
              <a:buNone/>
            </a:pPr>
            <a:endParaRPr lang="uk-UA"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1155364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idx="1"/>
          </p:nvPr>
        </p:nvSpPr>
        <p:spPr>
          <a:xfrm>
            <a:off x="323528" y="332656"/>
            <a:ext cx="8460000" cy="6300000"/>
          </a:xfrm>
          <a:gradFill>
            <a:gsLst>
              <a:gs pos="0">
                <a:schemeClr val="accent1">
                  <a:lumMod val="60000"/>
                  <a:lumOff val="40000"/>
                </a:schemeClr>
              </a:gs>
              <a:gs pos="100000">
                <a:schemeClr val="bg1">
                  <a:lumMod val="25000"/>
                  <a:lumOff val="75000"/>
                </a:schemeClr>
              </a:gs>
              <a:gs pos="100000">
                <a:schemeClr val="bg1">
                  <a:lumMod val="0"/>
                  <a:lumOff val="100000"/>
                </a:schemeClr>
              </a:gs>
            </a:gsLst>
            <a:lin ang="5400000" scaled="0"/>
          </a:gradFill>
        </p:spPr>
        <p:txBody>
          <a:bodyPr>
            <a:normAutofit/>
          </a:bodyPr>
          <a:lstStyle/>
          <a:p>
            <a:pPr marL="0" indent="0" algn="ctr">
              <a:spcBef>
                <a:spcPts val="0"/>
              </a:spcBef>
              <a:buNone/>
            </a:pPr>
            <a:r>
              <a:rPr lang="uk-UA"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Вільний час як показник добробуту та інвестиція у розвиток</a:t>
            </a:r>
          </a:p>
          <a:p>
            <a:pPr marL="0" lvl="0" indent="0" algn="r">
              <a:spcBef>
                <a:spcPts val="0"/>
              </a:spcBef>
              <a:buNone/>
            </a:pPr>
            <a:endParaRPr lang="ru-RU" sz="1600" i="1" dirty="0" smtClean="0">
              <a:solidFill>
                <a:srgbClr val="0070C0"/>
              </a:solidFill>
            </a:endParaRPr>
          </a:p>
          <a:p>
            <a:pPr marL="0" lvl="0" indent="0" algn="r">
              <a:spcBef>
                <a:spcPts val="0"/>
              </a:spcBef>
              <a:buNone/>
            </a:pPr>
            <a:r>
              <a:rPr lang="uk-UA" sz="1700" b="1" i="1" dirty="0" smtClean="0">
                <a:solidFill>
                  <a:srgbClr val="0070C0"/>
                </a:solidFill>
                <a:effectLst>
                  <a:innerShdw blurRad="63500" dist="50800" dir="13500000">
                    <a:prstClr val="black">
                      <a:alpha val="50000"/>
                    </a:prstClr>
                  </a:innerShdw>
                </a:effectLst>
              </a:rPr>
              <a:t>«Добробут у суспільствах з більшим обсягом дозвілля є вищим,</a:t>
            </a:r>
          </a:p>
          <a:p>
            <a:pPr marL="0" lvl="0" indent="0" algn="r">
              <a:spcBef>
                <a:spcPts val="0"/>
              </a:spcBef>
              <a:buNone/>
            </a:pPr>
            <a:r>
              <a:rPr lang="uk-UA" sz="1700" b="1" i="1" dirty="0" smtClean="0">
                <a:solidFill>
                  <a:srgbClr val="0070C0"/>
                </a:solidFill>
                <a:effectLst>
                  <a:innerShdw blurRad="63500" dist="50800" dir="13500000">
                    <a:prstClr val="black">
                      <a:alpha val="50000"/>
                    </a:prstClr>
                  </a:innerShdw>
                </a:effectLst>
              </a:rPr>
              <a:t> ніж у суспільствах з меншим обсягом дозвілля. Ігнорування цих відмінностей означає виключення з обліку однієї з основних компонент соціального прогресу» </a:t>
            </a:r>
          </a:p>
          <a:p>
            <a:pPr marL="0" lvl="0" indent="0" algn="r">
              <a:spcBef>
                <a:spcPts val="0"/>
              </a:spcBef>
              <a:buNone/>
            </a:pPr>
            <a:r>
              <a:rPr lang="uk-UA" sz="1700" b="1" i="1" dirty="0" smtClean="0">
                <a:solidFill>
                  <a:srgbClr val="0070C0"/>
                </a:solidFill>
                <a:effectLst>
                  <a:innerShdw blurRad="63500" dist="50800" dir="13500000">
                    <a:prstClr val="black">
                      <a:alpha val="50000"/>
                    </a:prstClr>
                  </a:innerShdw>
                </a:effectLst>
              </a:rPr>
              <a:t> (з доповіді Комісії Стігліца – Сена - Фітуссі, 2009 )</a:t>
            </a:r>
          </a:p>
          <a:p>
            <a:pPr marL="0" lvl="0" indent="0" algn="r">
              <a:spcBef>
                <a:spcPts val="0"/>
              </a:spcBef>
              <a:buNone/>
            </a:pPr>
            <a:endParaRPr lang="uk-UA" sz="1700" i="1" dirty="0" smtClean="0">
              <a:solidFill>
                <a:srgbClr val="0070C0"/>
              </a:solidFill>
            </a:endParaRPr>
          </a:p>
          <a:p>
            <a:pPr marL="285750" lvl="0" indent="-285750" algn="just">
              <a:spcBef>
                <a:spcPts val="0"/>
              </a:spcBef>
              <a:buFont typeface="Wingdings" panose="05000000000000000000" pitchFamily="2" charset="2"/>
              <a:buChar char="q"/>
            </a:pPr>
            <a:r>
              <a:rPr lang="uk-UA" sz="1600" dirty="0" smtClean="0">
                <a:solidFill>
                  <a:srgbClr val="002060"/>
                </a:solidFill>
              </a:rPr>
              <a:t>Вільний час – соціальна категорія, яка має безпосереднє відношення до розвитку особистості, і в цьому сенсі вона є багатством суспільства. Цінність вільного часу визначається не лише його величиною, але й можливостями його використання та їх реалізацію. Прийнято вважати, що зменшення тривалості оплачуваної роботи та домашньої праці означає покращання використання вільного часу населенням, підвищення рівня та якості життя. Позитивна динаміка цих показників більш-менш тривалий період (5-10 років та більше) свідчить про  позитивні зміни життя населення </a:t>
            </a:r>
          </a:p>
          <a:p>
            <a:pPr marL="285750" lvl="0" indent="-285750" algn="just">
              <a:spcBef>
                <a:spcPts val="0"/>
              </a:spcBef>
              <a:buFont typeface="Wingdings" panose="05000000000000000000" pitchFamily="2" charset="2"/>
              <a:buChar char="q"/>
            </a:pPr>
            <a:r>
              <a:rPr lang="uk-UA" sz="1600" dirty="0" smtClean="0">
                <a:solidFill>
                  <a:srgbClr val="002060"/>
                </a:solidFill>
              </a:rPr>
              <a:t>Необхідно враховувати і те, що люди з високими статками не завжди мають вдосталь вільного часу для того, щоб скористатися доступними для них послугами індустрії дозвілля, тим часом як бідні люди мають час, але не мають коштів на споживання у сфері послуг. </a:t>
            </a:r>
          </a:p>
          <a:p>
            <a:pPr marL="285750" lvl="0" indent="-285750" algn="just">
              <a:spcBef>
                <a:spcPts val="0"/>
              </a:spcBef>
              <a:buFont typeface="Wingdings" panose="05000000000000000000" pitchFamily="2" charset="2"/>
              <a:buChar char="q"/>
            </a:pPr>
            <a:r>
              <a:rPr lang="uk-UA" sz="1600" dirty="0" smtClean="0">
                <a:solidFill>
                  <a:srgbClr val="002060"/>
                </a:solidFill>
              </a:rPr>
              <a:t>Розмір вільного часу значно відрізняється у різних країнах. За результатами міжнародного дослідження Мічиганського університету, менше за все вільного часу у японців, які вирізняються особливою працелюбністю: близько 13 годин на тиждень у чоловіків та 11 годин – у жінок. Найвищий показник вільного часу в Данії: у чоловіків 54 години, у жінок - 53.</a:t>
            </a:r>
            <a:r>
              <a:rPr lang="uk-UA" sz="1600" u="sng" dirty="0" smtClean="0">
                <a:solidFill>
                  <a:srgbClr val="002060"/>
                </a:solidFill>
                <a:hlinkClick r:id="rId2"/>
              </a:rPr>
              <a:t> </a:t>
            </a:r>
            <a:endParaRPr lang="uk-UA" sz="1600" dirty="0" smtClean="0">
              <a:solidFill>
                <a:srgbClr val="002060"/>
              </a:solidFill>
            </a:endParaRPr>
          </a:p>
          <a:p>
            <a:pPr marL="0" indent="0" algn="ctr">
              <a:buNone/>
            </a:pPr>
            <a:endParaRPr lang="uk-UA"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6758548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idx="1"/>
          </p:nvPr>
        </p:nvSpPr>
        <p:spPr>
          <a:xfrm>
            <a:off x="229549" y="332656"/>
            <a:ext cx="7798836" cy="6221212"/>
          </a:xfrm>
          <a:gradFill>
            <a:gsLst>
              <a:gs pos="0">
                <a:schemeClr val="accent1">
                  <a:lumMod val="60000"/>
                  <a:lumOff val="40000"/>
                </a:schemeClr>
              </a:gs>
              <a:gs pos="100000">
                <a:schemeClr val="bg1">
                  <a:lumMod val="0"/>
                  <a:lumOff val="100000"/>
                </a:schemeClr>
              </a:gs>
              <a:gs pos="100000">
                <a:schemeClr val="bg1">
                  <a:lumMod val="0"/>
                  <a:lumOff val="100000"/>
                </a:schemeClr>
              </a:gs>
            </a:gsLst>
            <a:lin ang="0" scaled="0"/>
          </a:gradFill>
        </p:spPr>
        <p:txBody>
          <a:bodyPr/>
          <a:lstStyle/>
          <a:p>
            <a:pPr marL="0" indent="0" algn="ctr">
              <a:buNone/>
            </a:pPr>
            <a:r>
              <a:rPr lang="uk-UA"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Робочий та вільний час  </a:t>
            </a:r>
          </a:p>
          <a:p>
            <a:pPr marL="0" indent="0" algn="ctr">
              <a:buNone/>
            </a:pPr>
            <a:r>
              <a:rPr lang="uk-UA"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endParaRPr lang="uk-UA"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96336" y="332656"/>
            <a:ext cx="1287122" cy="720000"/>
          </a:xfrm>
          <a:prstGeom prst="rect">
            <a:avLst/>
          </a:prstGeom>
          <a:solidFill>
            <a:schemeClr val="accent1">
              <a:lumMod val="60000"/>
              <a:lumOff val="40000"/>
            </a:schemeClr>
          </a:solidFill>
          <a:ln>
            <a:noFill/>
          </a:ln>
          <a:effec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5995" y="1010417"/>
            <a:ext cx="6120680" cy="259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5275" y="3602705"/>
            <a:ext cx="6121400" cy="2951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Текст 2"/>
          <p:cNvSpPr txBox="1">
            <a:spLocks/>
          </p:cNvSpPr>
          <p:nvPr/>
        </p:nvSpPr>
        <p:spPr>
          <a:xfrm>
            <a:off x="6732240" y="1268760"/>
            <a:ext cx="1944216" cy="194421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uk-UA" sz="1600" b="1" dirty="0" smtClean="0">
                <a:solidFill>
                  <a:srgbClr val="002060"/>
                </a:solidFill>
              </a:rPr>
              <a:t>Відношення добового часу, що витрачається жінками на роботу (оплачувану та неоплачувану) до аналогічного показника для чоловіків</a:t>
            </a:r>
            <a:endParaRPr lang="uk-UA" sz="1600" b="1" dirty="0">
              <a:solidFill>
                <a:srgbClr val="002060"/>
              </a:solidFill>
            </a:endParaRPr>
          </a:p>
        </p:txBody>
      </p:sp>
      <p:sp>
        <p:nvSpPr>
          <p:cNvPr id="9" name="Текст 4"/>
          <p:cNvSpPr txBox="1">
            <a:spLocks/>
          </p:cNvSpPr>
          <p:nvPr/>
        </p:nvSpPr>
        <p:spPr>
          <a:xfrm>
            <a:off x="6732240" y="4293096"/>
            <a:ext cx="1368152" cy="1944216"/>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Aft>
                <a:spcPts val="1200"/>
              </a:spcAft>
              <a:buNone/>
            </a:pPr>
            <a:r>
              <a:rPr lang="uk-UA" sz="2300" b="1" dirty="0">
                <a:solidFill>
                  <a:srgbClr val="002060"/>
                </a:solidFill>
              </a:rPr>
              <a:t>Відношення добового вільного часу жінок до аналогічного показника для чоловіків</a:t>
            </a:r>
            <a:endParaRPr lang="ru-RU" sz="2300" b="1" dirty="0">
              <a:solidFill>
                <a:srgbClr val="002060"/>
              </a:solidFill>
            </a:endParaRPr>
          </a:p>
          <a:p>
            <a:endParaRPr lang="ru-RU" dirty="0"/>
          </a:p>
        </p:txBody>
      </p:sp>
    </p:spTree>
    <p:extLst>
      <p:ext uri="{BB962C8B-B14F-4D97-AF65-F5344CB8AC3E}">
        <p14:creationId xmlns:p14="http://schemas.microsoft.com/office/powerpoint/2010/main" val="13666527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idx="1"/>
          </p:nvPr>
        </p:nvSpPr>
        <p:spPr>
          <a:xfrm>
            <a:off x="323528" y="260648"/>
            <a:ext cx="7632848" cy="6372009"/>
          </a:xfrm>
          <a:gradFill>
            <a:gsLst>
              <a:gs pos="0">
                <a:schemeClr val="accent1">
                  <a:lumMod val="60000"/>
                  <a:lumOff val="40000"/>
                </a:schemeClr>
              </a:gs>
              <a:gs pos="100000">
                <a:schemeClr val="bg1">
                  <a:lumMod val="0"/>
                  <a:lumOff val="100000"/>
                </a:schemeClr>
              </a:gs>
              <a:gs pos="100000">
                <a:schemeClr val="bg1">
                  <a:lumMod val="0"/>
                  <a:lumOff val="100000"/>
                </a:schemeClr>
              </a:gs>
            </a:gsLst>
            <a:lin ang="0" scaled="0"/>
          </a:gradFill>
        </p:spPr>
        <p:txBody>
          <a:bodyPr/>
          <a:lstStyle/>
          <a:p>
            <a:pPr marL="0" indent="0" algn="ctr">
              <a:spcBef>
                <a:spcPts val="1200"/>
              </a:spcBef>
              <a:buNone/>
            </a:pPr>
            <a:r>
              <a:rPr lang="uk-UA"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Прес часу</a:t>
            </a:r>
          </a:p>
          <a:p>
            <a:pPr marL="0" indent="0" algn="ctr">
              <a:buNone/>
            </a:pPr>
            <a:endParaRPr lang="uk-UA"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marL="0" indent="0" algn="ctr">
              <a:buNone/>
            </a:pPr>
            <a:endParaRPr lang="uk-UA"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marL="0" indent="0" algn="ctr">
              <a:buNone/>
            </a:pPr>
            <a:endParaRPr lang="uk-UA"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marL="0" indent="0" algn="ctr">
              <a:buNone/>
            </a:pPr>
            <a:endParaRPr lang="uk-UA"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marL="0" indent="0" algn="ctr">
              <a:buNone/>
            </a:pPr>
            <a:endParaRPr lang="uk-UA"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marL="0" indent="0" algn="ctr">
              <a:buNone/>
            </a:pPr>
            <a:endParaRPr lang="uk-UA"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marL="0" indent="0" algn="ctr">
              <a:buNone/>
            </a:pPr>
            <a:endParaRPr lang="uk-UA"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marL="0" indent="0">
              <a:buNone/>
            </a:pPr>
            <a:endParaRPr lang="uk-UA"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marL="0" indent="0">
              <a:buNone/>
            </a:pPr>
            <a:endParaRPr lang="uk-UA"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marL="0" indent="0">
              <a:buNone/>
            </a:pPr>
            <a:endParaRPr lang="uk-UA"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 name="Rettangolo 8"/>
          <p:cNvSpPr/>
          <p:nvPr/>
        </p:nvSpPr>
        <p:spPr>
          <a:xfrm>
            <a:off x="364990" y="1178665"/>
            <a:ext cx="4567050" cy="923330"/>
          </a:xfrm>
          <a:prstGeom prst="rect">
            <a:avLst/>
          </a:prstGeom>
        </p:spPr>
        <p:txBody>
          <a:bodyPr wrap="square">
            <a:spAutoFit/>
          </a:bodyPr>
          <a:lstStyle/>
          <a:p>
            <a:r>
              <a:rPr lang="uk-UA" b="1" i="1" dirty="0" smtClean="0">
                <a:solidFill>
                  <a:srgbClr val="002060"/>
                </a:solidFill>
              </a:rPr>
              <a:t>Частка працівників, які відчувають стрес</a:t>
            </a:r>
            <a:r>
              <a:rPr lang="en-US" dirty="0" smtClean="0">
                <a:solidFill>
                  <a:srgbClr val="002060"/>
                </a:solidFill>
              </a:rPr>
              <a:t/>
            </a:r>
            <a:br>
              <a:rPr lang="en-US" dirty="0" smtClean="0">
                <a:solidFill>
                  <a:srgbClr val="002060"/>
                </a:solidFill>
              </a:rPr>
            </a:br>
            <a:r>
              <a:rPr lang="uk-UA" b="1" dirty="0" smtClean="0">
                <a:solidFill>
                  <a:srgbClr val="FF0000"/>
                </a:solidFill>
              </a:rPr>
              <a:t>Чоловіки</a:t>
            </a:r>
            <a:r>
              <a:rPr lang="en-US" b="1" dirty="0" smtClean="0">
                <a:solidFill>
                  <a:srgbClr val="FF0000"/>
                </a:solidFill>
              </a:rPr>
              <a:t>		65,3%</a:t>
            </a:r>
          </a:p>
          <a:p>
            <a:r>
              <a:rPr lang="uk-UA" b="1" dirty="0" smtClean="0">
                <a:solidFill>
                  <a:srgbClr val="00B050"/>
                </a:solidFill>
              </a:rPr>
              <a:t>Жінки</a:t>
            </a:r>
            <a:r>
              <a:rPr lang="en-US" b="1" dirty="0" smtClean="0">
                <a:solidFill>
                  <a:srgbClr val="00B050"/>
                </a:solidFill>
              </a:rPr>
              <a:t> 		70,9%</a:t>
            </a:r>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4990" y="2108308"/>
            <a:ext cx="4423034" cy="25448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8064" y="1344237"/>
            <a:ext cx="3600400" cy="1987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ttangolo 9"/>
          <p:cNvSpPr/>
          <p:nvPr/>
        </p:nvSpPr>
        <p:spPr>
          <a:xfrm>
            <a:off x="5148064" y="3338118"/>
            <a:ext cx="3600400" cy="1200329"/>
          </a:xfrm>
          <a:prstGeom prst="rect">
            <a:avLst/>
          </a:prstGeom>
        </p:spPr>
        <p:txBody>
          <a:bodyPr wrap="square">
            <a:spAutoFit/>
          </a:bodyPr>
          <a:lstStyle/>
          <a:p>
            <a:r>
              <a:rPr lang="uk-UA" b="1" i="1" dirty="0" smtClean="0">
                <a:solidFill>
                  <a:srgbClr val="002060"/>
                </a:solidFill>
              </a:rPr>
              <a:t>Відсоток часу, витраченого за день на мультизадачність</a:t>
            </a:r>
          </a:p>
          <a:p>
            <a:r>
              <a:rPr lang="uk-UA" b="1" dirty="0" smtClean="0">
                <a:solidFill>
                  <a:srgbClr val="FF0000"/>
                </a:solidFill>
              </a:rPr>
              <a:t>Чоловіки</a:t>
            </a:r>
            <a:r>
              <a:rPr lang="en-US" b="1" dirty="0" smtClean="0">
                <a:solidFill>
                  <a:srgbClr val="FF0000"/>
                </a:solidFill>
              </a:rPr>
              <a:t>		28,5%</a:t>
            </a:r>
          </a:p>
          <a:p>
            <a:r>
              <a:rPr lang="uk-UA" b="1" dirty="0" smtClean="0">
                <a:solidFill>
                  <a:srgbClr val="00B050"/>
                </a:solidFill>
              </a:rPr>
              <a:t>Жінки</a:t>
            </a:r>
            <a:r>
              <a:rPr lang="en-US" b="1" i="1" dirty="0" smtClean="0">
                <a:solidFill>
                  <a:srgbClr val="00B050"/>
                </a:solidFill>
              </a:rPr>
              <a:t> 		</a:t>
            </a:r>
            <a:r>
              <a:rPr lang="en-US" b="1" dirty="0" smtClean="0">
                <a:solidFill>
                  <a:srgbClr val="00B050"/>
                </a:solidFill>
              </a:rPr>
              <a:t>30,7%</a:t>
            </a:r>
            <a:endParaRPr lang="it-IT" b="1" dirty="0">
              <a:solidFill>
                <a:srgbClr val="00B050"/>
              </a:solidFill>
            </a:endParaRPr>
          </a:p>
        </p:txBody>
      </p:sp>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40352" y="260648"/>
            <a:ext cx="1287124" cy="72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ttangolo 8"/>
          <p:cNvSpPr/>
          <p:nvPr/>
        </p:nvSpPr>
        <p:spPr>
          <a:xfrm>
            <a:off x="364990" y="4929633"/>
            <a:ext cx="8458316" cy="1200329"/>
          </a:xfrm>
          <a:prstGeom prst="rect">
            <a:avLst/>
          </a:prstGeom>
        </p:spPr>
        <p:txBody>
          <a:bodyPr wrap="square">
            <a:spAutoFit/>
          </a:bodyPr>
          <a:lstStyle/>
          <a:p>
            <a:pPr algn="just"/>
            <a:r>
              <a:rPr lang="uk-UA" b="1" dirty="0" smtClean="0">
                <a:solidFill>
                  <a:srgbClr val="002060"/>
                </a:solidFill>
              </a:rPr>
              <a:t>Дослідження</a:t>
            </a:r>
            <a:r>
              <a:rPr lang="uk-UA" b="1" dirty="0">
                <a:solidFill>
                  <a:srgbClr val="002060"/>
                </a:solidFill>
              </a:rPr>
              <a:t>, проведені у скандинавських країнах, </a:t>
            </a:r>
            <a:r>
              <a:rPr lang="uk-UA" b="1" dirty="0" smtClean="0">
                <a:solidFill>
                  <a:srgbClr val="002060"/>
                </a:solidFill>
              </a:rPr>
              <a:t>свідчать про те, </a:t>
            </a:r>
            <a:r>
              <a:rPr lang="uk-UA" b="1" dirty="0">
                <a:solidFill>
                  <a:srgbClr val="002060"/>
                </a:solidFill>
              </a:rPr>
              <a:t>що дефіцит часу батьків негативно впливає на психічний стан дітей. Серед дітей батьків, які постійно відчували нестачу часу, 19 % мали проблеми з психічним здоров’ям, а серед дітей батьків, які іноді відчували «прес часу» – 10 </a:t>
            </a:r>
            <a:r>
              <a:rPr lang="uk-UA" b="1" dirty="0" smtClean="0">
                <a:solidFill>
                  <a:srgbClr val="002060"/>
                </a:solidFill>
              </a:rPr>
              <a:t>%</a:t>
            </a:r>
            <a:endParaRPr lang="en-US" b="1" dirty="0" smtClean="0">
              <a:solidFill>
                <a:srgbClr val="002060"/>
              </a:solidFill>
            </a:endParaRPr>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05288" y="3001963"/>
            <a:ext cx="731837" cy="725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5185586"/>
      </p:ext>
    </p:extLst>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_Median">
  <a:themeElements>
    <a:clrScheme name="UN Women">
      <a:dk1>
        <a:srgbClr val="009DDC"/>
      </a:dk1>
      <a:lt1>
        <a:sysClr val="window" lastClr="FFFFFF"/>
      </a:lt1>
      <a:dk2>
        <a:srgbClr val="009DDC"/>
      </a:dk2>
      <a:lt2>
        <a:srgbClr val="67B7E6"/>
      </a:lt2>
      <a:accent1>
        <a:srgbClr val="009DDC"/>
      </a:accent1>
      <a:accent2>
        <a:srgbClr val="67B7E6"/>
      </a:accent2>
      <a:accent3>
        <a:srgbClr val="009DDC"/>
      </a:accent3>
      <a:accent4>
        <a:srgbClr val="67B7E6"/>
      </a:accent4>
      <a:accent5>
        <a:srgbClr val="D8D8D8"/>
      </a:accent5>
      <a:accent6>
        <a:srgbClr val="BFBFBF"/>
      </a:accent6>
      <a:hlink>
        <a:srgbClr val="000000"/>
      </a:hlink>
      <a:folHlink>
        <a:srgbClr val="7F7F7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332</TotalTime>
  <Words>2150</Words>
  <Application>Microsoft Office PowerPoint</Application>
  <PresentationFormat>Экран (4:3)</PresentationFormat>
  <Paragraphs>431</Paragraphs>
  <Slides>17</Slides>
  <Notes>1</Notes>
  <HiddenSlides>0</HiddenSlides>
  <MMClips>0</MMClips>
  <ScaleCrop>false</ScaleCrop>
  <HeadingPairs>
    <vt:vector size="6" baseType="variant">
      <vt:variant>
        <vt:lpstr>Тема</vt:lpstr>
      </vt:variant>
      <vt:variant>
        <vt:i4>2</vt:i4>
      </vt:variant>
      <vt:variant>
        <vt:lpstr>Внедренные серверы OLE</vt:lpstr>
      </vt:variant>
      <vt:variant>
        <vt:i4>0</vt:i4>
      </vt:variant>
      <vt:variant>
        <vt:lpstr>Заголовки слайдов</vt:lpstr>
      </vt:variant>
      <vt:variant>
        <vt:i4>17</vt:i4>
      </vt:variant>
    </vt:vector>
  </HeadingPairs>
  <TitlesOfParts>
    <vt:vector size="19" baseType="lpstr">
      <vt:lpstr>Тема Office</vt:lpstr>
      <vt:lpstr>3_Median</vt:lpstr>
      <vt:lpstr>Бюджет використання часу як важливе джерело даних для гендерних досліджень     Олена Макарова,  Проект ООН Жінки за фінансової підтримки Уряду Швеції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Щоденник використання часу</vt:lpstr>
      <vt:lpstr>Заповнення щоденнику: Доба ділиться на 10/20 хвилинні інтервали часу ; Складання щоденника починається  у 4:00 ранку  запланованого дня  та охоплює 24 години (144/72 інтервали); Щоденник має бути заповнений протягом доби: бажано кожні  2-3 години, але не пізніше кінця визначеної доби</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Helen_Makarova</dc:creator>
  <cp:lastModifiedBy>Helen_Makarova</cp:lastModifiedBy>
  <cp:revision>35</cp:revision>
  <dcterms:created xsi:type="dcterms:W3CDTF">2019-11-19T15:10:57Z</dcterms:created>
  <dcterms:modified xsi:type="dcterms:W3CDTF">2019-11-20T11:06:17Z</dcterms:modified>
</cp:coreProperties>
</file>