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69" r:id="rId5"/>
    <p:sldId id="268" r:id="rId6"/>
    <p:sldId id="270" r:id="rId7"/>
    <p:sldId id="260" r:id="rId8"/>
    <p:sldId id="261" r:id="rId9"/>
    <p:sldId id="262" r:id="rId10"/>
    <p:sldId id="271" r:id="rId11"/>
    <p:sldId id="272" r:id="rId12"/>
    <p:sldId id="265" r:id="rId13"/>
    <p:sldId id="263" r:id="rId14"/>
    <p:sldId id="266" r:id="rId15"/>
    <p:sldId id="273" r:id="rId16"/>
    <p:sldId id="264" r:id="rId17"/>
    <p:sldId id="26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BC9B"/>
    <a:srgbClr val="33CC33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ther_11_19\&#1050;&#1085;&#1080;&#1075;&#1072;1_&#1052;&#1072;&#1083;&#1086;&#1079;&#1072;&#1073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ther_05_19\&#1087;&#1088;&#1086;&#1077;&#1082;&#1090;&#1080;_&#1055;&#1077;&#1090;&#1088;&#1080;&#1085;&#1072;\&#1050;&#1085;&#1080;&#1075;&#1072;2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ther_05_19\&#1087;&#1088;&#1086;&#1077;&#1082;&#1090;&#1080;_&#1055;&#1077;&#1090;&#1088;&#1080;&#1085;&#1072;\&#1050;&#1085;&#1080;&#1075;&#1072;2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ther_05_19\&#1087;&#1088;&#1086;&#1077;&#1082;&#1090;&#1080;_&#1055;&#1077;&#1090;&#1088;&#1080;&#1085;&#1072;\&#1050;&#1085;&#1080;&#1075;&#1072;2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52;&#1072;&#1088;&#1080;&#1085;&#1072;\Desktop\&#1050;&#1085;&#1080;&#1075;&#1072;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52;&#1072;&#1088;&#1080;&#1085;&#1072;\Desktop\&#1050;&#1085;&#1080;&#1075;&#1072;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ther_05_19\&#1087;&#1088;&#1086;&#1077;&#1082;&#1090;&#1080;_&#1055;&#1077;&#1090;&#1088;&#1080;&#1085;&#1072;\&#1050;&#1085;&#1080;&#1075;&#1072;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ther_11_19\&#1050;&#1085;&#1080;&#1075;&#1072;1_&#1052;&#1072;&#1083;&#1086;&#1079;&#1072;&#1073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other_11_19\&#1050;&#1085;&#1080;&#1075;&#1072;1_&#1052;&#1072;&#1083;&#1086;&#1079;&#1072;&#1073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1400" b="1" i="0" u="none" strike="noStrike" baseline="0" dirty="0" smtClean="0">
                <a:effectLst/>
              </a:rPr>
              <a:t>Рівень економічної активності чоловіків та жінок в Україні, 2018 р., % до всього населення відповідного віку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>
        <c:manualLayout>
          <c:layoutTarget val="inner"/>
          <c:xMode val="edge"/>
          <c:yMode val="edge"/>
          <c:x val="0.12001536579459972"/>
          <c:y val="0.16608255578357178"/>
          <c:w val="0.83252423043457358"/>
          <c:h val="0.59012052546348537"/>
        </c:manualLayout>
      </c:layout>
      <c:lineChart>
        <c:grouping val="standar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Жінки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3.1386754418477721E-2"/>
                  <c:y val="2.033848772694014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A20-46DB-8B32-8AC82CE2D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Аркуш1!$A$2:$A$8</c:f>
              <c:strCache>
                <c:ptCount val="7"/>
                <c:pt idx="0">
                  <c:v>15-24 роки</c:v>
                </c:pt>
                <c:pt idx="1">
                  <c:v>25-29 років</c:v>
                </c:pt>
                <c:pt idx="2">
                  <c:v>30-34 роки</c:v>
                </c:pt>
                <c:pt idx="3">
                  <c:v>35-39 років</c:v>
                </c:pt>
                <c:pt idx="4">
                  <c:v>40-49 років</c:v>
                </c:pt>
                <c:pt idx="5">
                  <c:v>50-59 років</c:v>
                </c:pt>
                <c:pt idx="6">
                  <c:v>60-70 років</c:v>
                </c:pt>
              </c:strCache>
            </c:strRef>
          </c:cat>
          <c:val>
            <c:numRef>
              <c:f>Аркуш1!$B$2:$B$8</c:f>
              <c:numCache>
                <c:formatCode>0.0</c:formatCode>
                <c:ptCount val="7"/>
                <c:pt idx="0">
                  <c:v>30</c:v>
                </c:pt>
                <c:pt idx="1">
                  <c:v>68.599999999999994</c:v>
                </c:pt>
                <c:pt idx="2">
                  <c:v>74.599999999999994</c:v>
                </c:pt>
                <c:pt idx="3">
                  <c:v>78.5</c:v>
                </c:pt>
                <c:pt idx="4">
                  <c:v>83.7</c:v>
                </c:pt>
                <c:pt idx="5">
                  <c:v>66.900000000000006</c:v>
                </c:pt>
                <c:pt idx="6">
                  <c:v>11.4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A20-46DB-8B32-8AC82CE2DF49}"/>
            </c:ext>
          </c:extLst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Чоловіки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Аркуш1!$A$2:$A$8</c:f>
              <c:strCache>
                <c:ptCount val="7"/>
                <c:pt idx="0">
                  <c:v>15-24 роки</c:v>
                </c:pt>
                <c:pt idx="1">
                  <c:v>25-29 років</c:v>
                </c:pt>
                <c:pt idx="2">
                  <c:v>30-34 роки</c:v>
                </c:pt>
                <c:pt idx="3">
                  <c:v>35-39 років</c:v>
                </c:pt>
                <c:pt idx="4">
                  <c:v>40-49 років</c:v>
                </c:pt>
                <c:pt idx="5">
                  <c:v>50-59 років</c:v>
                </c:pt>
                <c:pt idx="6">
                  <c:v>60-70 років</c:v>
                </c:pt>
              </c:strCache>
            </c:strRef>
          </c:cat>
          <c:val>
            <c:numRef>
              <c:f>Аркуш1!$C$2:$C$8</c:f>
              <c:numCache>
                <c:formatCode>0.0</c:formatCode>
                <c:ptCount val="7"/>
                <c:pt idx="0">
                  <c:v>37.200000000000003</c:v>
                </c:pt>
                <c:pt idx="1">
                  <c:v>90.2</c:v>
                </c:pt>
                <c:pt idx="2">
                  <c:v>91.8</c:v>
                </c:pt>
                <c:pt idx="3">
                  <c:v>91</c:v>
                </c:pt>
                <c:pt idx="4">
                  <c:v>88.4</c:v>
                </c:pt>
                <c:pt idx="5">
                  <c:v>75.400000000000006</c:v>
                </c:pt>
                <c:pt idx="6">
                  <c:v>15.9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A20-46DB-8B32-8AC82CE2DF4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682210848"/>
        <c:axId val="-682208672"/>
      </c:lineChart>
      <c:catAx>
        <c:axId val="-682210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8672"/>
        <c:crosses val="autoZero"/>
        <c:auto val="1"/>
        <c:lblAlgn val="ctr"/>
        <c:lblOffset val="100"/>
        <c:noMultiLvlLbl val="0"/>
      </c:catAx>
      <c:valAx>
        <c:axId val="-682208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0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503303594574057"/>
          <c:y val="0.86052054097299691"/>
          <c:w val="0.34993377247199287"/>
          <c:h val="8.52690545169334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914260717410324E-2"/>
          <c:y val="5.0925925925925923E-2"/>
          <c:w val="0.88759273840769903"/>
          <c:h val="0.6200306211723534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Лист2!$E$7</c:f>
              <c:strCache>
                <c:ptCount val="1"/>
                <c:pt idx="0">
                  <c:v>1 дитина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Лист2!$E$8</c:f>
              <c:numCache>
                <c:formatCode>#,###,##0.0</c:formatCode>
                <c:ptCount val="1"/>
                <c:pt idx="0">
                  <c:v>27.150660459296034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D6-41AE-9CC8-9317C219A6F1}"/>
            </c:ext>
          </c:extLst>
        </c:ser>
        <c:ser>
          <c:idx val="1"/>
          <c:order val="1"/>
          <c:tx>
            <c:strRef>
              <c:f>Лист2!$F$7</c:f>
              <c:strCache>
                <c:ptCount val="1"/>
                <c:pt idx="0">
                  <c:v>2 дитини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Лист2!$F$8</c:f>
              <c:numCache>
                <c:formatCode>#,###,##0.0</c:formatCode>
                <c:ptCount val="1"/>
                <c:pt idx="0">
                  <c:v>33.93390055858103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D6-41AE-9CC8-9317C219A6F1}"/>
            </c:ext>
          </c:extLst>
        </c:ser>
        <c:ser>
          <c:idx val="2"/>
          <c:order val="2"/>
          <c:tx>
            <c:strRef>
              <c:f>Лист2!$G$7</c:f>
              <c:strCache>
                <c:ptCount val="1"/>
                <c:pt idx="0">
                  <c:v>3 та більше дітей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Лист2!$G$8</c:f>
              <c:numCache>
                <c:formatCode>#,###,##0.0</c:formatCode>
                <c:ptCount val="1"/>
                <c:pt idx="0">
                  <c:v>38.915438982122943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1D6-41AE-9CC8-9317C219A6F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93672255"/>
        <c:axId val="293673919"/>
      </c:barChart>
      <c:catAx>
        <c:axId val="2936722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3673919"/>
        <c:crosses val="autoZero"/>
        <c:auto val="1"/>
        <c:lblAlgn val="ctr"/>
        <c:lblOffset val="100"/>
        <c:noMultiLvlLbl val="0"/>
      </c:catAx>
      <c:valAx>
        <c:axId val="2936739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2936722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56714785651796"/>
          <c:y val="0.83854111986001745"/>
          <c:w val="0.61199496937882769"/>
          <c:h val="8.37171916010498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Розподіл дорослих </a:t>
            </a:r>
            <a:r>
              <a:rPr lang="uk-UA" baseline="0" dirty="0" smtClean="0">
                <a:solidFill>
                  <a:schemeClr val="accent3">
                    <a:lumMod val="50000"/>
                  </a:schemeClr>
                </a:solidFill>
              </a:rPr>
              <a:t>учасників програм соціальної підтримки за статтю, %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>
        <c:manualLayout>
          <c:layoutTarget val="inner"/>
          <c:xMode val="edge"/>
          <c:yMode val="edge"/>
          <c:x val="0.32337247057385798"/>
          <c:y val="0.13211056510034161"/>
          <c:w val="0.63380816698105424"/>
          <c:h val="0.6592667908218674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Лист7!$J$2</c:f>
              <c:strCache>
                <c:ptCount val="1"/>
                <c:pt idx="0">
                  <c:v>жінки</c:v>
                </c:pt>
              </c:strCache>
            </c:strRef>
          </c:tx>
          <c:spPr>
            <a:solidFill>
              <a:srgbClr val="65D7FF"/>
            </a:solidFill>
            <a:ln>
              <a:solidFill>
                <a:schemeClr val="tx1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Лист7!$I$3:$I$6</c:f>
              <c:strCache>
                <c:ptCount val="4"/>
                <c:pt idx="0">
                  <c:v>допомога малозабезпеченим сімям</c:v>
                </c:pt>
                <c:pt idx="1">
                  <c:v>житлова субсидія</c:v>
                </c:pt>
                <c:pt idx="2">
                  <c:v>допомоги на дітей</c:v>
                </c:pt>
                <c:pt idx="3">
                  <c:v>соціальні пільги</c:v>
                </c:pt>
              </c:strCache>
            </c:strRef>
          </c:cat>
          <c:val>
            <c:numRef>
              <c:f>Лист7!$J$3:$J$6</c:f>
              <c:numCache>
                <c:formatCode>###0.0%</c:formatCode>
                <c:ptCount val="4"/>
                <c:pt idx="0">
                  <c:v>0.62476948926704934</c:v>
                </c:pt>
                <c:pt idx="1">
                  <c:v>0.5740558752478927</c:v>
                </c:pt>
                <c:pt idx="2">
                  <c:v>0.56831041268823745</c:v>
                </c:pt>
                <c:pt idx="3">
                  <c:v>0.57744215632978524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58-44D3-9AC6-6197F1F0F8A1}"/>
            </c:ext>
          </c:extLst>
        </c:ser>
        <c:ser>
          <c:idx val="1"/>
          <c:order val="1"/>
          <c:tx>
            <c:strRef>
              <c:f>Лист7!$K$2</c:f>
              <c:strCache>
                <c:ptCount val="1"/>
                <c:pt idx="0">
                  <c:v>чоловіки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Лист7!$I$3:$I$6</c:f>
              <c:strCache>
                <c:ptCount val="4"/>
                <c:pt idx="0">
                  <c:v>допомога малозабезпеченим сімям</c:v>
                </c:pt>
                <c:pt idx="1">
                  <c:v>житлова субсидія</c:v>
                </c:pt>
                <c:pt idx="2">
                  <c:v>допомоги на дітей</c:v>
                </c:pt>
                <c:pt idx="3">
                  <c:v>соціальні пільги</c:v>
                </c:pt>
              </c:strCache>
            </c:strRef>
          </c:cat>
          <c:val>
            <c:numRef>
              <c:f>Лист7!$K$3:$K$6</c:f>
              <c:numCache>
                <c:formatCode>###0.0%</c:formatCode>
                <c:ptCount val="4"/>
                <c:pt idx="0">
                  <c:v>0.37523051073295072</c:v>
                </c:pt>
                <c:pt idx="1">
                  <c:v>0.4259441247521073</c:v>
                </c:pt>
                <c:pt idx="2">
                  <c:v>0.43168958731176255</c:v>
                </c:pt>
                <c:pt idx="3">
                  <c:v>0.42255784367021471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58-44D3-9AC6-6197F1F0F8A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82213568"/>
        <c:axId val="-682205952"/>
      </c:barChart>
      <c:catAx>
        <c:axId val="-682213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5952"/>
        <c:crosses val="autoZero"/>
        <c:auto val="1"/>
        <c:lblAlgn val="ctr"/>
        <c:lblOffset val="100"/>
        <c:noMultiLvlLbl val="0"/>
      </c:catAx>
      <c:valAx>
        <c:axId val="-682205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3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Розподіл</a:t>
            </a:r>
            <a:r>
              <a:rPr lang="uk-UA" baseline="0" dirty="0" smtClean="0">
                <a:solidFill>
                  <a:schemeClr val="accent3">
                    <a:lumMod val="50000"/>
                  </a:schemeClr>
                </a:solidFill>
              </a:rPr>
              <a:t> коштів соціальних програм між дорослими учасниками залежно від статі, %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Лист8!$D$11</c:f>
              <c:strCache>
                <c:ptCount val="1"/>
                <c:pt idx="0">
                  <c:v>жінки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Лист8!$C$12:$C$14</c:f>
              <c:strCache>
                <c:ptCount val="3"/>
                <c:pt idx="0">
                  <c:v>допомога малозабезпеченим сімям</c:v>
                </c:pt>
                <c:pt idx="1">
                  <c:v>житлова субсидія</c:v>
                </c:pt>
                <c:pt idx="2">
                  <c:v>соціальні пільги</c:v>
                </c:pt>
              </c:strCache>
            </c:strRef>
          </c:cat>
          <c:val>
            <c:numRef>
              <c:f>Лист8!$D$12:$D$14</c:f>
              <c:numCache>
                <c:formatCode>0.0</c:formatCode>
                <c:ptCount val="3"/>
                <c:pt idx="0">
                  <c:v>60.811967333637043</c:v>
                </c:pt>
                <c:pt idx="1">
                  <c:v>57.755142073939048</c:v>
                </c:pt>
                <c:pt idx="2">
                  <c:v>54.903961893453015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C7-4E5B-A419-267CF022E3C2}"/>
            </c:ext>
          </c:extLst>
        </c:ser>
        <c:ser>
          <c:idx val="1"/>
          <c:order val="1"/>
          <c:tx>
            <c:strRef>
              <c:f>Лист8!$E$11</c:f>
              <c:strCache>
                <c:ptCount val="1"/>
                <c:pt idx="0">
                  <c:v>чоловіки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Лист8!$C$12:$C$14</c:f>
              <c:strCache>
                <c:ptCount val="3"/>
                <c:pt idx="0">
                  <c:v>допомога малозабезпеченим сімям</c:v>
                </c:pt>
                <c:pt idx="1">
                  <c:v>житлова субсидія</c:v>
                </c:pt>
                <c:pt idx="2">
                  <c:v>соціальні пільги</c:v>
                </c:pt>
              </c:strCache>
            </c:strRef>
          </c:cat>
          <c:val>
            <c:numRef>
              <c:f>Лист8!$E$12:$E$14</c:f>
              <c:numCache>
                <c:formatCode>0.0</c:formatCode>
                <c:ptCount val="3"/>
                <c:pt idx="0">
                  <c:v>39.188032666362957</c:v>
                </c:pt>
                <c:pt idx="1">
                  <c:v>42.244857926060952</c:v>
                </c:pt>
                <c:pt idx="2">
                  <c:v>45.096038106546985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C7-4E5B-A419-267CF022E3C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682211936"/>
        <c:axId val="-682216832"/>
      </c:barChart>
      <c:catAx>
        <c:axId val="-682211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6832"/>
        <c:crosses val="autoZero"/>
        <c:auto val="1"/>
        <c:lblAlgn val="ctr"/>
        <c:lblOffset val="100"/>
        <c:noMultiLvlLbl val="0"/>
      </c:catAx>
      <c:valAx>
        <c:axId val="-682216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1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FF99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Лист1!$C$5:$G$5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</c:strCache>
            </c:strRef>
          </c:cat>
          <c:val>
            <c:numRef>
              <c:f>Лист1!$C$6:$G$6</c:f>
              <c:numCache>
                <c:formatCode>#,###,##0.0</c:formatCode>
                <c:ptCount val="5"/>
                <c:pt idx="0">
                  <c:v>7.9630390133345674</c:v>
                </c:pt>
                <c:pt idx="1">
                  <c:v>2.239692295240324</c:v>
                </c:pt>
                <c:pt idx="2">
                  <c:v>0.8907595258369414</c:v>
                </c:pt>
                <c:pt idx="3">
                  <c:v>0.54753012171057025</c:v>
                </c:pt>
                <c:pt idx="4">
                  <c:v>0.3072844157164718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0A-4AB1-B7E0-2A26D3C6ED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-682205408"/>
        <c:axId val="-682204864"/>
      </c:barChart>
      <c:catAx>
        <c:axId val="-682205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4864"/>
        <c:crosses val="autoZero"/>
        <c:auto val="1"/>
        <c:lblAlgn val="ctr"/>
        <c:lblOffset val="100"/>
        <c:noMultiLvlLbl val="0"/>
      </c:catAx>
      <c:valAx>
        <c:axId val="-682204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5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256398155277911"/>
          <c:y val="6.4046579330422126E-2"/>
          <c:w val="0.67894499780587358"/>
          <c:h val="0.66769498790817083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Лист1!$C$26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Лист1!$C$27:$C$28</c:f>
              <c:numCache>
                <c:formatCode>#,###,##0.0</c:formatCode>
                <c:ptCount val="2"/>
                <c:pt idx="0">
                  <c:v>66.540649117242836</c:v>
                </c:pt>
                <c:pt idx="1">
                  <c:v>77.64310870987498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3C-41BF-8178-845BF43809A4}"/>
            </c:ext>
          </c:extLst>
        </c:ser>
        <c:ser>
          <c:idx val="1"/>
          <c:order val="1"/>
          <c:tx>
            <c:strRef>
              <c:f>Лист1!$D$26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FFBC9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Лист1!$D$27:$D$28</c:f>
              <c:numCache>
                <c:formatCode>#,###,##0.0</c:formatCode>
                <c:ptCount val="2"/>
                <c:pt idx="0">
                  <c:v>18.839835077703775</c:v>
                </c:pt>
                <c:pt idx="1">
                  <c:v>8.9853706292881714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3C-41BF-8178-845BF43809A4}"/>
            </c:ext>
          </c:extLst>
        </c:ser>
        <c:ser>
          <c:idx val="2"/>
          <c:order val="2"/>
          <c:tx>
            <c:strRef>
              <c:f>Лист1!$E$26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Лист1!$E$27:$E$28</c:f>
              <c:numCache>
                <c:formatCode>#,###,##0.0</c:formatCode>
                <c:ptCount val="2"/>
                <c:pt idx="0">
                  <c:v>7.4339782217993449</c:v>
                </c:pt>
                <c:pt idx="1">
                  <c:v>6.7755410993001686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3C-41BF-8178-845BF43809A4}"/>
            </c:ext>
          </c:extLst>
        </c:ser>
        <c:ser>
          <c:idx val="3"/>
          <c:order val="3"/>
          <c:tx>
            <c:strRef>
              <c:f>Лист1!$F$26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06098843322818E-3"/>
                  <c:y val="-4.657933042212523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53C-41BF-8178-845BF43809A4}"/>
                </c:ext>
              </c:extLst>
            </c:dLbl>
            <c:dLbl>
              <c:idx val="1"/>
              <c:layout>
                <c:manualLayout>
                  <c:x val="-1.5422184267128318E-16"/>
                  <c:y val="-4.657933042212518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53C-41BF-8178-845BF43809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Лист1!$F$27:$F$28</c:f>
              <c:numCache>
                <c:formatCode>#,###,##0.0</c:formatCode>
                <c:ptCount val="2"/>
                <c:pt idx="0">
                  <c:v>4.5977376043979277</c:v>
                </c:pt>
                <c:pt idx="1">
                  <c:v>1.8418847975807375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53C-41BF-8178-845BF43809A4}"/>
            </c:ext>
          </c:extLst>
        </c:ser>
        <c:ser>
          <c:idx val="4"/>
          <c:order val="4"/>
          <c:tx>
            <c:strRef>
              <c:f>Лист1!$G$26</c:f>
              <c:strCache>
                <c:ptCount val="1"/>
                <c:pt idx="0">
                  <c:v>Q5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5.24017467248908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53C-41BF-8178-845BF43809A4}"/>
                </c:ext>
              </c:extLst>
            </c:dLbl>
            <c:dLbl>
              <c:idx val="1"/>
              <c:layout>
                <c:manualLayout>
                  <c:x val="8.4121976866456359E-3"/>
                  <c:y val="5.24017467248908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53C-41BF-8178-845BF43809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Лист1!$G$27:$G$28</c:f>
              <c:numCache>
                <c:formatCode>#,###,##0.0</c:formatCode>
                <c:ptCount val="2"/>
                <c:pt idx="0">
                  <c:v>2.5877999788561161</c:v>
                </c:pt>
                <c:pt idx="1">
                  <c:v>4.7540947639559539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3C-41BF-8178-845BF43809A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723596512"/>
        <c:axId val="-723594336"/>
      </c:barChart>
      <c:catAx>
        <c:axId val="-723596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723594336"/>
        <c:crosses val="autoZero"/>
        <c:auto val="1"/>
        <c:lblAlgn val="ctr"/>
        <c:lblOffset val="100"/>
        <c:noMultiLvlLbl val="0"/>
      </c:catAx>
      <c:valAx>
        <c:axId val="-7235943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723596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24849716366099"/>
          <c:y val="0.86681153938727096"/>
          <c:w val="0.53199648855438064"/>
          <c:h val="9.825396279613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213474949618225E-2"/>
          <c:y val="9.3336658709516518E-2"/>
          <c:w val="0.63270849313770416"/>
          <c:h val="0.71735362193649843"/>
        </c:manualLayout>
      </c:layout>
      <c:lineChart>
        <c:grouping val="standard"/>
        <c:varyColors val="0"/>
        <c:ser>
          <c:idx val="1"/>
          <c:order val="0"/>
          <c:tx>
            <c:strRef>
              <c:f>Аркуш1!$A$3</c:f>
              <c:strCache>
                <c:ptCount val="1"/>
                <c:pt idx="0">
                  <c:v>при народженні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Аркуш1!$B$1:$L$1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Аркуш1!$B$3:$L$3</c:f>
              <c:numCache>
                <c:formatCode>0.00</c:formatCode>
                <c:ptCount val="11"/>
                <c:pt idx="0">
                  <c:v>2.7334452242683978</c:v>
                </c:pt>
                <c:pt idx="1">
                  <c:v>4.1143593103723131</c:v>
                </c:pt>
                <c:pt idx="2">
                  <c:v>4.484066309910963</c:v>
                </c:pt>
                <c:pt idx="3">
                  <c:v>3.9903585027388728</c:v>
                </c:pt>
                <c:pt idx="4">
                  <c:v>4.5543535997342595</c:v>
                </c:pt>
                <c:pt idx="5">
                  <c:v>5.2564444718264989</c:v>
                </c:pt>
                <c:pt idx="6">
                  <c:v>4.6546836944613244</c:v>
                </c:pt>
                <c:pt idx="7">
                  <c:v>3.6175072108824744</c:v>
                </c:pt>
                <c:pt idx="8">
                  <c:v>2.889967432650129</c:v>
                </c:pt>
                <c:pt idx="9">
                  <c:v>2.388565121635176</c:v>
                </c:pt>
                <c:pt idx="10">
                  <c:v>1.9126314102286057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729-4BEF-B409-169D467990DA}"/>
            </c:ext>
          </c:extLst>
        </c:ser>
        <c:ser>
          <c:idx val="2"/>
          <c:order val="1"/>
          <c:tx>
            <c:strRef>
              <c:f>Аркуш1!$A$4</c:f>
              <c:strCache>
                <c:ptCount val="1"/>
                <c:pt idx="0">
                  <c:v>одиноким матерям</c:v>
                </c:pt>
              </c:strCache>
            </c:strRef>
          </c:tx>
          <c:spPr>
            <a:ln w="3810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Аркуш1!$B$1:$L$1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Аркуш1!$B$4:$L$4</c:f>
              <c:numCache>
                <c:formatCode>0.00</c:formatCode>
                <c:ptCount val="11"/>
                <c:pt idx="0">
                  <c:v>0.25218729110305715</c:v>
                </c:pt>
                <c:pt idx="1">
                  <c:v>0.3274282084447826</c:v>
                </c:pt>
                <c:pt idx="2">
                  <c:v>0.32608595423848274</c:v>
                </c:pt>
                <c:pt idx="3">
                  <c:v>0.36614459380525605</c:v>
                </c:pt>
                <c:pt idx="4">
                  <c:v>0.34878018295124746</c:v>
                </c:pt>
                <c:pt idx="5">
                  <c:v>0.43050563096463007</c:v>
                </c:pt>
                <c:pt idx="6">
                  <c:v>0.35731204958997348</c:v>
                </c:pt>
                <c:pt idx="7">
                  <c:v>0.30679662822146259</c:v>
                </c:pt>
                <c:pt idx="8">
                  <c:v>0.33919063403508415</c:v>
                </c:pt>
                <c:pt idx="9">
                  <c:v>0.38893210911321802</c:v>
                </c:pt>
                <c:pt idx="10">
                  <c:v>0.30966927481449719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729-4BEF-B409-169D467990DA}"/>
            </c:ext>
          </c:extLst>
        </c:ser>
        <c:ser>
          <c:idx val="3"/>
          <c:order val="2"/>
          <c:tx>
            <c:strRef>
              <c:f>Аркуш1!$A$5</c:f>
              <c:strCache>
                <c:ptCount val="1"/>
                <c:pt idx="0">
                  <c:v>на дітей під опікою та піклуванням</c:v>
                </c:pt>
              </c:strCache>
            </c:strRef>
          </c:tx>
          <c:spPr>
            <a:ln w="381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Аркуш1!$B$1:$L$1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Аркуш1!$B$5:$L$5</c:f>
              <c:numCache>
                <c:formatCode>0.00</c:formatCode>
                <c:ptCount val="11"/>
                <c:pt idx="0">
                  <c:v>6.662366367704016E-2</c:v>
                </c:pt>
                <c:pt idx="1">
                  <c:v>0.29077684371732482</c:v>
                </c:pt>
                <c:pt idx="2">
                  <c:v>0.15803064113419099</c:v>
                </c:pt>
                <c:pt idx="3">
                  <c:v>0.2365713549217682</c:v>
                </c:pt>
                <c:pt idx="4">
                  <c:v>0.29337155711060281</c:v>
                </c:pt>
                <c:pt idx="5">
                  <c:v>0.22789396455020891</c:v>
                </c:pt>
                <c:pt idx="6">
                  <c:v>0.22482364288121487</c:v>
                </c:pt>
                <c:pt idx="7">
                  <c:v>0.40452824721716757</c:v>
                </c:pt>
                <c:pt idx="8">
                  <c:v>0.28216029911102053</c:v>
                </c:pt>
                <c:pt idx="9">
                  <c:v>0.25474510278519036</c:v>
                </c:pt>
                <c:pt idx="10">
                  <c:v>0.14154531590977171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729-4BEF-B409-169D467990DA}"/>
            </c:ext>
          </c:extLst>
        </c:ser>
        <c:ser>
          <c:idx val="4"/>
          <c:order val="3"/>
          <c:tx>
            <c:strRef>
              <c:f>Аркуш1!$A$6</c:f>
              <c:strCache>
                <c:ptCount val="1"/>
                <c:pt idx="0">
                  <c:v>малозабезпеченим сімям</c:v>
                </c:pt>
              </c:strCache>
            </c:strRef>
          </c:tx>
          <c:spPr>
            <a:ln w="25400" cap="rnd">
              <a:solidFill>
                <a:srgbClr val="FFC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Аркуш1!$B$1:$L$1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Аркуш1!$B$6:$L$6</c:f>
              <c:numCache>
                <c:formatCode>0.00</c:formatCode>
                <c:ptCount val="11"/>
                <c:pt idx="0">
                  <c:v>0.34378261317685882</c:v>
                </c:pt>
                <c:pt idx="1">
                  <c:v>0.27169840749005031</c:v>
                </c:pt>
                <c:pt idx="2">
                  <c:v>0.35508053550581992</c:v>
                </c:pt>
                <c:pt idx="3">
                  <c:v>0.39723105050129115</c:v>
                </c:pt>
                <c:pt idx="4">
                  <c:v>0.31922860363023636</c:v>
                </c:pt>
                <c:pt idx="5">
                  <c:v>0.51516745971527167</c:v>
                </c:pt>
                <c:pt idx="6">
                  <c:v>0.52520018548273839</c:v>
                </c:pt>
                <c:pt idx="7">
                  <c:v>0.63499459029693961</c:v>
                </c:pt>
                <c:pt idx="8">
                  <c:v>0.79094953188761918</c:v>
                </c:pt>
                <c:pt idx="9">
                  <c:v>0.746874697899374</c:v>
                </c:pt>
                <c:pt idx="10">
                  <c:v>0.45135349473769393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729-4BEF-B409-169D467990DA}"/>
            </c:ext>
          </c:extLst>
        </c:ser>
        <c:ser>
          <c:idx val="5"/>
          <c:order val="4"/>
          <c:tx>
            <c:strRef>
              <c:f>Аркуш1!$A$7</c:f>
              <c:strCache>
                <c:ptCount val="1"/>
                <c:pt idx="0">
                  <c:v>житлові субсидії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bg1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numRef>
              <c:f>Аркуш1!$B$1:$L$1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Аркуш1!$B$7:$L$7</c:f>
              <c:numCache>
                <c:formatCode>0.00</c:formatCode>
                <c:ptCount val="11"/>
                <c:pt idx="0">
                  <c:v>8.7379826334098382E-2</c:v>
                </c:pt>
                <c:pt idx="1">
                  <c:v>9.8584370228117515E-2</c:v>
                </c:pt>
                <c:pt idx="2">
                  <c:v>8.3187374483289278E-2</c:v>
                </c:pt>
                <c:pt idx="3">
                  <c:v>0.11133101961187906</c:v>
                </c:pt>
                <c:pt idx="4">
                  <c:v>0.12366009444533961</c:v>
                </c:pt>
                <c:pt idx="5">
                  <c:v>0.10791859836583317</c:v>
                </c:pt>
                <c:pt idx="6">
                  <c:v>7.0746038094678831E-2</c:v>
                </c:pt>
                <c:pt idx="7">
                  <c:v>1.080493498955269</c:v>
                </c:pt>
                <c:pt idx="8">
                  <c:v>5.6572633608629141</c:v>
                </c:pt>
                <c:pt idx="9">
                  <c:v>5.7267631716361862</c:v>
                </c:pt>
                <c:pt idx="10">
                  <c:v>3.1555982624279748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729-4BEF-B409-169D467990DA}"/>
            </c:ext>
          </c:extLst>
        </c:ser>
        <c:ser>
          <c:idx val="6"/>
          <c:order val="5"/>
          <c:tx>
            <c:strRef>
              <c:f>Аркуш1!$A$8</c:f>
              <c:strCache>
                <c:ptCount val="1"/>
                <c:pt idx="0">
                  <c:v>соціальні пільги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Аркуш1!$B$1:$L$1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Аркуш1!$B$8:$L$8</c:f>
              <c:numCache>
                <c:formatCode>0.00</c:formatCode>
                <c:ptCount val="11"/>
                <c:pt idx="0">
                  <c:v>1.697648387726796</c:v>
                </c:pt>
                <c:pt idx="1">
                  <c:v>2.0097797662121124</c:v>
                </c:pt>
                <c:pt idx="2">
                  <c:v>1.5481563663859566</c:v>
                </c:pt>
                <c:pt idx="3">
                  <c:v>1.5539482359009216</c:v>
                </c:pt>
                <c:pt idx="4">
                  <c:v>1.4546262174921758</c:v>
                </c:pt>
                <c:pt idx="5">
                  <c:v>1.4141223027659946</c:v>
                </c:pt>
                <c:pt idx="6">
                  <c:v>1.0071802989734024</c:v>
                </c:pt>
                <c:pt idx="7">
                  <c:v>1.0388793094225266</c:v>
                </c:pt>
                <c:pt idx="8">
                  <c:v>0.99118554410979398</c:v>
                </c:pt>
                <c:pt idx="9">
                  <c:v>0.96792218444913036</c:v>
                </c:pt>
                <c:pt idx="10">
                  <c:v>0.96345732233176828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729-4BEF-B409-169D467990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3724048"/>
        <c:axId val="393719472"/>
      </c:lineChart>
      <c:catAx>
        <c:axId val="39372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393719472"/>
        <c:crosses val="autoZero"/>
        <c:auto val="1"/>
        <c:lblAlgn val="ctr"/>
        <c:lblOffset val="100"/>
        <c:noMultiLvlLbl val="0"/>
      </c:catAx>
      <c:valAx>
        <c:axId val="39371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393724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453623040657376"/>
          <c:y val="7.0553081317324032E-2"/>
          <c:w val="0.29546372062969251"/>
          <c:h val="0.919269842400921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uk-UA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82468501373673E-2"/>
          <c:y val="2.9167815764735885E-2"/>
          <c:w val="0.92394828451286415"/>
          <c:h val="0.66618679982075413"/>
        </c:manualLayout>
      </c:layout>
      <c:lineChart>
        <c:grouping val="standar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усі допомоги на дітей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Аркуш1!$B$1:$G$1</c:f>
              <c:strCache>
                <c:ptCount val="6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</c:strCache>
            </c:strRef>
          </c:cat>
          <c:val>
            <c:numRef>
              <c:f>Аркуш1!$B$2:$G$2</c:f>
            </c:numRef>
          </c:val>
          <c:smooth val="0"/>
          <c:extLst>
            <c:ext xmlns:c16="http://schemas.microsoft.com/office/drawing/2014/chart" uri="{C3380CC4-5D6E-409C-BE32-E72D297353CC}">
              <c16:uniqueId val="{00000000-3FF3-4153-BEA0-58A7CF88C4BF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при народженні</c:v>
                </c:pt>
              </c:strCache>
            </c:strRef>
          </c:tx>
          <c:spPr>
            <a:ln w="28575" cap="rnd">
              <a:solidFill>
                <a:srgbClr val="FF9966"/>
              </a:solidFill>
              <a:round/>
            </a:ln>
            <a:effectLst/>
          </c:spPr>
          <c:marker>
            <c:symbol val="none"/>
          </c:marker>
          <c:cat>
            <c:strRef>
              <c:f>Аркуш1!$B$1:$G$1</c:f>
              <c:strCache>
                <c:ptCount val="6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</c:strCache>
            </c:strRef>
          </c:cat>
          <c:val>
            <c:numRef>
              <c:f>Аркуш1!$B$3:$G$3</c:f>
              <c:numCache>
                <c:formatCode>0.0</c:formatCode>
                <c:ptCount val="6"/>
                <c:pt idx="0">
                  <c:v>36.954347107679034</c:v>
                </c:pt>
                <c:pt idx="1">
                  <c:v>36.283290359104051</c:v>
                </c:pt>
                <c:pt idx="2">
                  <c:v>36.086673880005165</c:v>
                </c:pt>
                <c:pt idx="3">
                  <c:v>33.235167362159999</c:v>
                </c:pt>
                <c:pt idx="4">
                  <c:v>27.108914767481274</c:v>
                </c:pt>
                <c:pt idx="5">
                  <c:v>38.248190172701158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FF3-4153-BEA0-58A7CF88C4BF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одиноким матерям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diamond"/>
            <c:size val="7"/>
            <c:spPr>
              <a:solidFill>
                <a:schemeClr val="bg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Аркуш1!$B$1:$G$1</c:f>
              <c:strCache>
                <c:ptCount val="6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</c:strCache>
            </c:strRef>
          </c:cat>
          <c:val>
            <c:numRef>
              <c:f>Аркуш1!$B$4:$G$4</c:f>
              <c:numCache>
                <c:formatCode>0.0</c:formatCode>
                <c:ptCount val="6"/>
                <c:pt idx="0">
                  <c:v>44.385945925298735</c:v>
                </c:pt>
                <c:pt idx="1">
                  <c:v>48.954220764804305</c:v>
                </c:pt>
                <c:pt idx="2">
                  <c:v>40.57928861843817</c:v>
                </c:pt>
                <c:pt idx="3">
                  <c:v>43.793036567111606</c:v>
                </c:pt>
                <c:pt idx="4">
                  <c:v>39.800000000000004</c:v>
                </c:pt>
                <c:pt idx="5">
                  <c:v>42.962407577872135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FF3-4153-BEA0-58A7CF88C4BF}"/>
            </c:ext>
          </c:extLst>
        </c:ser>
        <c:ser>
          <c:idx val="3"/>
          <c:order val="3"/>
          <c:tx>
            <c:strRef>
              <c:f>Аркуш1!$A$5</c:f>
              <c:strCache>
                <c:ptCount val="1"/>
                <c:pt idx="0">
                  <c:v>малозабезпеченим сімям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4"/>
              </a:solidFill>
              <a:ln w="9525">
                <a:solidFill>
                  <a:srgbClr val="92D050"/>
                </a:solidFill>
              </a:ln>
              <a:effectLst/>
            </c:spPr>
          </c:marker>
          <c:cat>
            <c:strRef>
              <c:f>Аркуш1!$B$1:$G$1</c:f>
              <c:strCache>
                <c:ptCount val="6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</c:strCache>
            </c:strRef>
          </c:cat>
          <c:val>
            <c:numRef>
              <c:f>Аркуш1!$B$5:$G$5</c:f>
              <c:numCache>
                <c:formatCode>0.0</c:formatCode>
                <c:ptCount val="6"/>
                <c:pt idx="0">
                  <c:v>55.670415548723795</c:v>
                </c:pt>
                <c:pt idx="1">
                  <c:v>57.358758578542698</c:v>
                </c:pt>
                <c:pt idx="2">
                  <c:v>58.239888386828774</c:v>
                </c:pt>
                <c:pt idx="3">
                  <c:v>45.408393452863834</c:v>
                </c:pt>
                <c:pt idx="4">
                  <c:v>41.460549993357567</c:v>
                </c:pt>
                <c:pt idx="5">
                  <c:v>49.727981602912138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FF3-4153-BEA0-58A7CF88C4BF}"/>
            </c:ext>
          </c:extLst>
        </c:ser>
        <c:ser>
          <c:idx val="4"/>
          <c:order val="4"/>
          <c:tx>
            <c:strRef>
              <c:f>Аркуш1!$A$6</c:f>
              <c:strCache>
                <c:ptCount val="1"/>
                <c:pt idx="0">
                  <c:v>житлові субсидії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x"/>
            <c:size val="7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Аркуш1!$B$1:$G$1</c:f>
              <c:strCache>
                <c:ptCount val="6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</c:strCache>
            </c:strRef>
          </c:cat>
          <c:val>
            <c:numRef>
              <c:f>Аркуш1!$B$6:$G$6</c:f>
              <c:numCache>
                <c:formatCode>0.0</c:formatCode>
                <c:ptCount val="6"/>
                <c:pt idx="0">
                  <c:v>44.617308458328708</c:v>
                </c:pt>
                <c:pt idx="1">
                  <c:v>25.682304013390468</c:v>
                </c:pt>
                <c:pt idx="2">
                  <c:v>28.617005096789484</c:v>
                </c:pt>
                <c:pt idx="3">
                  <c:v>42.794798876786324</c:v>
                </c:pt>
                <c:pt idx="4">
                  <c:v>29.918307332702675</c:v>
                </c:pt>
                <c:pt idx="5">
                  <c:v>33.360452292225354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FF3-4153-BEA0-58A7CF88C4BF}"/>
            </c:ext>
          </c:extLst>
        </c:ser>
        <c:ser>
          <c:idx val="5"/>
          <c:order val="5"/>
          <c:tx>
            <c:strRef>
              <c:f>Аркуш1!$A$7</c:f>
              <c:strCache>
                <c:ptCount val="1"/>
                <c:pt idx="0">
                  <c:v>соціальні пільги</c:v>
                </c:pt>
              </c:strCache>
            </c:strRef>
          </c:tx>
          <c:spPr>
            <a:ln w="28575" cap="rnd">
              <a:solidFill>
                <a:schemeClr val="accent6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Аркуш1!$B$1:$G$1</c:f>
              <c:strCache>
                <c:ptCount val="6"/>
                <c:pt idx="0">
                  <c:v>2008</c:v>
                </c:pt>
                <c:pt idx="1">
                  <c:v>2010</c:v>
                </c:pt>
                <c:pt idx="2">
                  <c:v>2012</c:v>
                </c:pt>
                <c:pt idx="3">
                  <c:v>2014</c:v>
                </c:pt>
                <c:pt idx="4">
                  <c:v>2016</c:v>
                </c:pt>
                <c:pt idx="5">
                  <c:v>2018</c:v>
                </c:pt>
              </c:strCache>
            </c:strRef>
          </c:cat>
          <c:val>
            <c:numRef>
              <c:f>Аркуш1!$B$7:$G$7</c:f>
              <c:numCache>
                <c:formatCode>0.0</c:formatCode>
                <c:ptCount val="6"/>
                <c:pt idx="0">
                  <c:v>27.775405689904893</c:v>
                </c:pt>
                <c:pt idx="1">
                  <c:v>26.877899832708135</c:v>
                </c:pt>
                <c:pt idx="2">
                  <c:v>29.526722235733821</c:v>
                </c:pt>
                <c:pt idx="3">
                  <c:v>27.491911935561973</c:v>
                </c:pt>
                <c:pt idx="4">
                  <c:v>24.622185924170896</c:v>
                </c:pt>
                <c:pt idx="5">
                  <c:v>19.430672485099308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FF3-4153-BEA0-58A7CF88C4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03746320"/>
        <c:axId val="403742576"/>
      </c:lineChart>
      <c:catAx>
        <c:axId val="40374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403742576"/>
        <c:crosses val="autoZero"/>
        <c:auto val="1"/>
        <c:lblAlgn val="ctr"/>
        <c:lblOffset val="100"/>
        <c:noMultiLvlLbl val="0"/>
      </c:catAx>
      <c:valAx>
        <c:axId val="40374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403746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2397265045879132E-2"/>
          <c:y val="0.83560202408294038"/>
          <c:w val="0.90616755607712707"/>
          <c:h val="0.161204454564126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uk-UA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Лист4!$C$7</c:f>
              <c:strCache>
                <c:ptCount val="1"/>
                <c:pt idx="0">
                  <c:v>голова д/г - жінка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Лист4!$D$6:$E$6</c:f>
              <c:strCache>
                <c:ptCount val="2"/>
                <c:pt idx="0">
                  <c:v>житлові субсидії, грн. на рік</c:v>
                </c:pt>
                <c:pt idx="1">
                  <c:v>сукупні еквівалентні витрати, грн. на місяць</c:v>
                </c:pt>
              </c:strCache>
            </c:strRef>
          </c:cat>
          <c:val>
            <c:numRef>
              <c:f>Лист4!$D$7:$E$7</c:f>
              <c:numCache>
                <c:formatCode>###0.0</c:formatCode>
                <c:ptCount val="2"/>
                <c:pt idx="0">
                  <c:v>4759.9051041302273</c:v>
                </c:pt>
                <c:pt idx="1">
                  <c:v>3509.6879418757862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9D-409C-820A-377E66DF8AEC}"/>
            </c:ext>
          </c:extLst>
        </c:ser>
        <c:ser>
          <c:idx val="1"/>
          <c:order val="1"/>
          <c:tx>
            <c:strRef>
              <c:f>Лист4!$C$8</c:f>
              <c:strCache>
                <c:ptCount val="1"/>
                <c:pt idx="0">
                  <c:v>годова д/г - чоловік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Лист4!$D$6:$E$6</c:f>
              <c:strCache>
                <c:ptCount val="2"/>
                <c:pt idx="0">
                  <c:v>житлові субсидії, грн. на рік</c:v>
                </c:pt>
                <c:pt idx="1">
                  <c:v>сукупні еквівалентні витрати, грн. на місяць</c:v>
                </c:pt>
              </c:strCache>
            </c:strRef>
          </c:cat>
          <c:val>
            <c:numRef>
              <c:f>Лист4!$D$8:$E$8</c:f>
              <c:numCache>
                <c:formatCode>###0.0</c:formatCode>
                <c:ptCount val="2"/>
                <c:pt idx="0">
                  <c:v>3795.6831202965132</c:v>
                </c:pt>
                <c:pt idx="1">
                  <c:v>3585.0348935080879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39D-409C-820A-377E66DF8AE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723604128"/>
        <c:axId val="-723593248"/>
      </c:barChart>
      <c:catAx>
        <c:axId val="-723604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723593248"/>
        <c:crosses val="autoZero"/>
        <c:auto val="1"/>
        <c:lblAlgn val="ctr"/>
        <c:lblOffset val="100"/>
        <c:noMultiLvlLbl val="0"/>
      </c:catAx>
      <c:valAx>
        <c:axId val="-723593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723604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Лист2!$C$3:$G$3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</c:strCache>
            </c:strRef>
          </c:cat>
          <c:val>
            <c:numRef>
              <c:f>Лист2!$C$4:$G$4</c:f>
              <c:numCache>
                <c:formatCode>#,###,##0.0</c:formatCode>
                <c:ptCount val="5"/>
                <c:pt idx="0">
                  <c:v>52.952328676922079</c:v>
                </c:pt>
                <c:pt idx="1">
                  <c:v>47.947799392319247</c:v>
                </c:pt>
                <c:pt idx="2">
                  <c:v>42.865647125060157</c:v>
                </c:pt>
                <c:pt idx="3">
                  <c:v>36.149549527286702</c:v>
                </c:pt>
                <c:pt idx="4">
                  <c:v>33.819186467811861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52-43C3-80B2-A5C58FD006F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723592704"/>
        <c:axId val="-723592160"/>
      </c:barChart>
      <c:catAx>
        <c:axId val="-72359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723592160"/>
        <c:crosses val="autoZero"/>
        <c:auto val="1"/>
        <c:lblAlgn val="ctr"/>
        <c:lblOffset val="100"/>
        <c:noMultiLvlLbl val="0"/>
      </c:catAx>
      <c:valAx>
        <c:axId val="-7235921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#,##0.0" sourceLinked="1"/>
        <c:majorTickMark val="none"/>
        <c:minorTickMark val="none"/>
        <c:tickLblPos val="nextTo"/>
        <c:crossAx val="-72359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Лист2!$C$26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Лист2!$C$27:$C$28</c:f>
              <c:numCache>
                <c:formatCode>#,###,##0.0</c:formatCode>
                <c:ptCount val="2"/>
                <c:pt idx="0">
                  <c:v>24.741237342040939</c:v>
                </c:pt>
                <c:pt idx="1">
                  <c:v>22.012229461148237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CA-4FA4-B916-7E7D8DFE82E3}"/>
            </c:ext>
          </c:extLst>
        </c:ser>
        <c:ser>
          <c:idx val="1"/>
          <c:order val="1"/>
          <c:tx>
            <c:strRef>
              <c:f>Лист2!$D$26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33CC33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Лист2!$D$27:$D$28</c:f>
              <c:numCache>
                <c:formatCode>#,###,##0.0</c:formatCode>
                <c:ptCount val="2"/>
                <c:pt idx="0">
                  <c:v>22.460244807051652</c:v>
                </c:pt>
                <c:pt idx="1">
                  <c:v>21.151949009804703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CA-4FA4-B916-7E7D8DFE82E3}"/>
            </c:ext>
          </c:extLst>
        </c:ser>
        <c:ser>
          <c:idx val="2"/>
          <c:order val="2"/>
          <c:tx>
            <c:strRef>
              <c:f>Лист2!$E$26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Лист2!$E$27:$E$28</c:f>
              <c:numCache>
                <c:formatCode>#,###,##0.0</c:formatCode>
                <c:ptCount val="2"/>
                <c:pt idx="0">
                  <c:v>20.047045611121071</c:v>
                </c:pt>
                <c:pt idx="1">
                  <c:v>20.959695358843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CA-4FA4-B916-7E7D8DFE82E3}"/>
            </c:ext>
          </c:extLst>
        </c:ser>
        <c:ser>
          <c:idx val="3"/>
          <c:order val="3"/>
          <c:tx>
            <c:strRef>
              <c:f>Лист2!$F$26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Лист2!$F$27:$F$28</c:f>
              <c:numCache>
                <c:formatCode>#,###,##0.0</c:formatCode>
                <c:ptCount val="2"/>
                <c:pt idx="0">
                  <c:v>16.911776502675512</c:v>
                </c:pt>
                <c:pt idx="1">
                  <c:v>18.251770566814383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CA-4FA4-B916-7E7D8DFE82E3}"/>
            </c:ext>
          </c:extLst>
        </c:ser>
        <c:ser>
          <c:idx val="4"/>
          <c:order val="4"/>
          <c:tx>
            <c:strRef>
              <c:f>Лист2!$G$26</c:f>
              <c:strCache>
                <c:ptCount val="1"/>
                <c:pt idx="0">
                  <c:v>Q5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Лист2!$B$27:$B$28</c:f>
              <c:strCache>
                <c:ptCount val="2"/>
                <c:pt idx="0">
                  <c:v>Розподіл реципінтів </c:v>
                </c:pt>
                <c:pt idx="1">
                  <c:v>Розподіл коштів програми</c:v>
                </c:pt>
              </c:strCache>
            </c:strRef>
          </c:cat>
          <c:val>
            <c:numRef>
              <c:f>Лист2!$G$27:$G$28</c:f>
              <c:numCache>
                <c:formatCode>#,###,##0.0</c:formatCode>
                <c:ptCount val="2"/>
                <c:pt idx="0">
                  <c:v>15.839695737110823</c:v>
                </c:pt>
                <c:pt idx="1">
                  <c:v>17.624355603389674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CA-4FA4-B916-7E7D8DFE82E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-723605760"/>
        <c:axId val="-723605216"/>
      </c:barChart>
      <c:catAx>
        <c:axId val="-723605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723605216"/>
        <c:crosses val="autoZero"/>
        <c:auto val="1"/>
        <c:lblAlgn val="ctr"/>
        <c:lblOffset val="100"/>
        <c:noMultiLvlLbl val="0"/>
      </c:catAx>
      <c:valAx>
        <c:axId val="-723605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72360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1400" b="1" i="0" u="none" strike="noStrike" baseline="0" dirty="0" smtClean="0">
                <a:effectLst/>
              </a:rPr>
              <a:t>Рівень зайнятості чоловіків та жінок в Україні, 2018 р., % до всього населення відповідного віку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>
        <c:manualLayout>
          <c:layoutTarget val="inner"/>
          <c:xMode val="edge"/>
          <c:yMode val="edge"/>
          <c:x val="0.15539320471538995"/>
          <c:y val="0.16618733063885294"/>
          <c:w val="0.77282409286468057"/>
          <c:h val="0.60139741750066034"/>
        </c:manualLayout>
      </c:layout>
      <c:lineChart>
        <c:grouping val="standar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Жінки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4.5526122394441551E-2"/>
                  <c:y val="2.90239286191226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0BA-47A6-86CC-236E8CBE25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Аркуш1!$A$2:$A$8</c:f>
              <c:strCache>
                <c:ptCount val="7"/>
                <c:pt idx="0">
                  <c:v>15-24 роки</c:v>
                </c:pt>
                <c:pt idx="1">
                  <c:v>25-29 років</c:v>
                </c:pt>
                <c:pt idx="2">
                  <c:v>30-34 роки</c:v>
                </c:pt>
                <c:pt idx="3">
                  <c:v>35-39 років</c:v>
                </c:pt>
                <c:pt idx="4">
                  <c:v>40-49 років</c:v>
                </c:pt>
                <c:pt idx="5">
                  <c:v>50-59 років</c:v>
                </c:pt>
                <c:pt idx="6">
                  <c:v>60-70 років</c:v>
                </c:pt>
              </c:strCache>
            </c:strRef>
          </c:cat>
          <c:val>
            <c:numRef>
              <c:f>Аркуш1!$B$2:$B$8</c:f>
              <c:numCache>
                <c:formatCode>0.0</c:formatCode>
                <c:ptCount val="7"/>
                <c:pt idx="0">
                  <c:v>24.2</c:v>
                </c:pt>
                <c:pt idx="1">
                  <c:v>64.2</c:v>
                </c:pt>
                <c:pt idx="2">
                  <c:v>68.900000000000006</c:v>
                </c:pt>
                <c:pt idx="3">
                  <c:v>72.2</c:v>
                </c:pt>
                <c:pt idx="4">
                  <c:v>78.5</c:v>
                </c:pt>
                <c:pt idx="5">
                  <c:v>62.4</c:v>
                </c:pt>
                <c:pt idx="6">
                  <c:v>11.3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BA-47A6-86CC-236E8CBE2576}"/>
            </c:ext>
          </c:extLst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Чоловіки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3.4920163014430787E-2"/>
                  <c:y val="-3.17448199753010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0BA-47A6-86CC-236E8CBE25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Аркуш1!$A$2:$A$8</c:f>
              <c:strCache>
                <c:ptCount val="7"/>
                <c:pt idx="0">
                  <c:v>15-24 роки</c:v>
                </c:pt>
                <c:pt idx="1">
                  <c:v>25-29 років</c:v>
                </c:pt>
                <c:pt idx="2">
                  <c:v>30-34 роки</c:v>
                </c:pt>
                <c:pt idx="3">
                  <c:v>35-39 років</c:v>
                </c:pt>
                <c:pt idx="4">
                  <c:v>40-49 років</c:v>
                </c:pt>
                <c:pt idx="5">
                  <c:v>50-59 років</c:v>
                </c:pt>
                <c:pt idx="6">
                  <c:v>60-70 років</c:v>
                </c:pt>
              </c:strCache>
            </c:strRef>
          </c:cat>
          <c:val>
            <c:numRef>
              <c:f>Аркуш1!$C$2:$C$8</c:f>
              <c:numCache>
                <c:formatCode>0.0</c:formatCode>
                <c:ptCount val="7"/>
                <c:pt idx="0">
                  <c:v>30.9</c:v>
                </c:pt>
                <c:pt idx="1">
                  <c:v>79.099999999999994</c:v>
                </c:pt>
                <c:pt idx="2">
                  <c:v>82.7</c:v>
                </c:pt>
                <c:pt idx="3">
                  <c:v>81.2</c:v>
                </c:pt>
                <c:pt idx="4">
                  <c:v>80.3</c:v>
                </c:pt>
                <c:pt idx="5">
                  <c:v>69.3</c:v>
                </c:pt>
                <c:pt idx="6">
                  <c:v>15.9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BA-47A6-86CC-236E8CBE2576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682215744"/>
        <c:axId val="-682206496"/>
      </c:lineChart>
      <c:catAx>
        <c:axId val="-68221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6496"/>
        <c:crosses val="autoZero"/>
        <c:auto val="1"/>
        <c:lblAlgn val="ctr"/>
        <c:lblOffset val="100"/>
        <c:noMultiLvlLbl val="0"/>
      </c:catAx>
      <c:valAx>
        <c:axId val="-682206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5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spPr>
            <a:pattFill prst="wdDnDiag">
              <a:fgClr>
                <a:srgbClr val="00B050"/>
              </a:fgClr>
              <a:bgClr>
                <a:schemeClr val="bg1"/>
              </a:bgClr>
            </a:pattFill>
            <a:ln>
              <a:noFill/>
            </a:ln>
            <a:effectLst/>
          </c:spPr>
          <c:dLbls>
            <c:dLbl>
              <c:idx val="0"/>
              <c:layout>
                <c:manualLayout>
                  <c:x val="4.9999999999999989E-2"/>
                  <c:y val="-0.384279475982532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CDC-4DEE-8DF3-E65637E96E6A}"/>
                </c:ext>
              </c:extLst>
            </c:dLbl>
            <c:dLbl>
              <c:idx val="1"/>
              <c:layout>
                <c:manualLayout>
                  <c:x val="0"/>
                  <c:y val="-0.34352256186317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CDC-4DEE-8DF3-E65637E96E6A}"/>
                </c:ext>
              </c:extLst>
            </c:dLbl>
            <c:dLbl>
              <c:idx val="2"/>
              <c:layout>
                <c:manualLayout>
                  <c:x val="0"/>
                  <c:y val="-0.30276564774381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CDC-4DEE-8DF3-E65637E96E6A}"/>
                </c:ext>
              </c:extLst>
            </c:dLbl>
            <c:dLbl>
              <c:idx val="3"/>
              <c:layout>
                <c:manualLayout>
                  <c:x val="-1.0185067526415994E-16"/>
                  <c:y val="-0.262008733624454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CDC-4DEE-8DF3-E65637E96E6A}"/>
                </c:ext>
              </c:extLst>
            </c:dLbl>
            <c:dLbl>
              <c:idx val="4"/>
              <c:layout>
                <c:manualLayout>
                  <c:x val="-8.3333333333333332E-3"/>
                  <c:y val="-0.186317321688500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CDC-4DEE-8DF3-E65637E96E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bg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Лист2!$C$33:$G$33</c:f>
              <c:strCache>
                <c:ptCount val="5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</c:strCache>
            </c:strRef>
          </c:cat>
          <c:val>
            <c:numRef>
              <c:f>Лист2!$C$34:$G$34</c:f>
              <c:numCache>
                <c:formatCode>#,###,##0.0</c:formatCode>
                <c:ptCount val="5"/>
                <c:pt idx="0">
                  <c:v>15.639292632280148</c:v>
                </c:pt>
                <c:pt idx="1">
                  <c:v>12.039996697074946</c:v>
                </c:pt>
                <c:pt idx="2">
                  <c:v>10.669947380733994</c:v>
                </c:pt>
                <c:pt idx="3">
                  <c:v>8.7280998273159458</c:v>
                </c:pt>
                <c:pt idx="4">
                  <c:v>5.9112511512711912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CDC-4DEE-8DF3-E65637E96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037600800"/>
        <c:axId val="-1037599712"/>
      </c:areaChart>
      <c:catAx>
        <c:axId val="-1037600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1037599712"/>
        <c:crosses val="autoZero"/>
        <c:auto val="1"/>
        <c:lblAlgn val="ctr"/>
        <c:lblOffset val="100"/>
        <c:noMultiLvlLbl val="0"/>
      </c:catAx>
      <c:valAx>
        <c:axId val="-10375997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#,##0.0" sourceLinked="1"/>
        <c:majorTickMark val="none"/>
        <c:minorTickMark val="none"/>
        <c:tickLblPos val="nextTo"/>
        <c:crossAx val="-1037600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1400" b="1" dirty="0">
                <a:solidFill>
                  <a:schemeClr val="accent4">
                    <a:lumMod val="50000"/>
                  </a:schemeClr>
                </a:solidFill>
              </a:rPr>
              <a:t>Статево-вікова піраміда за рівнем бідності </a:t>
            </a:r>
          </a:p>
          <a:p>
            <a:pPr>
              <a:defRPr/>
            </a:pPr>
            <a:r>
              <a:rPr lang="uk-UA" sz="1400" b="1" dirty="0">
                <a:solidFill>
                  <a:schemeClr val="accent4">
                    <a:lumMod val="50000"/>
                  </a:schemeClr>
                </a:solidFill>
              </a:rPr>
              <a:t>(відносний критерій за витратами</a:t>
            </a:r>
            <a:r>
              <a:rPr lang="uk-UA" sz="1400" dirty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</c:rich>
      </c:tx>
      <c:layout/>
      <c:overlay val="0"/>
      <c:spPr>
        <a:noFill/>
        <a:ln>
          <a:solidFill>
            <a:schemeClr val="bg1">
              <a:lumMod val="9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v>Чоловіки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Аркуш1!$G$48:$G$63</c:f>
              <c:strCache>
                <c:ptCount val="16"/>
                <c:pt idx="0">
                  <c:v>0-6</c:v>
                </c:pt>
                <c:pt idx="1">
                  <c:v>7-1З</c:v>
                </c:pt>
                <c:pt idx="2">
                  <c:v>14-17</c:v>
                </c:pt>
                <c:pt idx="3">
                  <c:v>18-20</c:v>
                </c:pt>
                <c:pt idx="4">
                  <c:v>21-25</c:v>
                </c:pt>
                <c:pt idx="5">
                  <c:v>26-30</c:v>
                </c:pt>
                <c:pt idx="6">
                  <c:v>31-35</c:v>
                </c:pt>
                <c:pt idx="7">
                  <c:v>36-40</c:v>
                </c:pt>
                <c:pt idx="8">
                  <c:v>41-45</c:v>
                </c:pt>
                <c:pt idx="9">
                  <c:v>46-50</c:v>
                </c:pt>
                <c:pt idx="10">
                  <c:v>51-55</c:v>
                </c:pt>
                <c:pt idx="11">
                  <c:v>56-60</c:v>
                </c:pt>
                <c:pt idx="12">
                  <c:v>61-65</c:v>
                </c:pt>
                <c:pt idx="13">
                  <c:v>66-70</c:v>
                </c:pt>
                <c:pt idx="14">
                  <c:v>71-74</c:v>
                </c:pt>
                <c:pt idx="15">
                  <c:v>75 і старші</c:v>
                </c:pt>
              </c:strCache>
            </c:strRef>
          </c:cat>
          <c:val>
            <c:numRef>
              <c:f>Аркуш1!$H$48:$H$63</c:f>
              <c:numCache>
                <c:formatCode>0.0;[Red]0.0</c:formatCode>
                <c:ptCount val="16"/>
                <c:pt idx="0">
                  <c:v>-32.050694937375503</c:v>
                </c:pt>
                <c:pt idx="1">
                  <c:v>-28.771487532288599</c:v>
                </c:pt>
                <c:pt idx="2">
                  <c:v>-25.297849602207499</c:v>
                </c:pt>
                <c:pt idx="3">
                  <c:v>-25.8290470290545</c:v>
                </c:pt>
                <c:pt idx="4">
                  <c:v>-24.533275370754801</c:v>
                </c:pt>
                <c:pt idx="5">
                  <c:v>-22.980272785148699</c:v>
                </c:pt>
                <c:pt idx="6">
                  <c:v>-24.442007258563301</c:v>
                </c:pt>
                <c:pt idx="7">
                  <c:v>-22.3429894116837</c:v>
                </c:pt>
                <c:pt idx="8">
                  <c:v>-20.5252587964562</c:v>
                </c:pt>
                <c:pt idx="9">
                  <c:v>-22.573571630654801</c:v>
                </c:pt>
                <c:pt idx="10">
                  <c:v>-20.0424548126372</c:v>
                </c:pt>
                <c:pt idx="11">
                  <c:v>-18.4483566052368</c:v>
                </c:pt>
                <c:pt idx="12">
                  <c:v>-22.293304074148899</c:v>
                </c:pt>
                <c:pt idx="13">
                  <c:v>-22.8483165559234</c:v>
                </c:pt>
                <c:pt idx="14">
                  <c:v>-17.426765797119799</c:v>
                </c:pt>
                <c:pt idx="15">
                  <c:v>-27.0843195478475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C8-4D72-80DE-96B96EE8FDC7}"/>
            </c:ext>
          </c:extLst>
        </c:ser>
        <c:ser>
          <c:idx val="1"/>
          <c:order val="1"/>
          <c:tx>
            <c:v>Жінки</c:v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Аркуш1!$G$48:$G$63</c:f>
              <c:strCache>
                <c:ptCount val="16"/>
                <c:pt idx="0">
                  <c:v>0-6</c:v>
                </c:pt>
                <c:pt idx="1">
                  <c:v>7-1З</c:v>
                </c:pt>
                <c:pt idx="2">
                  <c:v>14-17</c:v>
                </c:pt>
                <c:pt idx="3">
                  <c:v>18-20</c:v>
                </c:pt>
                <c:pt idx="4">
                  <c:v>21-25</c:v>
                </c:pt>
                <c:pt idx="5">
                  <c:v>26-30</c:v>
                </c:pt>
                <c:pt idx="6">
                  <c:v>31-35</c:v>
                </c:pt>
                <c:pt idx="7">
                  <c:v>36-40</c:v>
                </c:pt>
                <c:pt idx="8">
                  <c:v>41-45</c:v>
                </c:pt>
                <c:pt idx="9">
                  <c:v>46-50</c:v>
                </c:pt>
                <c:pt idx="10">
                  <c:v>51-55</c:v>
                </c:pt>
                <c:pt idx="11">
                  <c:v>56-60</c:v>
                </c:pt>
                <c:pt idx="12">
                  <c:v>61-65</c:v>
                </c:pt>
                <c:pt idx="13">
                  <c:v>66-70</c:v>
                </c:pt>
                <c:pt idx="14">
                  <c:v>71-74</c:v>
                </c:pt>
                <c:pt idx="15">
                  <c:v>75 і старші</c:v>
                </c:pt>
              </c:strCache>
            </c:strRef>
          </c:cat>
          <c:val>
            <c:numRef>
              <c:f>Аркуш1!$I$48:$I$63</c:f>
              <c:numCache>
                <c:formatCode>0.0</c:formatCode>
                <c:ptCount val="16"/>
                <c:pt idx="0">
                  <c:v>33.832628705863051</c:v>
                </c:pt>
                <c:pt idx="1">
                  <c:v>29.772933270709057</c:v>
                </c:pt>
                <c:pt idx="2">
                  <c:v>31.119917686210837</c:v>
                </c:pt>
                <c:pt idx="3">
                  <c:v>22.071743270650501</c:v>
                </c:pt>
                <c:pt idx="4">
                  <c:v>27.171172755749872</c:v>
                </c:pt>
                <c:pt idx="5">
                  <c:v>26.139545860962471</c:v>
                </c:pt>
                <c:pt idx="6">
                  <c:v>24.298433258678752</c:v>
                </c:pt>
                <c:pt idx="7">
                  <c:v>25.359406546693382</c:v>
                </c:pt>
                <c:pt idx="8">
                  <c:v>22.310605357441201</c:v>
                </c:pt>
                <c:pt idx="9">
                  <c:v>20.018271699289993</c:v>
                </c:pt>
                <c:pt idx="10">
                  <c:v>19.663081915758788</c:v>
                </c:pt>
                <c:pt idx="11">
                  <c:v>20.013084073736632</c:v>
                </c:pt>
                <c:pt idx="12">
                  <c:v>17.271357321076138</c:v>
                </c:pt>
                <c:pt idx="13">
                  <c:v>22.087583019167941</c:v>
                </c:pt>
                <c:pt idx="14">
                  <c:v>17.695644842334403</c:v>
                </c:pt>
                <c:pt idx="15">
                  <c:v>28.316738560540799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C8-4D72-80DE-96B96EE8FD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-682217376"/>
        <c:axId val="-682210304"/>
      </c:barChart>
      <c:catAx>
        <c:axId val="-682217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0304"/>
        <c:crosses val="autoZero"/>
        <c:auto val="1"/>
        <c:lblAlgn val="ctr"/>
        <c:lblOffset val="100"/>
        <c:noMultiLvlLbl val="0"/>
      </c:catAx>
      <c:valAx>
        <c:axId val="-682210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;[Black]0.0" sourceLinked="0"/>
        <c:majorTickMark val="out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kern="1200" spc="0" baseline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1400" b="1" dirty="0">
                <a:solidFill>
                  <a:schemeClr val="accent4">
                    <a:lumMod val="50000"/>
                  </a:schemeClr>
                </a:solidFill>
              </a:rPr>
              <a:t>Статево-вікова</a:t>
            </a:r>
            <a:r>
              <a:rPr lang="uk-UA" sz="1400" b="1" baseline="0" dirty="0">
                <a:solidFill>
                  <a:schemeClr val="accent4">
                    <a:lumMod val="50000"/>
                  </a:schemeClr>
                </a:solidFill>
              </a:rPr>
              <a:t> піраміда за рівнем бідності (</a:t>
            </a:r>
            <a:r>
              <a:rPr lang="uk-UA" sz="1400" b="1" i="0" u="none" strike="noStrike" kern="1200" spc="0" baseline="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абсолютний</a:t>
            </a:r>
            <a:r>
              <a:rPr lang="uk-UA" sz="1400" b="1" dirty="0">
                <a:solidFill>
                  <a:schemeClr val="accent4">
                    <a:lumMod val="50000"/>
                  </a:schemeClr>
                </a:solidFill>
                <a:effectLst/>
              </a:rPr>
              <a:t> </a:t>
            </a:r>
            <a:r>
              <a:rPr lang="uk-UA" sz="1400" b="1" i="0" u="none" strike="noStrike" kern="1200" spc="0" baseline="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критерій</a:t>
            </a:r>
            <a:r>
              <a:rPr lang="uk-UA" sz="1400" b="1" dirty="0">
                <a:solidFill>
                  <a:schemeClr val="accent4">
                    <a:lumMod val="50000"/>
                  </a:schemeClr>
                </a:solidFill>
                <a:effectLst/>
              </a:rPr>
              <a:t> </a:t>
            </a:r>
            <a:r>
              <a:rPr lang="uk-UA" sz="1400" b="1" i="0" u="none" strike="noStrike" kern="1200" spc="0" baseline="0" dirty="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за витратами нижче фактичного ПМ</a:t>
            </a:r>
            <a:r>
              <a:rPr lang="uk-UA" sz="1400" b="1" baseline="0" dirty="0">
                <a:solidFill>
                  <a:schemeClr val="accent4">
                    <a:lumMod val="50000"/>
                  </a:schemeClr>
                </a:solidFill>
              </a:rPr>
              <a:t>)</a:t>
            </a:r>
            <a:endParaRPr lang="uk-UA" sz="1400" b="1" dirty="0">
              <a:solidFill>
                <a:schemeClr val="accent4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3967344706911639"/>
          <c:y val="3.02171860245514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200" b="0" i="0" u="none" strike="noStrike" kern="1200" spc="0" baseline="0">
              <a:solidFill>
                <a:schemeClr val="accent4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>
        <c:manualLayout>
          <c:layoutTarget val="inner"/>
          <c:xMode val="edge"/>
          <c:yMode val="edge"/>
          <c:x val="0.17345462931173791"/>
          <c:y val="0.1723773517324054"/>
          <c:w val="0.77391745409563706"/>
          <c:h val="0.6860572616059402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Аркуш1!$H$74</c:f>
              <c:strCache>
                <c:ptCount val="1"/>
                <c:pt idx="0">
                  <c:v>Чоловіки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Аркуш1!$G$75:$G$90</c:f>
              <c:strCache>
                <c:ptCount val="16"/>
                <c:pt idx="0">
                  <c:v>0-6</c:v>
                </c:pt>
                <c:pt idx="1">
                  <c:v>7-1З</c:v>
                </c:pt>
                <c:pt idx="2">
                  <c:v>14-17</c:v>
                </c:pt>
                <c:pt idx="3">
                  <c:v>18-20</c:v>
                </c:pt>
                <c:pt idx="4">
                  <c:v>21-25</c:v>
                </c:pt>
                <c:pt idx="5">
                  <c:v>26-30</c:v>
                </c:pt>
                <c:pt idx="6">
                  <c:v>31-35</c:v>
                </c:pt>
                <c:pt idx="7">
                  <c:v>36-40</c:v>
                </c:pt>
                <c:pt idx="8">
                  <c:v>41-45</c:v>
                </c:pt>
                <c:pt idx="9">
                  <c:v>46-50</c:v>
                </c:pt>
                <c:pt idx="10">
                  <c:v>51-55</c:v>
                </c:pt>
                <c:pt idx="11">
                  <c:v>56-60</c:v>
                </c:pt>
                <c:pt idx="12">
                  <c:v>61-65</c:v>
                </c:pt>
                <c:pt idx="13">
                  <c:v>66-70</c:v>
                </c:pt>
                <c:pt idx="14">
                  <c:v>71-74</c:v>
                </c:pt>
                <c:pt idx="15">
                  <c:v>75 і старші</c:v>
                </c:pt>
              </c:strCache>
            </c:strRef>
          </c:cat>
          <c:val>
            <c:numRef>
              <c:f>Аркуш1!$H$75:$H$90</c:f>
              <c:numCache>
                <c:formatCode>0.0</c:formatCode>
                <c:ptCount val="16"/>
                <c:pt idx="0">
                  <c:v>-47.775580820563498</c:v>
                </c:pt>
                <c:pt idx="1">
                  <c:v>-51.071808383481098</c:v>
                </c:pt>
                <c:pt idx="2">
                  <c:v>-45.637429248350301</c:v>
                </c:pt>
                <c:pt idx="3">
                  <c:v>-45.9731277034142</c:v>
                </c:pt>
                <c:pt idx="4">
                  <c:v>-38.222329469366102</c:v>
                </c:pt>
                <c:pt idx="5">
                  <c:v>-43.654032176579001</c:v>
                </c:pt>
                <c:pt idx="6">
                  <c:v>-47.420688644397501</c:v>
                </c:pt>
                <c:pt idx="7">
                  <c:v>-39.7350537361025</c:v>
                </c:pt>
                <c:pt idx="8">
                  <c:v>-38.231774943635401</c:v>
                </c:pt>
                <c:pt idx="9">
                  <c:v>-34.765918618577402</c:v>
                </c:pt>
                <c:pt idx="10">
                  <c:v>-36.6174967117393</c:v>
                </c:pt>
                <c:pt idx="11">
                  <c:v>-36.693279184165903</c:v>
                </c:pt>
                <c:pt idx="12">
                  <c:v>-41.308925013715204</c:v>
                </c:pt>
                <c:pt idx="13">
                  <c:v>-43.195223237120103</c:v>
                </c:pt>
                <c:pt idx="14">
                  <c:v>-33.954862498167898</c:v>
                </c:pt>
                <c:pt idx="15">
                  <c:v>-49.118981700640298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6D-48CB-95F8-707E60C47E13}"/>
            </c:ext>
          </c:extLst>
        </c:ser>
        <c:ser>
          <c:idx val="1"/>
          <c:order val="1"/>
          <c:tx>
            <c:strRef>
              <c:f>Аркуш1!$I$74</c:f>
              <c:strCache>
                <c:ptCount val="1"/>
                <c:pt idx="0">
                  <c:v>Жінки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Аркуш1!$G$75:$G$90</c:f>
              <c:strCache>
                <c:ptCount val="16"/>
                <c:pt idx="0">
                  <c:v>0-6</c:v>
                </c:pt>
                <c:pt idx="1">
                  <c:v>7-1З</c:v>
                </c:pt>
                <c:pt idx="2">
                  <c:v>14-17</c:v>
                </c:pt>
                <c:pt idx="3">
                  <c:v>18-20</c:v>
                </c:pt>
                <c:pt idx="4">
                  <c:v>21-25</c:v>
                </c:pt>
                <c:pt idx="5">
                  <c:v>26-30</c:v>
                </c:pt>
                <c:pt idx="6">
                  <c:v>31-35</c:v>
                </c:pt>
                <c:pt idx="7">
                  <c:v>36-40</c:v>
                </c:pt>
                <c:pt idx="8">
                  <c:v>41-45</c:v>
                </c:pt>
                <c:pt idx="9">
                  <c:v>46-50</c:v>
                </c:pt>
                <c:pt idx="10">
                  <c:v>51-55</c:v>
                </c:pt>
                <c:pt idx="11">
                  <c:v>56-60</c:v>
                </c:pt>
                <c:pt idx="12">
                  <c:v>61-65</c:v>
                </c:pt>
                <c:pt idx="13">
                  <c:v>66-70</c:v>
                </c:pt>
                <c:pt idx="14">
                  <c:v>71-74</c:v>
                </c:pt>
                <c:pt idx="15">
                  <c:v>75 і старші</c:v>
                </c:pt>
              </c:strCache>
            </c:strRef>
          </c:cat>
          <c:val>
            <c:numRef>
              <c:f>Аркуш1!$I$75:$I$90</c:f>
              <c:numCache>
                <c:formatCode>0.0</c:formatCode>
                <c:ptCount val="16"/>
                <c:pt idx="0">
                  <c:v>57.223376841436071</c:v>
                </c:pt>
                <c:pt idx="1">
                  <c:v>51.303862310615912</c:v>
                </c:pt>
                <c:pt idx="2">
                  <c:v>49.79919936978505</c:v>
                </c:pt>
                <c:pt idx="3">
                  <c:v>37.127748862887941</c:v>
                </c:pt>
                <c:pt idx="4">
                  <c:v>43.454130860847279</c:v>
                </c:pt>
                <c:pt idx="5">
                  <c:v>44.583846364819365</c:v>
                </c:pt>
                <c:pt idx="6">
                  <c:v>47.137961917370816</c:v>
                </c:pt>
                <c:pt idx="7">
                  <c:v>43.971133409124612</c:v>
                </c:pt>
                <c:pt idx="8">
                  <c:v>38.858650924774295</c:v>
                </c:pt>
                <c:pt idx="9">
                  <c:v>36.52429235597311</c:v>
                </c:pt>
                <c:pt idx="10">
                  <c:v>36.585635186854816</c:v>
                </c:pt>
                <c:pt idx="11">
                  <c:v>38.864836723090306</c:v>
                </c:pt>
                <c:pt idx="12">
                  <c:v>38.313340650802878</c:v>
                </c:pt>
                <c:pt idx="13">
                  <c:v>41.956334600438801</c:v>
                </c:pt>
                <c:pt idx="14">
                  <c:v>42.57722318458449</c:v>
                </c:pt>
                <c:pt idx="15">
                  <c:v>49.47604254079161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6D-48CB-95F8-707E60C47E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-682202144"/>
        <c:axId val="-682214656"/>
      </c:barChart>
      <c:catAx>
        <c:axId val="-682202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4656"/>
        <c:crosses val="autoZero"/>
        <c:auto val="1"/>
        <c:lblAlgn val="ctr"/>
        <c:lblOffset val="100"/>
        <c:noMultiLvlLbl val="0"/>
      </c:catAx>
      <c:valAx>
        <c:axId val="-682214656"/>
        <c:scaling>
          <c:orientation val="minMax"/>
          <c:max val="6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;[Black]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2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Лист1!$D$4</c:f>
              <c:strCache>
                <c:ptCount val="1"/>
                <c:pt idx="0">
                  <c:v>Бідність за відносним критерієм, 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Лист1!$B$5:$C$10</c:f>
              <c:multiLvlStrCache>
                <c:ptCount val="6"/>
                <c:lvl>
                  <c:pt idx="0">
                    <c:v>Велике місто</c:v>
                  </c:pt>
                  <c:pt idx="1">
                    <c:v>Мале місто</c:v>
                  </c:pt>
                  <c:pt idx="2">
                    <c:v>Сільська місцевість</c:v>
                  </c:pt>
                  <c:pt idx="3">
                    <c:v>Велике місто</c:v>
                  </c:pt>
                  <c:pt idx="4">
                    <c:v>Мале місто</c:v>
                  </c:pt>
                  <c:pt idx="5">
                    <c:v>Сільська місцевість</c:v>
                  </c:pt>
                </c:lvl>
                <c:lvl>
                  <c:pt idx="0">
                    <c:v>Чоловіки</c:v>
                  </c:pt>
                  <c:pt idx="3">
                    <c:v>Жінки</c:v>
                  </c:pt>
                </c:lvl>
              </c:multiLvlStrCache>
            </c:multiLvlStrRef>
          </c:cat>
          <c:val>
            <c:numRef>
              <c:f>Лист1!$D$5:$D$10</c:f>
              <c:numCache>
                <c:formatCode>General</c:formatCode>
                <c:ptCount val="6"/>
                <c:pt idx="0">
                  <c:v>12.1</c:v>
                </c:pt>
                <c:pt idx="1">
                  <c:v>25.9</c:v>
                </c:pt>
                <c:pt idx="2">
                  <c:v>31.1</c:v>
                </c:pt>
                <c:pt idx="3">
                  <c:v>14.6</c:v>
                </c:pt>
                <c:pt idx="4">
                  <c:v>26.5</c:v>
                </c:pt>
                <c:pt idx="5">
                  <c:v>28.8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45-422A-8A26-EAE945B6474C}"/>
            </c:ext>
          </c:extLst>
        </c:ser>
        <c:ser>
          <c:idx val="1"/>
          <c:order val="1"/>
          <c:tx>
            <c:strRef>
              <c:f>Лист1!$E$4</c:f>
              <c:strCache>
                <c:ptCount val="1"/>
                <c:pt idx="0">
                  <c:v>Бідність за фактичним прожитковим за витратами, %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Лист1!$B$5:$C$10</c:f>
              <c:multiLvlStrCache>
                <c:ptCount val="6"/>
                <c:lvl>
                  <c:pt idx="0">
                    <c:v>Велике місто</c:v>
                  </c:pt>
                  <c:pt idx="1">
                    <c:v>Мале місто</c:v>
                  </c:pt>
                  <c:pt idx="2">
                    <c:v>Сільська місцевість</c:v>
                  </c:pt>
                  <c:pt idx="3">
                    <c:v>Велике місто</c:v>
                  </c:pt>
                  <c:pt idx="4">
                    <c:v>Мале місто</c:v>
                  </c:pt>
                  <c:pt idx="5">
                    <c:v>Сільська місцевість</c:v>
                  </c:pt>
                </c:lvl>
                <c:lvl>
                  <c:pt idx="0">
                    <c:v>Чоловіки</c:v>
                  </c:pt>
                  <c:pt idx="3">
                    <c:v>Жінки</c:v>
                  </c:pt>
                </c:lvl>
              </c:multiLvlStrCache>
            </c:multiLvlStrRef>
          </c:cat>
          <c:val>
            <c:numRef>
              <c:f>Лист1!$E$5:$E$10</c:f>
              <c:numCache>
                <c:formatCode>General</c:formatCode>
                <c:ptCount val="6"/>
                <c:pt idx="0">
                  <c:v>27.8</c:v>
                </c:pt>
                <c:pt idx="1">
                  <c:v>46.4</c:v>
                </c:pt>
                <c:pt idx="2">
                  <c:v>50.5</c:v>
                </c:pt>
                <c:pt idx="3">
                  <c:v>30.7</c:v>
                </c:pt>
                <c:pt idx="4">
                  <c:v>48</c:v>
                </c:pt>
                <c:pt idx="5">
                  <c:v>49.3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45-422A-8A26-EAE945B6474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682203776"/>
        <c:axId val="-682214112"/>
      </c:barChart>
      <c:catAx>
        <c:axId val="-68220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14112"/>
        <c:crosses val="autoZero"/>
        <c:auto val="1"/>
        <c:lblAlgn val="ctr"/>
        <c:lblOffset val="100"/>
        <c:noMultiLvlLbl val="0"/>
      </c:catAx>
      <c:valAx>
        <c:axId val="-682214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3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Лист6!$D$4</c:f>
              <c:strCache>
                <c:ptCount val="1"/>
                <c:pt idx="0">
                  <c:v>Бідність за відносним критерієм, 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Лист6!$B$5:$C$10</c:f>
              <c:multiLvlStrCache>
                <c:ptCount val="6"/>
                <c:lvl>
                  <c:pt idx="0">
                    <c:v>Велике місто</c:v>
                  </c:pt>
                  <c:pt idx="1">
                    <c:v>Мале місто</c:v>
                  </c:pt>
                  <c:pt idx="2">
                    <c:v>Сільська місцевість</c:v>
                  </c:pt>
                  <c:pt idx="3">
                    <c:v>Велике місто</c:v>
                  </c:pt>
                  <c:pt idx="4">
                    <c:v>Мале місто</c:v>
                  </c:pt>
                  <c:pt idx="5">
                    <c:v>Сільська місцевість</c:v>
                  </c:pt>
                </c:lvl>
                <c:lvl>
                  <c:pt idx="0">
                    <c:v>голова д/г - чоловік</c:v>
                  </c:pt>
                  <c:pt idx="3">
                    <c:v>голова д/г - жінка</c:v>
                  </c:pt>
                </c:lvl>
              </c:multiLvlStrCache>
            </c:multiLvlStrRef>
          </c:cat>
          <c:val>
            <c:numRef>
              <c:f>Лист6!$D$5:$D$10</c:f>
              <c:numCache>
                <c:formatCode>0.0</c:formatCode>
                <c:ptCount val="6"/>
                <c:pt idx="0">
                  <c:v>11.5</c:v>
                </c:pt>
                <c:pt idx="1">
                  <c:v>26.6</c:v>
                </c:pt>
                <c:pt idx="2">
                  <c:v>32.4</c:v>
                </c:pt>
                <c:pt idx="3">
                  <c:v>17</c:v>
                </c:pt>
                <c:pt idx="4">
                  <c:v>30.5</c:v>
                </c:pt>
                <c:pt idx="5">
                  <c:v>30.7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D1-4F8A-9D89-C1E7ECB70E5E}"/>
            </c:ext>
          </c:extLst>
        </c:ser>
        <c:ser>
          <c:idx val="1"/>
          <c:order val="1"/>
          <c:tx>
            <c:strRef>
              <c:f>Лист6!$E$4</c:f>
              <c:strCache>
                <c:ptCount val="1"/>
                <c:pt idx="0">
                  <c:v>Бідність за фактичним прожитковим за витратами, %</c:v>
                </c:pt>
              </c:strCache>
            </c:strRef>
          </c:tx>
          <c:spPr>
            <a:solidFill>
              <a:srgbClr val="FF996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Лист6!$B$5:$C$10</c:f>
              <c:multiLvlStrCache>
                <c:ptCount val="6"/>
                <c:lvl>
                  <c:pt idx="0">
                    <c:v>Велике місто</c:v>
                  </c:pt>
                  <c:pt idx="1">
                    <c:v>Мале місто</c:v>
                  </c:pt>
                  <c:pt idx="2">
                    <c:v>Сільська місцевість</c:v>
                  </c:pt>
                  <c:pt idx="3">
                    <c:v>Велике місто</c:v>
                  </c:pt>
                  <c:pt idx="4">
                    <c:v>Мале місто</c:v>
                  </c:pt>
                  <c:pt idx="5">
                    <c:v>Сільська місцевість</c:v>
                  </c:pt>
                </c:lvl>
                <c:lvl>
                  <c:pt idx="0">
                    <c:v>голова д/г - чоловік</c:v>
                  </c:pt>
                  <c:pt idx="3">
                    <c:v>голова д/г - жінка</c:v>
                  </c:pt>
                </c:lvl>
              </c:multiLvlStrCache>
            </c:multiLvlStrRef>
          </c:cat>
          <c:val>
            <c:numRef>
              <c:f>Лист6!$E$5:$E$10</c:f>
              <c:numCache>
                <c:formatCode>0.0</c:formatCode>
                <c:ptCount val="6"/>
                <c:pt idx="0">
                  <c:v>27.5</c:v>
                </c:pt>
                <c:pt idx="1">
                  <c:v>49.1</c:v>
                </c:pt>
                <c:pt idx="2">
                  <c:v>48.7</c:v>
                </c:pt>
                <c:pt idx="3">
                  <c:v>34.4</c:v>
                </c:pt>
                <c:pt idx="4">
                  <c:v>49.3</c:v>
                </c:pt>
                <c:pt idx="5">
                  <c:v>55.8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D1-4F8A-9D89-C1E7ECB70E5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682203232"/>
        <c:axId val="-682202688"/>
      </c:barChart>
      <c:catAx>
        <c:axId val="-682203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2688"/>
        <c:crosses val="autoZero"/>
        <c:auto val="1"/>
        <c:lblAlgn val="ctr"/>
        <c:lblOffset val="100"/>
        <c:noMultiLvlLbl val="0"/>
      </c:catAx>
      <c:valAx>
        <c:axId val="-68220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-682203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accent3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FF-446D-B87C-E1D2D5374FD8}"/>
              </c:ext>
            </c:extLst>
          </c:dPt>
          <c:dPt>
            <c:idx val="6"/>
            <c:invertIfNegative val="0"/>
            <c:bubble3D val="0"/>
            <c:spPr>
              <a:solidFill>
                <a:srgbClr val="FFBC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FF-446D-B87C-E1D2D5374FD8}"/>
              </c:ext>
            </c:extLst>
          </c:dPt>
          <c:dPt>
            <c:idx val="7"/>
            <c:invertIfNegative val="0"/>
            <c:bubble3D val="0"/>
            <c:spPr>
              <a:solidFill>
                <a:srgbClr val="FFBC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0FF-446D-B87C-E1D2D5374FD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Лист1!$C$3:$J$3</c:f>
              <c:strCache>
                <c:ptCount val="8"/>
                <c:pt idx="0">
                  <c:v>Все населення</c:v>
                </c:pt>
                <c:pt idx="1">
                  <c:v>Q1</c:v>
                </c:pt>
                <c:pt idx="2">
                  <c:v>Q2</c:v>
                </c:pt>
                <c:pt idx="3">
                  <c:v>Q3</c:v>
                </c:pt>
                <c:pt idx="4">
                  <c:v>Q4</c:v>
                </c:pt>
                <c:pt idx="5">
                  <c:v>Q5</c:v>
                </c:pt>
                <c:pt idx="6">
                  <c:v>Бідні</c:v>
                </c:pt>
                <c:pt idx="7">
                  <c:v>Небідні</c:v>
                </c:pt>
              </c:strCache>
            </c:strRef>
          </c:cat>
          <c:val>
            <c:numRef>
              <c:f>Лист1!$C$4:$J$4</c:f>
              <c:numCache>
                <c:formatCode>#,###,##0.0</c:formatCode>
                <c:ptCount val="8"/>
                <c:pt idx="0">
                  <c:v>1.9787567792338774</c:v>
                </c:pt>
                <c:pt idx="1">
                  <c:v>5.9251321000236201</c:v>
                </c:pt>
                <c:pt idx="2">
                  <c:v>1.9782042077662629</c:v>
                </c:pt>
                <c:pt idx="3">
                  <c:v>1.1838355416701691</c:v>
                </c:pt>
                <c:pt idx="4">
                  <c:v>0.53718849191767537</c:v>
                </c:pt>
                <c:pt idx="5">
                  <c:v>0.27301352366300807</c:v>
                </c:pt>
                <c:pt idx="6">
                  <c:v>3.4567761617329937</c:v>
                </c:pt>
                <c:pt idx="7">
                  <c:v>0.54849200810643395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FF-446D-B87C-E1D2D5374FD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93675167"/>
        <c:axId val="293669343"/>
      </c:barChart>
      <c:catAx>
        <c:axId val="2936751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293669343"/>
        <c:crosses val="autoZero"/>
        <c:auto val="1"/>
        <c:lblAlgn val="ctr"/>
        <c:lblOffset val="100"/>
        <c:noMultiLvlLbl val="0"/>
      </c:catAx>
      <c:valAx>
        <c:axId val="29366934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#,##0.0" sourceLinked="1"/>
        <c:majorTickMark val="none"/>
        <c:minorTickMark val="none"/>
        <c:tickLblPos val="nextTo"/>
        <c:crossAx val="293675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914260717410324E-2"/>
          <c:y val="5.0925925925925923E-2"/>
          <c:w val="0.88759273840769903"/>
          <c:h val="0.5829935841353165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Лист2!$D$3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Лист2!$D$4</c:f>
              <c:numCache>
                <c:formatCode>#,###,##0.0</c:formatCode>
                <c:ptCount val="1"/>
                <c:pt idx="0">
                  <c:v>59.883980833895947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7E-498C-91F6-CC7F9D96D5E7}"/>
            </c:ext>
          </c:extLst>
        </c:ser>
        <c:ser>
          <c:idx val="1"/>
          <c:order val="1"/>
          <c:tx>
            <c:strRef>
              <c:f>Лист2!$E$3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FF9966"/>
            </a:solidFill>
            <a:ln>
              <a:noFill/>
            </a:ln>
            <a:effectLst/>
          </c:spPr>
          <c:invertIfNegative val="0"/>
          <c:val>
            <c:numRef>
              <c:f>Лист2!$E$4</c:f>
              <c:numCache>
                <c:formatCode>#,###,##0.0</c:formatCode>
                <c:ptCount val="1"/>
                <c:pt idx="0">
                  <c:v>19.939171872234713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7E-498C-91F6-CC7F9D96D5E7}"/>
            </c:ext>
          </c:extLst>
        </c:ser>
        <c:ser>
          <c:idx val="2"/>
          <c:order val="2"/>
          <c:tx>
            <c:strRef>
              <c:f>Лист2!$F$3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val>
            <c:numRef>
              <c:f>Лист2!$F$4</c:f>
              <c:numCache>
                <c:formatCode>#,###,##0.0</c:formatCode>
                <c:ptCount val="1"/>
                <c:pt idx="0">
                  <c:v>11.982092408938064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7E-498C-91F6-CC7F9D96D5E7}"/>
            </c:ext>
          </c:extLst>
        </c:ser>
        <c:ser>
          <c:idx val="3"/>
          <c:order val="3"/>
          <c:tx>
            <c:strRef>
              <c:f>Лист2!$G$3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val>
            <c:numRef>
              <c:f>Лист2!$G$4</c:f>
              <c:numCache>
                <c:formatCode>#,###,##0.0</c:formatCode>
                <c:ptCount val="1"/>
                <c:pt idx="0">
                  <c:v>5.433236541448994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7E-498C-91F6-CC7F9D96D5E7}"/>
            </c:ext>
          </c:extLst>
        </c:ser>
        <c:ser>
          <c:idx val="4"/>
          <c:order val="4"/>
          <c:tx>
            <c:strRef>
              <c:f>Лист2!$H$3</c:f>
              <c:strCache>
                <c:ptCount val="1"/>
                <c:pt idx="0">
                  <c:v>Q5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val>
            <c:numRef>
              <c:f>Лист2!$H$4</c:f>
              <c:numCache>
                <c:formatCode>#,###,##0.0</c:formatCode>
                <c:ptCount val="1"/>
                <c:pt idx="0">
                  <c:v>2.7615183434822792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7E-498C-91F6-CC7F9D96D5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69326383"/>
        <c:axId val="469339695"/>
      </c:barChart>
      <c:catAx>
        <c:axId val="46932638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9339695"/>
        <c:crosses val="autoZero"/>
        <c:auto val="1"/>
        <c:lblAlgn val="ctr"/>
        <c:lblOffset val="100"/>
        <c:noMultiLvlLbl val="0"/>
      </c:catAx>
      <c:valAx>
        <c:axId val="4693396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4693263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938823272090988"/>
          <c:y val="0.86032388243959623"/>
          <c:w val="0.74455686789151354"/>
          <c:h val="0.108055564200719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Лист1!$C$27:$G$27</c:f>
              <c:strCache>
                <c:ptCount val="5"/>
                <c:pt idx="0">
                  <c:v>Місто</c:v>
                </c:pt>
                <c:pt idx="1">
                  <c:v>Село</c:v>
                </c:pt>
                <c:pt idx="2">
                  <c:v>1 дитина </c:v>
                </c:pt>
                <c:pt idx="3">
                  <c:v>2 дитини</c:v>
                </c:pt>
                <c:pt idx="4">
                  <c:v>3 дитини</c:v>
                </c:pt>
              </c:strCache>
            </c:strRef>
          </c:cat>
          <c:val>
            <c:numRef>
              <c:f>Лист1!$C$28:$G$28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0-6FE8-49BA-A9E6-A84AF730D434}"/>
            </c:ext>
          </c:extLst>
        </c:ser>
        <c:ser>
          <c:idx val="1"/>
          <c:order val="1"/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FE8-49BA-A9E6-A84AF730D434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FE8-49BA-A9E6-A84AF730D43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Лист1!$C$27:$G$27</c:f>
              <c:strCache>
                <c:ptCount val="5"/>
                <c:pt idx="0">
                  <c:v>Місто</c:v>
                </c:pt>
                <c:pt idx="1">
                  <c:v>Село</c:v>
                </c:pt>
                <c:pt idx="2">
                  <c:v>1 дитина </c:v>
                </c:pt>
                <c:pt idx="3">
                  <c:v>2 дитини</c:v>
                </c:pt>
                <c:pt idx="4">
                  <c:v>3 дитини</c:v>
                </c:pt>
              </c:strCache>
            </c:strRef>
          </c:cat>
          <c:val>
            <c:numRef>
              <c:f>Лист1!$C$29:$G$29</c:f>
              <c:numCache>
                <c:formatCode>#,###,##0.0</c:formatCode>
                <c:ptCount val="5"/>
                <c:pt idx="0">
                  <c:v>1.2524093948645199</c:v>
                </c:pt>
                <c:pt idx="1">
                  <c:v>3.4028193079224272</c:v>
                </c:pt>
                <c:pt idx="2">
                  <c:v>1.3816410441030027</c:v>
                </c:pt>
                <c:pt idx="3">
                  <c:v>4.7075229114714112</c:v>
                </c:pt>
                <c:pt idx="4">
                  <c:v>21.641216518542564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FE8-49BA-A9E6-A84AF730D43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7241679"/>
        <c:axId val="387240431"/>
      </c:barChart>
      <c:catAx>
        <c:axId val="387241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387240431"/>
        <c:crosses val="autoZero"/>
        <c:auto val="1"/>
        <c:lblAlgn val="ctr"/>
        <c:lblOffset val="100"/>
        <c:noMultiLvlLbl val="0"/>
      </c:catAx>
      <c:valAx>
        <c:axId val="3872404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3872416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B276B-E646-40B0-8AD0-5E5A0CE9B749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0F7B6-4AE4-4269-A44C-F7D81A2C66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28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ru-RU" smtClean="0"/>
          </a:p>
        </p:txBody>
      </p:sp>
      <p:sp>
        <p:nvSpPr>
          <p:cNvPr id="14340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B26FC9-C8BD-477D-A749-C3881843E34C}" type="slidenum">
              <a:rPr kumimoji="0" lang="en-US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ru-RU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640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6388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DF9E86-3C6A-465A-9AAC-69DE93DCB21A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4776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8D1B516-C724-499E-9EF7-841104B4BB10}"/>
              </a:ext>
            </a:extLst>
          </p:cNvPr>
          <p:cNvSpPr/>
          <p:nvPr/>
        </p:nvSpPr>
        <p:spPr>
          <a:xfrm>
            <a:off x="5283200" y="0"/>
            <a:ext cx="6908800" cy="6858000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0A3C20-9726-4F5E-A3C4-E71278B4FB36}"/>
              </a:ext>
            </a:extLst>
          </p:cNvPr>
          <p:cNvSpPr/>
          <p:nvPr/>
        </p:nvSpPr>
        <p:spPr>
          <a:xfrm>
            <a:off x="5283200" y="2286000"/>
            <a:ext cx="6908800" cy="22098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1" name="Picture 4" descr="UN_Women_English_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1" y="304801"/>
            <a:ext cx="3909484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2641600" y="0"/>
            <a:ext cx="2540000" cy="22098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2603500"/>
            <a:ext cx="6350000" cy="1701800"/>
          </a:xfrm>
        </p:spPr>
        <p:txBody>
          <a:bodyPr>
            <a:normAutofit/>
          </a:bodyPr>
          <a:lstStyle>
            <a:lvl1pPr algn="l">
              <a:buNone/>
              <a:defRPr sz="33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2641600" y="2286000"/>
            <a:ext cx="2540000" cy="22098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2641600" y="4572000"/>
            <a:ext cx="2540000" cy="22860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1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2540000" cy="22098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2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0" y="2286000"/>
            <a:ext cx="2540000" cy="22098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3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0" y="4572000"/>
            <a:ext cx="2540000" cy="22860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924724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9052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>
            <a:extLst>
              <a:ext uri="{FF2B5EF4-FFF2-40B4-BE49-F238E27FC236}">
                <a16:creationId xmlns:a16="http://schemas.microsoft.com/office/drawing/2014/main" id="{9AFDBAAB-4CCF-4A87-81E0-C993F8139587}"/>
              </a:ext>
            </a:extLst>
          </p:cNvPr>
          <p:cNvCxnSpPr/>
          <p:nvPr/>
        </p:nvCxnSpPr>
        <p:spPr>
          <a:xfrm>
            <a:off x="1397000" y="2420938"/>
            <a:ext cx="940646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B801C0-471E-4E5B-992E-28F4FB1BAF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009DDC"/>
                </a:solidFill>
                <a:latin typeface="+mn-lt"/>
              </a:defRPr>
            </a:lvl1pPr>
          </a:lstStyle>
          <a:p>
            <a:pPr>
              <a:defRPr/>
            </a:pPr>
            <a:fld id="{52466975-C014-42E5-BFA6-B8D5FDD3B81F}" type="datetimeFigureOut">
              <a:rPr lang="uk-UA"/>
              <a:pPr>
                <a:defRPr/>
              </a:pPr>
              <a:t>21.11.2019</a:t>
            </a:fld>
            <a:endParaRPr lang="uk-UA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2FCD40-E4B9-4485-95E7-59BA0A429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dirty="0">
                <a:solidFill>
                  <a:srgbClr val="009DDC"/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9845AF-7674-4DA6-B8CB-2FD22FF46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rgbClr val="009DDC"/>
                </a:solidFill>
                <a:latin typeface="+mn-lt"/>
              </a:defRPr>
            </a:lvl1pPr>
          </a:lstStyle>
          <a:p>
            <a:pPr>
              <a:defRPr/>
            </a:pPr>
            <a:fld id="{E80B423D-DFB5-40E9-9ACA-5CD64E43BDB4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997292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077377-DCF0-464A-BB4E-E528EC91D93B}"/>
              </a:ext>
            </a:extLst>
          </p:cNvPr>
          <p:cNvSpPr/>
          <p:nvPr/>
        </p:nvSpPr>
        <p:spPr>
          <a:xfrm>
            <a:off x="5181600" y="0"/>
            <a:ext cx="70104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FC57A6-3E31-4AF3-8411-CA84CD1C941D}"/>
              </a:ext>
            </a:extLst>
          </p:cNvPr>
          <p:cNvSpPr/>
          <p:nvPr/>
        </p:nvSpPr>
        <p:spPr bwMode="auto">
          <a:xfrm>
            <a:off x="5181600" y="381000"/>
            <a:ext cx="7010400" cy="685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181600" cy="68580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1" y="1587500"/>
            <a:ext cx="6485467" cy="4318000"/>
          </a:xfrm>
        </p:spPr>
        <p:txBody>
          <a:bodyPr/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419100"/>
            <a:ext cx="6502400" cy="596900"/>
          </a:xfrm>
        </p:spPr>
        <p:txBody>
          <a:bodyPr>
            <a:normAutofit/>
          </a:bodyPr>
          <a:lstStyle>
            <a:lvl1pPr algn="l">
              <a:buNone/>
              <a:defRPr sz="27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6971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Picture-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E360F8E-1F6A-46F8-86B8-495525FE03F2}"/>
              </a:ext>
            </a:extLst>
          </p:cNvPr>
          <p:cNvSpPr/>
          <p:nvPr/>
        </p:nvSpPr>
        <p:spPr>
          <a:xfrm>
            <a:off x="5181600" y="0"/>
            <a:ext cx="13208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E1ACAA-4874-457C-8992-4CCE14CCFF09}"/>
              </a:ext>
            </a:extLst>
          </p:cNvPr>
          <p:cNvSpPr/>
          <p:nvPr/>
        </p:nvSpPr>
        <p:spPr bwMode="auto">
          <a:xfrm>
            <a:off x="5181600" y="381000"/>
            <a:ext cx="7010400" cy="685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181600" cy="68580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419100"/>
            <a:ext cx="6502400" cy="596900"/>
          </a:xfrm>
        </p:spPr>
        <p:txBody>
          <a:bodyPr>
            <a:noAutofit/>
          </a:bodyPr>
          <a:lstStyle>
            <a:lvl1pPr algn="l">
              <a:buNone/>
              <a:defRPr sz="30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537200" y="1409700"/>
            <a:ext cx="6299200" cy="4394200"/>
          </a:xfrm>
        </p:spPr>
        <p:txBody>
          <a:bodyPr/>
          <a:lstStyle>
            <a:lvl1pPr>
              <a:defRPr b="0"/>
            </a:lvl1pPr>
            <a:lvl2pPr marL="171450" indent="-171450">
              <a:buFont typeface="Arial"/>
              <a:buChar char="•"/>
              <a:defRPr/>
            </a:lvl2pPr>
            <a:lvl3pPr marL="342900" indent="-171450">
              <a:buSzPct val="120000"/>
              <a:buFont typeface="Arial"/>
              <a:buChar char="•"/>
              <a:defRPr/>
            </a:lvl3pPr>
            <a:lvl4pPr marL="561975" indent="-171450">
              <a:buSzPct val="120000"/>
              <a:buFont typeface="Arial"/>
              <a:buChar char="•"/>
              <a:defRPr/>
            </a:lvl4pPr>
            <a:lvl5pPr marL="771525" indent="-171450">
              <a:buSzPct val="120000"/>
              <a:buFont typeface="Arial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8165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Left Pictures-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656B439-5C22-456C-9F31-3D9A0DEE6040}"/>
              </a:ext>
            </a:extLst>
          </p:cNvPr>
          <p:cNvSpPr/>
          <p:nvPr/>
        </p:nvSpPr>
        <p:spPr>
          <a:xfrm>
            <a:off x="5181600" y="0"/>
            <a:ext cx="13208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0F6CF3-97C8-41D7-AE1D-DD238B4A1170}"/>
              </a:ext>
            </a:extLst>
          </p:cNvPr>
          <p:cNvSpPr/>
          <p:nvPr/>
        </p:nvSpPr>
        <p:spPr bwMode="auto">
          <a:xfrm>
            <a:off x="5181600" y="381000"/>
            <a:ext cx="7010400" cy="685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181600" cy="22860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419100"/>
            <a:ext cx="6502400" cy="596900"/>
          </a:xfrm>
        </p:spPr>
        <p:txBody>
          <a:bodyPr>
            <a:noAutofit/>
          </a:bodyPr>
          <a:lstStyle>
            <a:lvl1pPr algn="l">
              <a:buNone/>
              <a:defRPr sz="30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537200" y="1409700"/>
            <a:ext cx="6299200" cy="4394200"/>
          </a:xfrm>
        </p:spPr>
        <p:txBody>
          <a:bodyPr/>
          <a:lstStyle>
            <a:lvl1pPr>
              <a:defRPr b="0"/>
            </a:lvl1pPr>
            <a:lvl2pPr marL="171450" indent="-171450">
              <a:buFont typeface="Arial"/>
              <a:buChar char="•"/>
              <a:defRPr/>
            </a:lvl2pPr>
            <a:lvl3pPr marL="342900" indent="-171450">
              <a:buSzPct val="120000"/>
              <a:buFont typeface="Arial"/>
              <a:buChar char="•"/>
              <a:defRPr/>
            </a:lvl3pPr>
            <a:lvl4pPr marL="561975" indent="-171450">
              <a:buSzPct val="120000"/>
              <a:buFont typeface="Arial"/>
              <a:buChar char="•"/>
              <a:defRPr/>
            </a:lvl4pPr>
            <a:lvl5pPr marL="771525" indent="-171450">
              <a:buSzPct val="120000"/>
              <a:buFont typeface="Arial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0" y="2286000"/>
            <a:ext cx="5181600" cy="22733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0" y="4546600"/>
            <a:ext cx="5181600" cy="23114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22331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de-N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190A65-F51E-467C-B6DB-1BAB9CF6253A}"/>
              </a:ext>
            </a:extLst>
          </p:cNvPr>
          <p:cNvSpPr/>
          <p:nvPr/>
        </p:nvSpPr>
        <p:spPr>
          <a:xfrm>
            <a:off x="0" y="0"/>
            <a:ext cx="13208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8FAAB9-A3FC-41AB-AD50-15ED75342722}"/>
              </a:ext>
            </a:extLst>
          </p:cNvPr>
          <p:cNvSpPr/>
          <p:nvPr/>
        </p:nvSpPr>
        <p:spPr bwMode="auto">
          <a:xfrm>
            <a:off x="5181600" y="381000"/>
            <a:ext cx="7010400" cy="685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0" y="381000"/>
            <a:ext cx="5181600" cy="685800"/>
            <a:chOff x="0" y="381000"/>
            <a:chExt cx="3886200" cy="6858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A7C98D-B518-44FC-AA32-55B7623B6C02}"/>
                </a:ext>
              </a:extLst>
            </p:cNvPr>
            <p:cNvSpPr/>
            <p:nvPr/>
          </p:nvSpPr>
          <p:spPr bwMode="auto">
            <a:xfrm>
              <a:off x="0" y="381000"/>
              <a:ext cx="3886200" cy="6858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sz="1350">
                <a:solidFill>
                  <a:srgbClr val="FFFFFF"/>
                </a:solidFill>
                <a:ea typeface="ＭＳ Ｐゴシック" charset="-128"/>
                <a:cs typeface="ＭＳ Ｐゴシック" charset="-128"/>
              </a:endParaRPr>
            </a:p>
          </p:txBody>
        </p:sp>
        <p:pic>
          <p:nvPicPr>
            <p:cNvPr id="9" name="Picture 4" descr="UN_Women_English_Whit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111"/>
            <a:stretch>
              <a:fillRect/>
            </a:stretch>
          </p:blipFill>
          <p:spPr bwMode="auto">
            <a:xfrm>
              <a:off x="268288" y="493713"/>
              <a:ext cx="1560512" cy="496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24933" y="1409700"/>
            <a:ext cx="11311467" cy="4394200"/>
          </a:xfrm>
        </p:spPr>
        <p:txBody>
          <a:bodyPr/>
          <a:lstStyle>
            <a:lvl1pPr>
              <a:defRPr b="0"/>
            </a:lvl1pPr>
            <a:lvl2pPr marL="171450" indent="-171450">
              <a:buFont typeface="Arial"/>
              <a:buChar char="•"/>
              <a:defRPr/>
            </a:lvl2pPr>
            <a:lvl3pPr marL="342900" indent="-171450">
              <a:buSzPct val="120000"/>
              <a:buFont typeface="Arial"/>
              <a:buChar char="•"/>
              <a:defRPr/>
            </a:lvl3pPr>
            <a:lvl4pPr marL="561975" indent="-171450">
              <a:buSzPct val="120000"/>
              <a:buFont typeface="Arial"/>
              <a:buChar char="•"/>
              <a:defRPr/>
            </a:lvl4pPr>
            <a:lvl5pPr marL="771525" indent="-171450">
              <a:buSzPct val="120000"/>
              <a:buFont typeface="Arial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1868" y="419100"/>
            <a:ext cx="8906933" cy="596900"/>
          </a:xfrm>
        </p:spPr>
        <p:txBody>
          <a:bodyPr>
            <a:noAutofit/>
          </a:bodyPr>
          <a:lstStyle>
            <a:lvl1pPr algn="l">
              <a:buNone/>
              <a:defRPr sz="30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2699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Left Pictures 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A46A427-4A51-453E-8168-2006090EB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51816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50800" dist="38100" algn="l" rotWithShape="0">
              <a:srgbClr val="80808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100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prstClr val="white"/>
              </a:solidFill>
              <a:latin typeface="+mn-lt"/>
              <a:ea typeface="ＭＳ Ｐゴシック" pitchFamily="34" charset="-12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85FAEA-AB86-4BEC-9404-8955BC619E7F}"/>
              </a:ext>
            </a:extLst>
          </p:cNvPr>
          <p:cNvSpPr/>
          <p:nvPr/>
        </p:nvSpPr>
        <p:spPr>
          <a:xfrm>
            <a:off x="5181600" y="0"/>
            <a:ext cx="13208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7FC367-C77D-44CB-B188-61866DFFB63D}"/>
              </a:ext>
            </a:extLst>
          </p:cNvPr>
          <p:cNvSpPr/>
          <p:nvPr/>
        </p:nvSpPr>
        <p:spPr bwMode="auto">
          <a:xfrm>
            <a:off x="5181600" y="381000"/>
            <a:ext cx="7010400" cy="6858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1" y="363607"/>
            <a:ext cx="6350000" cy="707886"/>
          </a:xfrm>
        </p:spPr>
        <p:txBody>
          <a:bodyPr wrap="none">
            <a:normAutofit/>
          </a:bodyPr>
          <a:lstStyle>
            <a:lvl1pPr algn="l">
              <a:buNone/>
              <a:defRPr sz="30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537200" y="1409700"/>
            <a:ext cx="6299200" cy="4394200"/>
          </a:xfrm>
        </p:spPr>
        <p:txBody>
          <a:bodyPr/>
          <a:lstStyle>
            <a:lvl1pPr>
              <a:defRPr b="0"/>
            </a:lvl1pPr>
            <a:lvl2pPr marL="171450" indent="-171450">
              <a:buFont typeface="Arial"/>
              <a:buChar char="•"/>
              <a:defRPr/>
            </a:lvl2pPr>
            <a:lvl3pPr marL="342900" indent="-171450">
              <a:buSzPct val="120000"/>
              <a:buFont typeface="Arial"/>
              <a:buChar char="•"/>
              <a:defRPr/>
            </a:lvl3pPr>
            <a:lvl4pPr marL="561975" indent="-171450">
              <a:buSzPct val="120000"/>
              <a:buFont typeface="Arial"/>
              <a:buChar char="•"/>
              <a:defRPr/>
            </a:lvl4pPr>
            <a:lvl5pPr marL="771525" indent="-171450">
              <a:buSzPct val="120000"/>
              <a:buFont typeface="Arial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0" y="1066800"/>
            <a:ext cx="5181600" cy="26035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0" y="3683000"/>
            <a:ext cx="5181600" cy="2628900"/>
          </a:xfrm>
          <a:effectLst/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63234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ft Text-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96CE5C2-994B-46B9-B27F-47412BD2039F}"/>
              </a:ext>
            </a:extLst>
          </p:cNvPr>
          <p:cNvSpPr/>
          <p:nvPr/>
        </p:nvSpPr>
        <p:spPr>
          <a:xfrm>
            <a:off x="0" y="0"/>
            <a:ext cx="13208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E31FBB-61D2-4F33-B009-A27576E3F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81000"/>
            <a:ext cx="7010400" cy="685800"/>
          </a:xfrm>
          <a:prstGeom prst="rect">
            <a:avLst/>
          </a:prstGeom>
          <a:solidFill>
            <a:schemeClr val="tx1">
              <a:alpha val="79999"/>
            </a:schemeClr>
          </a:solidFill>
          <a:ln>
            <a:noFill/>
          </a:ln>
          <a:effectLst>
            <a:outerShdw blurRad="50800" dist="38100" algn="l" rotWithShape="0">
              <a:srgbClr val="80808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100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rgbClr val="FFFFFF"/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7010400" y="0"/>
            <a:ext cx="5181600" cy="6858000"/>
          </a:xfrm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19100"/>
            <a:ext cx="6502400" cy="596900"/>
          </a:xfrm>
        </p:spPr>
        <p:txBody>
          <a:bodyPr>
            <a:normAutofit/>
          </a:bodyPr>
          <a:lstStyle>
            <a:lvl1pPr algn="l">
              <a:buNone/>
              <a:defRPr sz="3000" b="0" cap="none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355600" y="1409700"/>
            <a:ext cx="6299200" cy="4394200"/>
          </a:xfrm>
        </p:spPr>
        <p:txBody>
          <a:bodyPr/>
          <a:lstStyle>
            <a:lvl1pPr>
              <a:defRPr b="0"/>
            </a:lvl1pPr>
            <a:lvl2pPr marL="171450" indent="-171450">
              <a:buFont typeface="Arial"/>
              <a:buChar char="•"/>
              <a:defRPr/>
            </a:lvl2pPr>
            <a:lvl3pPr marL="342900" indent="-171450">
              <a:buSzPct val="120000"/>
              <a:buFont typeface="Arial"/>
              <a:buChar char="•"/>
              <a:defRPr/>
            </a:lvl3pPr>
            <a:lvl4pPr marL="561975" indent="-171450">
              <a:buSzPct val="120000"/>
              <a:buFont typeface="Arial"/>
              <a:buChar char="•"/>
              <a:defRPr/>
            </a:lvl4pPr>
            <a:lvl5pPr marL="771525" indent="-171450">
              <a:buSzPct val="120000"/>
              <a:buFont typeface="Arial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8558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E58CA49F-8777-4F7C-A026-BFB339288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9DDC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7FAC05D8-021A-4333-ACA0-0FFC775B1177}" type="datetime1">
              <a:rPr lang="en-US"/>
              <a:pPr>
                <a:defRPr/>
              </a:pPr>
              <a:t>11/21/2019</a:t>
            </a:fld>
            <a:endParaRPr lang="en-US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06F78C75-034C-4EFA-907B-51E98F243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9DDC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>
            <a:extLst>
              <a:ext uri="{FF2B5EF4-FFF2-40B4-BE49-F238E27FC236}">
                <a16:creationId xmlns:a16="http://schemas.microsoft.com/office/drawing/2014/main" id="{D4390079-985F-437D-9D79-E1B1081D5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9DDC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4273E1A6-C010-4D2B-86AF-DE139A5194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66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ED6179DD-BC43-427A-B92D-2E82154E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9DDC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ED392A9-A2EA-4DC9-8395-C9C5617F833A}" type="datetime1">
              <a:rPr lang="en-US"/>
              <a:pPr>
                <a:defRPr/>
              </a:pPr>
              <a:t>11/21/2019</a:t>
            </a:fld>
            <a:endParaRPr lang="en-US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95D8D37-510B-4329-A1C6-5E7FB9518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rgbClr val="009DDC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>
            <a:extLst>
              <a:ext uri="{FF2B5EF4-FFF2-40B4-BE49-F238E27FC236}">
                <a16:creationId xmlns:a16="http://schemas.microsoft.com/office/drawing/2014/main" id="{B1A4BBB9-651E-47F6-9824-B756190B1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009DDC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AE9207A0-9485-48DC-8834-97997D961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544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5571067" y="228600"/>
            <a:ext cx="611293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5655734" y="1600201"/>
            <a:ext cx="60325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928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6C6C6C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rgbClr val="6C6C6C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rgbClr val="6C6C6C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rgbClr val="6C6C6C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rgbClr val="6C6C6C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w Cen MT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w Cen MT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w Cen MT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w Cen MT" pitchFamily="34" charset="0"/>
        </a:defRPr>
      </a:lvl9pPr>
    </p:titleStyle>
    <p:bodyStyle>
      <a:lvl1pPr marL="257175" indent="-257175" algn="l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SzPct val="60000"/>
        <a:defRPr kern="1200">
          <a:solidFill>
            <a:srgbClr val="6C6C6C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479425" indent="-204788" algn="l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SzPct val="100000"/>
        <a:buFont typeface="Arial" panose="020B0604020202020204" pitchFamily="34" charset="0"/>
        <a:buChar char="•"/>
        <a:defRPr kern="1200">
          <a:solidFill>
            <a:srgbClr val="6C6C6C"/>
          </a:solidFill>
          <a:latin typeface="+mn-lt"/>
          <a:ea typeface="MS PGothic" panose="020B0600070205080204" pitchFamily="34" charset="-128"/>
          <a:cs typeface="+mn-cs"/>
        </a:defRPr>
      </a:lvl2pPr>
      <a:lvl3pPr marL="685800" indent="-171450" algn="l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SzPct val="75000"/>
        <a:buFont typeface="Arial" panose="020B0604020202020204" pitchFamily="34" charset="0"/>
        <a:buChar char="•"/>
        <a:defRPr sz="1500" kern="1200">
          <a:solidFill>
            <a:srgbClr val="6C6C6C"/>
          </a:solidFill>
          <a:latin typeface="+mn-lt"/>
          <a:ea typeface="MS PGothic" panose="020B0600070205080204" pitchFamily="34" charset="-128"/>
          <a:cs typeface="Geneva" charset="0"/>
        </a:defRPr>
      </a:lvl3pPr>
      <a:lvl4pPr marL="1028700" indent="-171450" algn="l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SzPct val="75000"/>
        <a:buFont typeface="Arial" panose="020B0604020202020204" pitchFamily="34" charset="0"/>
        <a:buChar char="•"/>
        <a:defRPr sz="1500" kern="1200">
          <a:solidFill>
            <a:srgbClr val="6C6C6C"/>
          </a:solidFill>
          <a:latin typeface="+mn-lt"/>
          <a:ea typeface="Geneva" pitchFamily="-109" charset="-128"/>
          <a:cs typeface="Geneva" charset="0"/>
        </a:defRPr>
      </a:lvl4pPr>
      <a:lvl5pPr marL="1371600" indent="-171450" algn="l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SzPct val="65000"/>
        <a:buFont typeface="Arial" panose="020B0604020202020204" pitchFamily="34" charset="0"/>
        <a:buChar char="•"/>
        <a:defRPr sz="1500" kern="1200">
          <a:solidFill>
            <a:srgbClr val="6C6C6C"/>
          </a:solidFill>
          <a:latin typeface="+mn-lt"/>
          <a:ea typeface="Geneva" pitchFamily="-109" charset="-128"/>
          <a:cs typeface="Geneva" charset="0"/>
        </a:defRPr>
      </a:lvl5pPr>
      <a:lvl6pPr marL="1577340" indent="-17145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7145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988820" indent="-17145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7145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35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package" Target="../embeddings/_________Microsoft_Word.docx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D344BB55-B3E4-4655-B191-E46539D801A9}"/>
              </a:ext>
            </a:extLst>
          </p:cNvPr>
          <p:cNvSpPr/>
          <p:nvPr/>
        </p:nvSpPr>
        <p:spPr>
          <a:xfrm>
            <a:off x="0" y="0"/>
            <a:ext cx="5562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86F9AB-7888-4F19-8C6F-B42B6A652948}"/>
              </a:ext>
            </a:extLst>
          </p:cNvPr>
          <p:cNvSpPr/>
          <p:nvPr/>
        </p:nvSpPr>
        <p:spPr>
          <a:xfrm>
            <a:off x="1524000" y="2286000"/>
            <a:ext cx="4038600" cy="2209800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3317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539750"/>
            <a:ext cx="318452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98450"/>
            <a:ext cx="825500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Rectangle 2"/>
          <p:cNvSpPr>
            <a:spLocks noChangeArrowheads="1"/>
          </p:cNvSpPr>
          <p:nvPr/>
        </p:nvSpPr>
        <p:spPr bwMode="auto">
          <a:xfrm>
            <a:off x="6153151" y="375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9DDC"/>
              </a:solidFill>
            </a:endParaRPr>
          </a:p>
        </p:txBody>
      </p:sp>
      <p:graphicFrame>
        <p:nvGraphicFramePr>
          <p:cNvPr id="13320" name="Объект 3"/>
          <p:cNvGraphicFramePr>
            <a:graphicFrameLocks noChangeAspect="1"/>
          </p:cNvGraphicFramePr>
          <p:nvPr/>
        </p:nvGraphicFramePr>
        <p:xfrm>
          <a:off x="6003926" y="330200"/>
          <a:ext cx="14636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r:id="rId6" imgW="9716856" imgH="8019048" progId="">
                  <p:embed/>
                </p:oleObj>
              </mc:Choice>
              <mc:Fallback>
                <p:oleObj r:id="rId6" imgW="9716856" imgH="8019048" progId="">
                  <p:embed/>
                  <p:pic>
                    <p:nvPicPr>
                      <p:cNvPr id="1332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3926" y="330200"/>
                        <a:ext cx="14636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286000"/>
            <a:ext cx="10208654" cy="2209800"/>
          </a:xfrm>
        </p:spPr>
        <p:txBody>
          <a:bodyPr/>
          <a:lstStyle/>
          <a:p>
            <a:pPr algn="ctr"/>
            <a:r>
              <a:rPr lang="uk-UA" sz="4000" b="1" dirty="0"/>
              <a:t>Досвід гендерних досліджень на основі інформації з різних </a:t>
            </a:r>
            <a:r>
              <a:rPr lang="uk-UA" sz="4000" b="1" dirty="0" smtClean="0"/>
              <a:t>джерел:</a:t>
            </a:r>
            <a:br>
              <a:rPr lang="uk-UA" sz="4000" b="1" dirty="0" smtClean="0"/>
            </a:br>
            <a:r>
              <a:rPr lang="uk-UA" b="1" dirty="0" smtClean="0"/>
              <a:t>рівень життя та участь у соціальних програмах</a:t>
            </a:r>
            <a:endParaRPr lang="ru-RU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3129566" y="5061398"/>
            <a:ext cx="7392473" cy="13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3300" b="0" kern="1200" cap="none">
                <a:solidFill>
                  <a:srgbClr val="FFFFFF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6C6C6C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6C6C6C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6C6C6C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6C6C6C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 algn="ctr"/>
            <a:r>
              <a:rPr lang="uk-UA" dirty="0" smtClean="0"/>
              <a:t>Людмила Черенько</a:t>
            </a:r>
          </a:p>
          <a:p>
            <a:pPr algn="ctr"/>
            <a:r>
              <a:rPr lang="uk-UA" i="1" dirty="0" smtClean="0"/>
              <a:t>Український центр соціальних реформ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844501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Офіційний моніторинг соціальних програм в Україні</a:t>
            </a:r>
            <a:endParaRPr lang="uk-UA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868310"/>
              </p:ext>
            </p:extLst>
          </p:nvPr>
        </p:nvGraphicFramePr>
        <p:xfrm>
          <a:off x="411160" y="1284382"/>
          <a:ext cx="6802439" cy="4518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6640">
                  <a:extLst>
                    <a:ext uri="{9D8B030D-6E8A-4147-A177-3AD203B41FA5}">
                      <a16:colId xmlns:a16="http://schemas.microsoft.com/office/drawing/2014/main" val="28691885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3808065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5820617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990997492"/>
                    </a:ext>
                  </a:extLst>
                </a:gridCol>
                <a:gridCol w="119478">
                  <a:extLst>
                    <a:ext uri="{9D8B030D-6E8A-4147-A177-3AD203B41FA5}">
                      <a16:colId xmlns:a16="http://schemas.microsoft.com/office/drawing/2014/main" val="3943154066"/>
                    </a:ext>
                  </a:extLst>
                </a:gridCol>
                <a:gridCol w="909221">
                  <a:extLst>
                    <a:ext uri="{9D8B030D-6E8A-4147-A177-3AD203B41FA5}">
                      <a16:colId xmlns:a16="http://schemas.microsoft.com/office/drawing/2014/main" val="1023861730"/>
                    </a:ext>
                  </a:extLst>
                </a:gridCol>
              </a:tblGrid>
              <a:tr h="1289318">
                <a:tc rowSpan="2">
                  <a:txBody>
                    <a:bodyPr/>
                    <a:lstStyle/>
                    <a:p>
                      <a:endParaRPr lang="uk-UA" sz="12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Рівень бідності серед населення, яке проживає в домогосподарствах, у складі яких є одержувачі певного виду допомоги</a:t>
                      </a:r>
                      <a:endParaRPr lang="uk-UA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Оцінка адресації коштів допомоги</a:t>
                      </a:r>
                      <a:endParaRPr lang="uk-UA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Рівень охоплення бідного населення допомогами</a:t>
                      </a:r>
                      <a:endParaRPr lang="uk-UA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extLst>
                  <a:ext uri="{0D108BD9-81ED-4DB2-BD59-A6C34878D82A}">
                    <a16:rowId xmlns:a16="http://schemas.microsoft.com/office/drawing/2014/main" val="2294566615"/>
                  </a:ext>
                </a:extLst>
              </a:tr>
              <a:tr h="515727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до виплати допомоги</a:t>
                      </a:r>
                      <a:endParaRPr lang="uk-UA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після виплати допомоги</a:t>
                      </a:r>
                      <a:endParaRPr lang="uk-UA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7980388"/>
                  </a:ext>
                </a:extLst>
              </a:tr>
              <a:tr h="257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 </a:t>
                      </a:r>
                      <a:endParaRPr lang="uk-UA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2018 рік</a:t>
                      </a:r>
                      <a:endParaRPr lang="uk-UA" sz="12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54488"/>
                  </a:ext>
                </a:extLst>
              </a:tr>
              <a:tr h="257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+mj-lt"/>
                        </a:rPr>
                        <a:t>Допомога при народжені дитини</a:t>
                      </a:r>
                      <a:endParaRPr lang="uk-UA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66,4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59,9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57,8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22,8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extLst>
                  <a:ext uri="{0D108BD9-81ED-4DB2-BD59-A6C34878D82A}">
                    <a16:rowId xmlns:a16="http://schemas.microsoft.com/office/drawing/2014/main" val="3329996799"/>
                  </a:ext>
                </a:extLst>
              </a:tr>
              <a:tr h="2578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+mj-lt"/>
                        </a:rPr>
                        <a:t>Допомога на дітей одиноким особам</a:t>
                      </a:r>
                      <a:endParaRPr lang="uk-UA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76,7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63,3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62,3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2,6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extLst>
                  <a:ext uri="{0D108BD9-81ED-4DB2-BD59-A6C34878D82A}">
                    <a16:rowId xmlns:a16="http://schemas.microsoft.com/office/drawing/2014/main" val="1110139116"/>
                  </a:ext>
                </a:extLst>
              </a:tr>
              <a:tr h="5157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+mj-lt"/>
                        </a:rPr>
                        <a:t>Державна соціальна допомога малозабезпеченим сім’ям</a:t>
                      </a:r>
                      <a:endParaRPr lang="uk-UA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73,2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+mj-lt"/>
                        </a:rPr>
                        <a:t>64,8</a:t>
                      </a:r>
                      <a:endParaRPr lang="uk-UA" sz="1400" b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68,5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3,0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extLst>
                  <a:ext uri="{0D108BD9-81ED-4DB2-BD59-A6C34878D82A}">
                    <a16:rowId xmlns:a16="http://schemas.microsoft.com/office/drawing/2014/main" val="2585081741"/>
                  </a:ext>
                </a:extLst>
              </a:tr>
              <a:tr h="1031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+mj-lt"/>
                        </a:rPr>
                        <a:t>Субсидія для відшкодування витрат на оплату житлово-комунальних послуг, придбання скрапленого газу, твердого та рідкого пічного побутового палива</a:t>
                      </a:r>
                      <a:endParaRPr lang="uk-UA" sz="120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54,2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>
                          <a:effectLst/>
                          <a:latin typeface="+mj-lt"/>
                        </a:rPr>
                        <a:t>46,0</a:t>
                      </a:r>
                      <a:endParaRPr lang="uk-UA" sz="1400" b="1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40,2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45,5</a:t>
                      </a:r>
                      <a:endParaRPr lang="uk-UA" sz="14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293" marR="44293" marT="0" marB="0"/>
                </a:tc>
                <a:extLst>
                  <a:ext uri="{0D108BD9-81ED-4DB2-BD59-A6C34878D82A}">
                    <a16:rowId xmlns:a16="http://schemas.microsoft.com/office/drawing/2014/main" val="23516220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064553"/>
              </p:ext>
            </p:extLst>
          </p:nvPr>
        </p:nvGraphicFramePr>
        <p:xfrm>
          <a:off x="7535334" y="1284383"/>
          <a:ext cx="4338986" cy="4939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2850">
                  <a:extLst>
                    <a:ext uri="{9D8B030D-6E8A-4147-A177-3AD203B41FA5}">
                      <a16:colId xmlns:a16="http://schemas.microsoft.com/office/drawing/2014/main" val="4018921932"/>
                    </a:ext>
                  </a:extLst>
                </a:gridCol>
                <a:gridCol w="1078068">
                  <a:extLst>
                    <a:ext uri="{9D8B030D-6E8A-4147-A177-3AD203B41FA5}">
                      <a16:colId xmlns:a16="http://schemas.microsoft.com/office/drawing/2014/main" val="2775179698"/>
                    </a:ext>
                  </a:extLst>
                </a:gridCol>
                <a:gridCol w="1078068">
                  <a:extLst>
                    <a:ext uri="{9D8B030D-6E8A-4147-A177-3AD203B41FA5}">
                      <a16:colId xmlns:a16="http://schemas.microsoft.com/office/drawing/2014/main" val="1614874894"/>
                    </a:ext>
                  </a:extLst>
                </a:gridCol>
              </a:tblGrid>
              <a:tr h="750479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2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b"/>
                </a:tc>
                <a:tc gridSpan="2">
                  <a:txBody>
                    <a:bodyPr/>
                    <a:lstStyle/>
                    <a:p>
                      <a:pPr indent="19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Рівень бідності населення (відносний </a:t>
                      </a:r>
                      <a:r>
                        <a:rPr lang="uk-UA" sz="1200" dirty="0" err="1" smtClean="0">
                          <a:effectLst/>
                          <a:latin typeface="+mj-lt"/>
                        </a:rPr>
                        <a:t>критеірій</a:t>
                      </a:r>
                      <a:r>
                        <a:rPr lang="uk-UA" sz="1200" dirty="0">
                          <a:effectLst/>
                          <a:latin typeface="+mj-lt"/>
                        </a:rPr>
                        <a:t>)</a:t>
                      </a:r>
                      <a:endParaRPr lang="uk-UA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3292835"/>
                  </a:ext>
                </a:extLst>
              </a:tr>
              <a:tr h="713526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968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  <a:latin typeface="+mj-lt"/>
                        </a:rPr>
                        <a:t>до виплати допомоги</a:t>
                      </a:r>
                      <a:endParaRPr lang="uk-UA" sz="1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 після виплати допомоги</a:t>
                      </a:r>
                      <a:endParaRPr lang="uk-UA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ctr"/>
                </a:tc>
                <a:extLst>
                  <a:ext uri="{0D108BD9-81ED-4DB2-BD59-A6C34878D82A}">
                    <a16:rowId xmlns:a16="http://schemas.microsoft.com/office/drawing/2014/main" val="2363224604"/>
                  </a:ext>
                </a:extLst>
              </a:tr>
              <a:tr h="475684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Допомога при народжені дитини</a:t>
                      </a:r>
                      <a:endParaRPr lang="uk-UA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effectLst/>
                          <a:latin typeface="+mj-lt"/>
                        </a:rPr>
                        <a:t>25,2</a:t>
                      </a:r>
                      <a:endParaRPr lang="uk-UA" sz="1400" b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4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24,1</a:t>
                      </a:r>
                    </a:p>
                  </a:txBody>
                  <a:tcPr marL="59552" marR="59552" marT="0" marB="0"/>
                </a:tc>
                <a:extLst>
                  <a:ext uri="{0D108BD9-81ED-4DB2-BD59-A6C34878D82A}">
                    <a16:rowId xmlns:a16="http://schemas.microsoft.com/office/drawing/2014/main" val="575661341"/>
                  </a:ext>
                </a:extLst>
              </a:tr>
              <a:tr h="475684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Допомога на дітей одиноким особам</a:t>
                      </a:r>
                      <a:endParaRPr lang="uk-UA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4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24,1</a:t>
                      </a:r>
                    </a:p>
                  </a:txBody>
                  <a:tcPr marL="59552" marR="59552" marT="0" marB="0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4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24,1</a:t>
                      </a:r>
                    </a:p>
                  </a:txBody>
                  <a:tcPr marL="59552" marR="59552" marT="0" marB="0"/>
                </a:tc>
                <a:extLst>
                  <a:ext uri="{0D108BD9-81ED-4DB2-BD59-A6C34878D82A}">
                    <a16:rowId xmlns:a16="http://schemas.microsoft.com/office/drawing/2014/main" val="2565414797"/>
                  </a:ext>
                </a:extLst>
              </a:tr>
              <a:tr h="713526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Державна соціальна допомога малозабезпеченим сім’ям</a:t>
                      </a:r>
                      <a:endParaRPr lang="uk-UA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400" b="1" kern="120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23,9</a:t>
                      </a:r>
                    </a:p>
                  </a:txBody>
                  <a:tcPr marL="59552" marR="59552" marT="0" marB="0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4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24,1</a:t>
                      </a:r>
                    </a:p>
                  </a:txBody>
                  <a:tcPr marL="59552" marR="59552" marT="0" marB="0"/>
                </a:tc>
                <a:extLst>
                  <a:ext uri="{0D108BD9-81ED-4DB2-BD59-A6C34878D82A}">
                    <a16:rowId xmlns:a16="http://schemas.microsoft.com/office/drawing/2014/main" val="163442687"/>
                  </a:ext>
                </a:extLst>
              </a:tr>
              <a:tr h="1664893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+mj-lt"/>
                        </a:rPr>
                        <a:t>Субсидія для відшкодування витрат на оплату житлово-комунальних послуг, придбання скрапленого газу, твердого та рідкого пічного побутового палива</a:t>
                      </a:r>
                      <a:endParaRPr lang="uk-UA" sz="1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52" marR="59552" marT="0" marB="0" anchor="ctr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4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25,0</a:t>
                      </a:r>
                    </a:p>
                  </a:txBody>
                  <a:tcPr marL="59552" marR="59552" marT="0" marB="0"/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uk-UA" sz="1400" b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24,1</a:t>
                      </a:r>
                    </a:p>
                  </a:txBody>
                  <a:tcPr marL="59552" marR="59552" marT="0" marB="0"/>
                </a:tc>
                <a:extLst>
                  <a:ext uri="{0D108BD9-81ED-4DB2-BD59-A6C34878D82A}">
                    <a16:rowId xmlns:a16="http://schemas.microsoft.com/office/drawing/2014/main" val="3450808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642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08350" y="540913"/>
            <a:ext cx="9783650" cy="334850"/>
          </a:xfrm>
        </p:spPr>
        <p:txBody>
          <a:bodyPr/>
          <a:lstStyle/>
          <a:p>
            <a:pPr algn="ctr"/>
            <a:r>
              <a:rPr lang="uk-UA" sz="2400" b="1" dirty="0" smtClean="0"/>
              <a:t>Допомога малозабезпеченим сім'ям – найбільше націлена на бідних </a:t>
            </a:r>
            <a:endParaRPr lang="uk-UA" sz="2400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80793101"/>
              </p:ext>
            </p:extLst>
          </p:nvPr>
        </p:nvGraphicFramePr>
        <p:xfrm>
          <a:off x="397097" y="1709671"/>
          <a:ext cx="5440995" cy="2372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7098" y="1024612"/>
            <a:ext cx="501202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Охоплення допомогою малозабезпеченим сім’ям за розміром статків, 2018 р., ОУЖД</a:t>
            </a:r>
            <a:endParaRPr lang="uk-UA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45669931"/>
              </p:ext>
            </p:extLst>
          </p:nvPr>
        </p:nvGraphicFramePr>
        <p:xfrm>
          <a:off x="6310648" y="1596980"/>
          <a:ext cx="5306096" cy="2041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513566" y="1116004"/>
            <a:ext cx="5396249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Розподіл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отримувачів допомоги за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квінтильними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групами, %</a:t>
            </a:r>
            <a:endParaRPr lang="uk-UA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141162786"/>
              </p:ext>
            </p:extLst>
          </p:nvPr>
        </p:nvGraphicFramePr>
        <p:xfrm>
          <a:off x="6310648" y="4563579"/>
          <a:ext cx="4572000" cy="2141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163690" y="3897831"/>
            <a:ext cx="5746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Охоплення допомогою малозабезпеченим сім’ям за типом поселення та числом дітей в домогосподарстві, 2018 р., ОУЖД</a:t>
            </a:r>
            <a:endParaRPr lang="uk-UA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120531635"/>
              </p:ext>
            </p:extLst>
          </p:nvPr>
        </p:nvGraphicFramePr>
        <p:xfrm>
          <a:off x="397097" y="4885797"/>
          <a:ext cx="5012030" cy="1602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397097" y="4339362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Розподіл отримувачів допомоги за числом дітей в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домогосопдарстві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%</a:t>
            </a:r>
            <a:endParaRPr lang="uk-UA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544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5623" y="406222"/>
            <a:ext cx="9878095" cy="596900"/>
          </a:xfrm>
        </p:spPr>
        <p:txBody>
          <a:bodyPr/>
          <a:lstStyle/>
          <a:p>
            <a:pPr algn="ctr"/>
            <a:r>
              <a:rPr lang="uk-UA" sz="2400" b="1" dirty="0"/>
              <a:t>Участь жінок у </a:t>
            </a:r>
            <a:r>
              <a:rPr lang="uk-UA" sz="2400" b="1" dirty="0" smtClean="0"/>
              <a:t>програмах соціальної підтримки</a:t>
            </a:r>
            <a:br>
              <a:rPr lang="uk-UA" sz="2400" b="1" dirty="0" smtClean="0"/>
            </a:br>
            <a:r>
              <a:rPr lang="uk-UA" sz="2400" b="1" dirty="0"/>
              <a:t>(за даними обстеження умов життя домогосподарств, </a:t>
            </a:r>
            <a:r>
              <a:rPr lang="uk-UA" sz="2400" b="1" dirty="0" err="1" smtClean="0"/>
              <a:t>Держстат</a:t>
            </a:r>
            <a:r>
              <a:rPr lang="uk-UA" sz="2400" b="1" dirty="0" smtClean="0"/>
              <a:t>, 2017р.)</a:t>
            </a:r>
            <a:endParaRPr lang="ru-RU" sz="2400" b="1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6741837"/>
              </p:ext>
            </p:extLst>
          </p:nvPr>
        </p:nvGraphicFramePr>
        <p:xfrm>
          <a:off x="360609" y="1323304"/>
          <a:ext cx="6246253" cy="336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01520" y="4687910"/>
            <a:ext cx="5396247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даними ОУДЖ, у 2017 році жінки складали більшість серед отримувачів допомоги малозабезпеченим сім’ям – 62,5%. До того ж, дві третини домогосподарств-учасників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програми (66,3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%) очолювалися жінками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670699"/>
              </p:ext>
            </p:extLst>
          </p:nvPr>
        </p:nvGraphicFramePr>
        <p:xfrm>
          <a:off x="6606862" y="1323304"/>
          <a:ext cx="5266386" cy="3248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904150" y="4773052"/>
            <a:ext cx="4969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Всі програми соціальної підтримки переважно орієнтовані на жінок. В найбільшій мірі допомога малозабезпеченим сім’ям – 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жінок націлено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понад 60% всіх коштів програми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845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50771" y="380463"/>
            <a:ext cx="10431888" cy="596900"/>
          </a:xfrm>
        </p:spPr>
        <p:txBody>
          <a:bodyPr/>
          <a:lstStyle/>
          <a:p>
            <a:pPr algn="ctr"/>
            <a:r>
              <a:rPr lang="uk-UA" sz="2400" b="1" dirty="0"/>
              <a:t>Участь жінок у </a:t>
            </a:r>
            <a:r>
              <a:rPr lang="uk-UA" sz="2400" b="1" dirty="0" smtClean="0"/>
              <a:t>програм</a:t>
            </a:r>
            <a:r>
              <a:rPr lang="uk-UA" sz="2400" b="1" dirty="0"/>
              <a:t>і</a:t>
            </a:r>
            <a:r>
              <a:rPr lang="uk-UA" sz="2400" b="1" dirty="0" smtClean="0"/>
              <a:t> </a:t>
            </a:r>
            <a:r>
              <a:rPr lang="uk-UA" sz="2400" b="1" dirty="0"/>
              <a:t>допомоги малозабезпеченим </a:t>
            </a:r>
            <a:r>
              <a:rPr lang="uk-UA" sz="2400" b="1" dirty="0" smtClean="0"/>
              <a:t>сім’ям</a:t>
            </a:r>
            <a:br>
              <a:rPr lang="uk-UA" sz="2400" b="1" dirty="0" smtClean="0"/>
            </a:br>
            <a:r>
              <a:rPr lang="uk-UA" sz="2100" b="1" dirty="0" smtClean="0"/>
              <a:t>(за даними ІОЦ </a:t>
            </a:r>
            <a:r>
              <a:rPr lang="uk-UA" sz="2100" b="1" dirty="0" err="1" smtClean="0"/>
              <a:t>Мінсоцполітики</a:t>
            </a:r>
            <a:r>
              <a:rPr lang="uk-UA" sz="2100" b="1" dirty="0" smtClean="0"/>
              <a:t>, на </a:t>
            </a:r>
            <a:r>
              <a:rPr lang="uk-UA" sz="2100" b="1" dirty="0"/>
              <a:t>кінець 2018 </a:t>
            </a:r>
            <a:r>
              <a:rPr lang="uk-UA" sz="2100" b="1" dirty="0" smtClean="0"/>
              <a:t>р. за 6 –</a:t>
            </a:r>
            <a:r>
              <a:rPr lang="uk-UA" sz="2100" b="1" dirty="0" err="1" smtClean="0"/>
              <a:t>ма</a:t>
            </a:r>
            <a:r>
              <a:rPr lang="uk-UA" sz="2100" b="1" dirty="0" smtClean="0"/>
              <a:t> пілотними областями) </a:t>
            </a:r>
            <a:endParaRPr lang="ru-RU" sz="21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049341"/>
              </p:ext>
            </p:extLst>
          </p:nvPr>
        </p:nvGraphicFramePr>
        <p:xfrm>
          <a:off x="412123" y="1223493"/>
          <a:ext cx="6954592" cy="35679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19386">
                  <a:extLst>
                    <a:ext uri="{9D8B030D-6E8A-4147-A177-3AD203B41FA5}">
                      <a16:colId xmlns:a16="http://schemas.microsoft.com/office/drawing/2014/main" val="4025439890"/>
                    </a:ext>
                  </a:extLst>
                </a:gridCol>
                <a:gridCol w="1301528">
                  <a:extLst>
                    <a:ext uri="{9D8B030D-6E8A-4147-A177-3AD203B41FA5}">
                      <a16:colId xmlns:a16="http://schemas.microsoft.com/office/drawing/2014/main" val="4175906833"/>
                    </a:ext>
                  </a:extLst>
                </a:gridCol>
                <a:gridCol w="917217">
                  <a:extLst>
                    <a:ext uri="{9D8B030D-6E8A-4147-A177-3AD203B41FA5}">
                      <a16:colId xmlns:a16="http://schemas.microsoft.com/office/drawing/2014/main" val="4132628811"/>
                    </a:ext>
                  </a:extLst>
                </a:gridCol>
                <a:gridCol w="1416461">
                  <a:extLst>
                    <a:ext uri="{9D8B030D-6E8A-4147-A177-3AD203B41FA5}">
                      <a16:colId xmlns:a16="http://schemas.microsoft.com/office/drawing/2014/main" val="3862656998"/>
                    </a:ext>
                  </a:extLst>
                </a:gridCol>
              </a:tblGrid>
              <a:tr h="704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Жінки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Чоловіки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Співвідношення жінок до чоловіків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162671"/>
                  </a:ext>
                </a:extLst>
              </a:tr>
              <a:tr h="2771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Малозабезпечені, </a:t>
                      </a:r>
                      <a:r>
                        <a:rPr lang="uk-UA" sz="1400" dirty="0">
                          <a:effectLst/>
                        </a:rPr>
                        <a:t>всього осіб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59218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43946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1,35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2663339"/>
                  </a:ext>
                </a:extLst>
              </a:tr>
              <a:tr h="466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З них: 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Працездатні особи, всього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26417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10695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2,47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9931421"/>
                  </a:ext>
                </a:extLst>
              </a:tr>
              <a:tr h="227804">
                <a:tc>
                  <a:txBody>
                    <a:bodyPr/>
                    <a:lstStyle/>
                    <a:p>
                      <a:pPr marL="1136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 тому числі: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4773026"/>
                  </a:ext>
                </a:extLst>
              </a:tr>
              <a:tr h="466150">
                <a:tc>
                  <a:txBody>
                    <a:bodyPr/>
                    <a:lstStyle/>
                    <a:p>
                      <a:pPr marL="11366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Працездатні, що не мають доходу від зайнятості та не навчаються, зокрема: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20283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6510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3,12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07691196"/>
                  </a:ext>
                </a:extLst>
              </a:tr>
              <a:tr h="232692">
                <a:tc>
                  <a:txBody>
                    <a:bodyPr/>
                    <a:lstStyle/>
                    <a:p>
                      <a:pPr marL="383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Догляд за дитиною до 3-х років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12056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470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25,65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3150362"/>
                  </a:ext>
                </a:extLst>
              </a:tr>
              <a:tr h="232692">
                <a:tc>
                  <a:txBody>
                    <a:bodyPr/>
                    <a:lstStyle/>
                    <a:p>
                      <a:pPr marL="383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Догляд за дитиною 3-6 років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2439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131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18,62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5416"/>
                  </a:ext>
                </a:extLst>
              </a:tr>
              <a:tr h="232692">
                <a:tc>
                  <a:txBody>
                    <a:bodyPr/>
                    <a:lstStyle/>
                    <a:p>
                      <a:pPr marL="383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Догляд за особою з інвалідністю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1437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580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2,48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6991397"/>
                  </a:ext>
                </a:extLst>
              </a:tr>
              <a:tr h="232692">
                <a:tc>
                  <a:txBody>
                    <a:bodyPr/>
                    <a:lstStyle/>
                    <a:p>
                      <a:pPr marL="383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Догляд за особою похилого віку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2338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3133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0,75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9395665"/>
                  </a:ext>
                </a:extLst>
              </a:tr>
              <a:tr h="262281">
                <a:tc>
                  <a:txBody>
                    <a:bodyPr/>
                    <a:lstStyle/>
                    <a:p>
                      <a:pPr marL="383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Зареєстрований у службі зайнятості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1813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747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2,43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1814836"/>
                  </a:ext>
                </a:extLst>
              </a:tr>
              <a:tr h="232692">
                <a:tc>
                  <a:txBody>
                    <a:bodyPr/>
                    <a:lstStyle/>
                    <a:p>
                      <a:pPr marL="38354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Не належить до жодної групи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200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1449</a:t>
                      </a:r>
                      <a:endParaRPr lang="ru-RU" sz="140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</a:rPr>
                        <a:t>0,14</a:t>
                      </a:r>
                      <a:endParaRPr lang="ru-RU" sz="1400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5908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688687" y="1085648"/>
            <a:ext cx="4288664" cy="216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працездатному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віці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жінки-учасники програми допомоги малозабезпеченим сім’ям </a:t>
            </a:r>
            <a:r>
              <a:rPr lang="uk-UA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чисельно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переважали чоловіків майже у 2,5 разів. Насамперед, вони були зайняті доглядом за малолітніми дітьми до 3(6) років – загалом 14,4 тисячі з 26,4 тисяч працездатних жінок.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88687" y="3252523"/>
            <a:ext cx="4288665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Непрацюючі чоловіки частіше доглядали за особами похилого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віку,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 скоріше свідчить не про поширення практики догляду чоловіками старших членів родини, а про формальність набуття даного статусу для отримання допомоги.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668" y="5123035"/>
            <a:ext cx="11835684" cy="148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Жінки – отримувачі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допомоги більше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представлені серед зареєстрованих у службі зайнятості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безробітних.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жінок набагато менше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частка непрацюючих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осіб, які не мають жодного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офіційного статусу.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чином, жінки, які беруть участь у програмі допомоги малозабезпеченим сім’ям, на відміну від чоловіків, у переважній більшості мають офіційний статус та поважну причину неучасті у ринку праці.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12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15111" y="390796"/>
            <a:ext cx="10097037" cy="596900"/>
          </a:xfrm>
        </p:spPr>
        <p:txBody>
          <a:bodyPr/>
          <a:lstStyle/>
          <a:p>
            <a:pPr algn="ctr"/>
            <a:r>
              <a:rPr lang="uk-UA" sz="2400" b="1" dirty="0"/>
              <a:t>Участь жінок у програмі допомоги малозабезпеченим </a:t>
            </a:r>
            <a:r>
              <a:rPr lang="uk-UA" sz="2400" b="1" dirty="0" smtClean="0"/>
              <a:t>сім’ям</a:t>
            </a:r>
            <a:br>
              <a:rPr lang="uk-UA" sz="2400" b="1" dirty="0" smtClean="0"/>
            </a:br>
            <a:r>
              <a:rPr lang="uk-UA" sz="2400" b="1" dirty="0"/>
              <a:t>(за даними обстеження умов життя домогосподарств, </a:t>
            </a:r>
            <a:r>
              <a:rPr lang="uk-UA" sz="2400" b="1" dirty="0" err="1"/>
              <a:t>Держстат</a:t>
            </a:r>
            <a:r>
              <a:rPr lang="uk-UA" sz="2400" b="1" dirty="0"/>
              <a:t>, 2017р.)</a:t>
            </a:r>
            <a:endParaRPr lang="ru-RU" sz="2400" b="1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23341603"/>
              </p:ext>
            </p:extLst>
          </p:nvPr>
        </p:nvGraphicFramePr>
        <p:xfrm>
          <a:off x="285482" y="1932591"/>
          <a:ext cx="4627809" cy="2019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7191" y="1262183"/>
            <a:ext cx="5220237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Рівень охоплення домогосподарств, де головою є жінка, допомогою малозабезпеченим сім’ям, у розрізі </a:t>
            </a:r>
            <a:r>
              <a:rPr lang="uk-UA" sz="1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квінтильних</a:t>
            </a:r>
            <a:r>
              <a:rPr lang="uk-U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груп, 2017 р</a:t>
            </a:r>
            <a:r>
              <a:rPr lang="uk-UA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%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85287304"/>
              </p:ext>
            </p:extLst>
          </p:nvPr>
        </p:nvGraphicFramePr>
        <p:xfrm>
          <a:off x="5447428" y="1859973"/>
          <a:ext cx="6334595" cy="2301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615189" y="1200317"/>
            <a:ext cx="6362163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Розподіл домогосподарств – отримувачів ДСДМС, де головою є жінка, та коштів програми ДСДМС (які надходять до домогосподарств з жінкою на чолі) за </a:t>
            </a:r>
            <a:r>
              <a:rPr lang="uk-UA" sz="1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квінтильними</a:t>
            </a:r>
            <a:r>
              <a:rPr lang="uk-U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групами, 2017 р</a:t>
            </a:r>
            <a:r>
              <a:rPr lang="uk-UA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%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81859" y="4148683"/>
            <a:ext cx="57954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Завдяки адресності спрямування допомоги, 66,5% отримувачів </a:t>
            </a:r>
            <a:r>
              <a:rPr lang="uk-UA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 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жіночих домогосподарств зосереджені у першій </a:t>
            </a:r>
            <a:r>
              <a:rPr lang="uk-UA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квінтильній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групі. Крім того, з коштів програми, які надходять до домогосподарств з жінкою на чолі, 77,6% потрапляють саме у перший </a:t>
            </a:r>
            <a:r>
              <a:rPr lang="uk-UA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</a:t>
            </a:r>
            <a:r>
              <a:rPr lang="uk-UA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2367" y="5590589"/>
            <a:ext cx="11633917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бюджетів жіночих домогосподарств допомога малозабезпеченим сім’ям має більш важливе значення – якщо в середньому для домогосподарств-отримувачів частка допомоги в доходах у 2017 році становила 15,5%, то для домогосподарств з жінкою на чолі – 17,8%.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482" y="4057554"/>
            <a:ext cx="55958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Допомога добре орієнтована на бідні жіночі домогосподарства, оскільки у першому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квінтилі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8% з них охоплено допомогою, а у третьому-п’ятому – менш ніж по одному відсотку.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1711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44262" y="507023"/>
            <a:ext cx="9747737" cy="433135"/>
          </a:xfrm>
        </p:spPr>
        <p:txBody>
          <a:bodyPr/>
          <a:lstStyle/>
          <a:p>
            <a:pPr algn="ctr"/>
            <a:r>
              <a:rPr lang="uk-UA" sz="2400" b="1" dirty="0" smtClean="0"/>
              <a:t>Житлова субсидія – найбільш дорога та найменш ефективна програма</a:t>
            </a:r>
            <a:endParaRPr lang="uk-UA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7730" y="1303330"/>
            <a:ext cx="113205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 2018 році вона коштувала для держави 45,1 млрд. грн., з яких 60% потрапили до небідного населення, а рівень бідності завдяки програмі знизився лише з 25,0 до 24,1%. При цьому заборгованість населення за житлово-комунальні послуги перевищила у 2018 році 51 млрд. грн.</a:t>
            </a:r>
            <a:endParaRPr lang="uk-UA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іаграма 7"/>
          <p:cNvGraphicFramePr/>
          <p:nvPr>
            <p:extLst>
              <p:ext uri="{D42A27DB-BD31-4B8C-83A1-F6EECF244321}">
                <p14:modId xmlns:p14="http://schemas.microsoft.com/office/powerpoint/2010/main" val="696942242"/>
              </p:ext>
            </p:extLst>
          </p:nvPr>
        </p:nvGraphicFramePr>
        <p:xfrm>
          <a:off x="533690" y="3352931"/>
          <a:ext cx="5738322" cy="2737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983600"/>
            <a:ext cx="6096000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endParaRPr lang="uk-UA" b="1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4851" y="2497408"/>
            <a:ext cx="5741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1600" b="1" i="1" dirty="0">
                <a:latin typeface="+mj-lt"/>
                <a:ea typeface="Calibri" panose="020F0502020204030204" pitchFamily="34" charset="0"/>
              </a:rPr>
              <a:t>Динаміка частки фактичних витрат по основних соціальних програмах (у % до ВВП ; за даними ОУЖД</a:t>
            </a:r>
            <a:r>
              <a:rPr lang="uk-UA" sz="1600" b="1" i="1" dirty="0" smtClean="0">
                <a:latin typeface="+mj-lt"/>
                <a:ea typeface="Calibri" panose="020F0502020204030204" pitchFamily="34" charset="0"/>
              </a:rPr>
              <a:t>), 2018 р.</a:t>
            </a:r>
            <a:endParaRPr lang="uk-UA" sz="1600" b="1" i="1" dirty="0">
              <a:latin typeface="+mj-lt"/>
              <a:ea typeface="Calibri" panose="020F0502020204030204" pitchFamily="34" charset="0"/>
            </a:endParaRPr>
          </a:p>
        </p:txBody>
      </p:sp>
      <p:graphicFrame>
        <p:nvGraphicFramePr>
          <p:cNvPr id="8" name="Діаграма 9"/>
          <p:cNvGraphicFramePr/>
          <p:nvPr>
            <p:extLst>
              <p:ext uri="{D42A27DB-BD31-4B8C-83A1-F6EECF244321}">
                <p14:modId xmlns:p14="http://schemas.microsoft.com/office/powerpoint/2010/main" val="2697935644"/>
              </p:ext>
            </p:extLst>
          </p:nvPr>
        </p:nvGraphicFramePr>
        <p:xfrm>
          <a:off x="6443730" y="3352932"/>
          <a:ext cx="5417713" cy="3034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272012" y="2466629"/>
            <a:ext cx="5928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1600" b="1" i="1" dirty="0">
                <a:latin typeface="+mj-lt"/>
                <a:ea typeface="Calibri" panose="020F0502020204030204" pitchFamily="34" charset="0"/>
              </a:rPr>
              <a:t>Динаміка адресності основних програм соціальної підтримки серед сімей-реципієнтів з дітьми, %</a:t>
            </a:r>
          </a:p>
        </p:txBody>
      </p:sp>
    </p:spTree>
    <p:extLst>
      <p:ext uri="{BB962C8B-B14F-4D97-AF65-F5344CB8AC3E}">
        <p14:creationId xmlns:p14="http://schemas.microsoft.com/office/powerpoint/2010/main" val="3426971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400" b="1" dirty="0" smtClean="0"/>
              <a:t>Участь жінок у програмі житлових субсидій</a:t>
            </a:r>
            <a:br>
              <a:rPr lang="uk-UA" sz="2400" b="1" dirty="0" smtClean="0"/>
            </a:br>
            <a:r>
              <a:rPr lang="uk-UA" sz="2400" b="1" dirty="0" smtClean="0"/>
              <a:t>(</a:t>
            </a:r>
            <a:r>
              <a:rPr lang="uk-UA" sz="2400" b="1" dirty="0"/>
              <a:t>за даними обстеження умов життя домогосподарств, </a:t>
            </a:r>
            <a:r>
              <a:rPr lang="uk-UA" sz="2400" b="1" dirty="0" err="1"/>
              <a:t>Держстат</a:t>
            </a:r>
            <a:r>
              <a:rPr lang="uk-UA" sz="2400" b="1" dirty="0"/>
              <a:t>)</a:t>
            </a:r>
            <a:endParaRPr lang="ru-RU" sz="2400" b="1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0136721"/>
              </p:ext>
            </p:extLst>
          </p:nvPr>
        </p:nvGraphicFramePr>
        <p:xfrm>
          <a:off x="824249" y="1249250"/>
          <a:ext cx="6735650" cy="3189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688686" y="1432095"/>
            <a:ext cx="3902299" cy="3158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Житлова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субсидія дещо більше орієнтована на жінок та на домогосподарства, головою яких є жінки.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Субсидії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охоплюють досить широке коло жіночих домогосподарств, проте недостатньо орієнтовані на менш забезпечених та не є критично важливими для бюджетів більшості сімей-отримувачів.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4249" y="4742659"/>
            <a:ext cx="9800823" cy="1740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 отримувачів житлових субсидій жінок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більше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ніж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чоловіків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57,4 проти 42,6% (серед дорослих осіб).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63,4% домогосподарств-отримувачів житлових субсидій головами є жінки.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Серед домогосподарств, головами яких є жінки, вищий рівень охоплення програмою субсидій – 52,8% проти 42,0%.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3754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82591" y="369038"/>
            <a:ext cx="9951076" cy="596900"/>
          </a:xfrm>
        </p:spPr>
        <p:txBody>
          <a:bodyPr/>
          <a:lstStyle/>
          <a:p>
            <a:pPr algn="ctr"/>
            <a:r>
              <a:rPr lang="uk-UA" sz="2400" b="1" dirty="0"/>
              <a:t>Участь жінок у програмі житлових субсидій</a:t>
            </a:r>
            <a:br>
              <a:rPr lang="uk-UA" sz="2400" b="1" dirty="0"/>
            </a:br>
            <a:r>
              <a:rPr lang="uk-UA" sz="2400" b="1" dirty="0"/>
              <a:t>(за даними обстеження умов життя домогосподарств, </a:t>
            </a:r>
            <a:r>
              <a:rPr lang="uk-UA" sz="2400" b="1" dirty="0" err="1" smtClean="0"/>
              <a:t>Держстат</a:t>
            </a:r>
            <a:r>
              <a:rPr lang="uk-UA" sz="2400" b="1" dirty="0" smtClean="0"/>
              <a:t>, 2017 р.)</a:t>
            </a:r>
            <a:endParaRPr lang="ru-RU" sz="2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71966890"/>
              </p:ext>
            </p:extLst>
          </p:nvPr>
        </p:nvGraphicFramePr>
        <p:xfrm>
          <a:off x="400989" y="1995882"/>
          <a:ext cx="4667250" cy="186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8941" y="1196305"/>
            <a:ext cx="569246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Рівень охоплення домогосподарств, де головою є жінка, житловими субсидіями, у розрізі </a:t>
            </a:r>
            <a:r>
              <a:rPr lang="uk-UA" sz="1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квінтильних</a:t>
            </a:r>
            <a:r>
              <a:rPr lang="uk-UA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груп, 2017 р</a:t>
            </a:r>
            <a:r>
              <a:rPr lang="uk-UA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%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030005853"/>
              </p:ext>
            </p:extLst>
          </p:nvPr>
        </p:nvGraphicFramePr>
        <p:xfrm>
          <a:off x="5911401" y="1815577"/>
          <a:ext cx="5975797" cy="2192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314941" y="1128082"/>
            <a:ext cx="5494988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Розподіл домогосподарств – отримувачів житлових субсидій , де головою є жінка, та коштів програми (які надходять до домогосподарств з жінкою на чолі) за </a:t>
            </a:r>
            <a:r>
              <a:rPr lang="uk-UA" sz="1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квінтильними</a:t>
            </a:r>
            <a:r>
              <a:rPr lang="uk-U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групами, 2017 р</a:t>
            </a:r>
            <a:r>
              <a:rPr lang="uk-UA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%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290757"/>
              </p:ext>
            </p:extLst>
          </p:nvPr>
        </p:nvGraphicFramePr>
        <p:xfrm>
          <a:off x="374664" y="4742183"/>
          <a:ext cx="4758744" cy="18977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00989" y="3945436"/>
            <a:ext cx="5046774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Дієвість житлових субсидій для домогосподарств-отримувачів, головою яких є жінка, за </a:t>
            </a:r>
            <a:r>
              <a:rPr lang="uk-UA" sz="14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квінтильними</a:t>
            </a:r>
            <a:r>
              <a:rPr lang="uk-UA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групами, 2017 р., %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52565" y="5883160"/>
            <a:ext cx="6439435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Проте, у разі гіпотетичної відміни програми, бідність серед жіночих домогосподарств зросла б з 24,7% до 29,9%.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28951" y="4017685"/>
            <a:ext cx="63406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Досить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низькою є націленість програми на бідних та адресація коштів програми найменш забезпеченим. Контингенти програми серед жіночих домогосподарств та кошти програми житлових субсидій, які надходять до домогосподарств з жінкою-головою, майже рівномірно розподілені за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квінтельними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групами.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651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40924" y="334852"/>
            <a:ext cx="10200067" cy="759852"/>
          </a:xfrm>
        </p:spPr>
        <p:txBody>
          <a:bodyPr/>
          <a:lstStyle/>
          <a:p>
            <a:pPr algn="ctr"/>
            <a:r>
              <a:rPr lang="uk-UA" sz="2200" b="1" dirty="0" smtClean="0"/>
              <a:t>Гендерний вимір економічної активності та зайнятості </a:t>
            </a:r>
            <a:br>
              <a:rPr lang="uk-UA" sz="2200" b="1" dirty="0" smtClean="0"/>
            </a:br>
            <a:r>
              <a:rPr lang="uk-UA" sz="2200" b="1" dirty="0"/>
              <a:t>(</a:t>
            </a:r>
            <a:r>
              <a:rPr lang="uk-UA" sz="2200" b="1" dirty="0" smtClean="0"/>
              <a:t>за даними обстеження </a:t>
            </a:r>
            <a:r>
              <a:rPr lang="uk-UA" sz="2200" b="1" dirty="0"/>
              <a:t>населення </a:t>
            </a:r>
            <a:r>
              <a:rPr lang="uk-UA" sz="2200" b="1" dirty="0" smtClean="0"/>
              <a:t>з </a:t>
            </a:r>
            <a:r>
              <a:rPr lang="uk-UA" sz="2200" b="1" dirty="0"/>
              <a:t>питань </a:t>
            </a:r>
            <a:r>
              <a:rPr lang="uk-UA" sz="2200" b="1" dirty="0" smtClean="0"/>
              <a:t>економічної активності, </a:t>
            </a:r>
            <a:r>
              <a:rPr lang="uk-UA" sz="2200" b="1" dirty="0" err="1" smtClean="0"/>
              <a:t>Держстат</a:t>
            </a:r>
            <a:r>
              <a:rPr lang="uk-UA" sz="2200" b="1" dirty="0" smtClean="0"/>
              <a:t>)</a:t>
            </a:r>
            <a:endParaRPr lang="ru-RU" sz="2200" b="1" dirty="0"/>
          </a:p>
        </p:txBody>
      </p:sp>
      <p:graphicFrame>
        <p:nvGraphicFramePr>
          <p:cNvPr id="6" name="Діаграма 1"/>
          <p:cNvGraphicFramePr/>
          <p:nvPr>
            <p:extLst>
              <p:ext uri="{D42A27DB-BD31-4B8C-83A1-F6EECF244321}">
                <p14:modId xmlns:p14="http://schemas.microsoft.com/office/powerpoint/2010/main" val="4042297037"/>
              </p:ext>
            </p:extLst>
          </p:nvPr>
        </p:nvGraphicFramePr>
        <p:xfrm>
          <a:off x="252626" y="1094704"/>
          <a:ext cx="5851959" cy="4687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іаграма 2"/>
          <p:cNvGraphicFramePr/>
          <p:nvPr>
            <p:extLst>
              <p:ext uri="{D42A27DB-BD31-4B8C-83A1-F6EECF244321}">
                <p14:modId xmlns:p14="http://schemas.microsoft.com/office/powerpoint/2010/main" val="2964844720"/>
              </p:ext>
            </p:extLst>
          </p:nvPr>
        </p:nvGraphicFramePr>
        <p:xfrm>
          <a:off x="5977273" y="1094704"/>
          <a:ext cx="5987200" cy="4597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48124" y="5486400"/>
            <a:ext cx="114163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Жінки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менше представлені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ринку праці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якщо для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чоловіків рівень економічної активності складає 69,0%, то для жінок – лише 56,8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%. </a:t>
            </a:r>
          </a:p>
          <a:p>
            <a:r>
              <a:rPr lang="uk-UA" dirty="0"/>
              <a:t>Найбільша відмінність спостерігається у групі 25-29 років, для якої рівень економічної активності жінок складає лише 68,6% проти 90,2% по чоловікам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3913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88654" y="419100"/>
            <a:ext cx="9400147" cy="596900"/>
          </a:xfrm>
        </p:spPr>
        <p:txBody>
          <a:bodyPr/>
          <a:lstStyle/>
          <a:p>
            <a:pPr algn="ctr"/>
            <a:r>
              <a:rPr lang="uk-UA" sz="2200" b="1" dirty="0" smtClean="0"/>
              <a:t>Гендерна диференціація доходів</a:t>
            </a:r>
            <a:br>
              <a:rPr lang="uk-UA" sz="2200" b="1" dirty="0" smtClean="0"/>
            </a:br>
            <a:r>
              <a:rPr lang="uk-UA" sz="2200" b="1" dirty="0" smtClean="0"/>
              <a:t>(за даними обстеження умов життя домогосподарств, </a:t>
            </a:r>
            <a:r>
              <a:rPr lang="uk-UA" sz="2200" b="1" dirty="0" err="1" smtClean="0"/>
              <a:t>Держстат</a:t>
            </a:r>
            <a:r>
              <a:rPr lang="uk-UA" sz="2200" b="1" dirty="0" smtClean="0"/>
              <a:t>)</a:t>
            </a:r>
            <a:endParaRPr lang="ru-RU" sz="22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961751"/>
              </p:ext>
            </p:extLst>
          </p:nvPr>
        </p:nvGraphicFramePr>
        <p:xfrm>
          <a:off x="343433" y="1751525"/>
          <a:ext cx="7289443" cy="14845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74785">
                  <a:extLst>
                    <a:ext uri="{9D8B030D-6E8A-4147-A177-3AD203B41FA5}">
                      <a16:colId xmlns:a16="http://schemas.microsoft.com/office/drawing/2014/main" val="966776042"/>
                    </a:ext>
                  </a:extLst>
                </a:gridCol>
                <a:gridCol w="950183">
                  <a:extLst>
                    <a:ext uri="{9D8B030D-6E8A-4147-A177-3AD203B41FA5}">
                      <a16:colId xmlns:a16="http://schemas.microsoft.com/office/drawing/2014/main" val="3949720044"/>
                    </a:ext>
                  </a:extLst>
                </a:gridCol>
                <a:gridCol w="1240863">
                  <a:extLst>
                    <a:ext uri="{9D8B030D-6E8A-4147-A177-3AD203B41FA5}">
                      <a16:colId xmlns:a16="http://schemas.microsoft.com/office/drawing/2014/main" val="3613478863"/>
                    </a:ext>
                  </a:extLst>
                </a:gridCol>
                <a:gridCol w="1123612">
                  <a:extLst>
                    <a:ext uri="{9D8B030D-6E8A-4147-A177-3AD203B41FA5}">
                      <a16:colId xmlns:a16="http://schemas.microsoft.com/office/drawing/2014/main" val="3073223390"/>
                    </a:ext>
                  </a:extLst>
                </a:gridCol>
              </a:tblGrid>
              <a:tr h="5673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Доходи від зайнятості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Жінки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Чоловіки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Разом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2438278"/>
                  </a:ext>
                </a:extLst>
              </a:tr>
              <a:tr h="3624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</a:rPr>
                        <a:t>Заробітна плата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48,9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64,3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55,8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957626"/>
                  </a:ext>
                </a:extLst>
              </a:tr>
              <a:tr h="5547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</a:rPr>
                        <a:t>Дохід від підприємницької діяльності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2,0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6,2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3,9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7734792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714891"/>
              </p:ext>
            </p:extLst>
          </p:nvPr>
        </p:nvGraphicFramePr>
        <p:xfrm>
          <a:off x="291916" y="4140299"/>
          <a:ext cx="7289443" cy="20264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3816">
                  <a:extLst>
                    <a:ext uri="{9D8B030D-6E8A-4147-A177-3AD203B41FA5}">
                      <a16:colId xmlns:a16="http://schemas.microsoft.com/office/drawing/2014/main" val="440212735"/>
                    </a:ext>
                  </a:extLst>
                </a:gridCol>
                <a:gridCol w="1235709">
                  <a:extLst>
                    <a:ext uri="{9D8B030D-6E8A-4147-A177-3AD203B41FA5}">
                      <a16:colId xmlns:a16="http://schemas.microsoft.com/office/drawing/2014/main" val="2516135693"/>
                    </a:ext>
                  </a:extLst>
                </a:gridCol>
                <a:gridCol w="1049959">
                  <a:extLst>
                    <a:ext uri="{9D8B030D-6E8A-4147-A177-3AD203B41FA5}">
                      <a16:colId xmlns:a16="http://schemas.microsoft.com/office/drawing/2014/main" val="98174172"/>
                    </a:ext>
                  </a:extLst>
                </a:gridCol>
                <a:gridCol w="1049959">
                  <a:extLst>
                    <a:ext uri="{9D8B030D-6E8A-4147-A177-3AD203B41FA5}">
                      <a16:colId xmlns:a16="http://schemas.microsoft.com/office/drawing/2014/main" val="36979542"/>
                    </a:ext>
                  </a:extLst>
                </a:gridCol>
              </a:tblGrid>
              <a:tr h="5733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Основні</a:t>
                      </a:r>
                      <a:r>
                        <a:rPr lang="uk-UA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джерела доходів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Жінки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Чоловіки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Разом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6399795"/>
                  </a:ext>
                </a:extLst>
              </a:tr>
              <a:tr h="484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</a:rPr>
                        <a:t>Заробітна плата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3165,7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4032,1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3614,8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2288020"/>
                  </a:ext>
                </a:extLst>
              </a:tr>
              <a:tr h="484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</a:rPr>
                        <a:t>Дохід від підприємницької діяльності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3387,9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4872,2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4458,9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3082154"/>
                  </a:ext>
                </a:extLst>
              </a:tr>
              <a:tr h="484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0" dirty="0">
                          <a:effectLst/>
                        </a:rPr>
                        <a:t>Пенсії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1660,0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2057,6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1810,0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156764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9290" y="1124895"/>
            <a:ext cx="67399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Частка отримувачів доходів від зайнятості залежно від статі, серед осіб у віці 18 років та старше, (за даними ОУЖД), 2017 р., %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9290" y="3521027"/>
            <a:ext cx="7014694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Середній розмір окремих видів доходів залежно від статі, серед осіб у віці 18 років та старше, (за даними ОУЖД), грн. на місяць, 2017 р.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81358" y="1016000"/>
            <a:ext cx="475230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рівні домогосподарств також відчувається гендерна диференціація в економічній активності та доходах від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зайнятості: серед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жінок у віці 18 років та старше 48,9% мають надходження у вигляді зарплати, а 2% - від підприємницької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діяльності; серед чоловіків–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частка отримувачів зарплати становить 64,3%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отримувачів підприємницького доходу – 6,2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37164" y="3676172"/>
            <a:ext cx="44217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середнім рівнем надходжень від зарплати показник по чоловікам на 27% перевищує значення по жінкам, а за рівнем підприємницького доходу – майже 44%.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632876" y="5153501"/>
            <a:ext cx="46063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Така ситуація напряму впливає на рівень пенсійного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забезпечення: середній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розмір отриманої  у 2017 році на рівні домогосподарств пенсії для чоловіків був на 24% вище, ніж для жінок.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894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/>
              <a:t>Офіційний моніторинг бідності в Україні</a:t>
            </a:r>
            <a:endParaRPr lang="uk-UA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040465"/>
              </p:ext>
            </p:extLst>
          </p:nvPr>
        </p:nvGraphicFramePr>
        <p:xfrm>
          <a:off x="533400" y="1225550"/>
          <a:ext cx="6705600" cy="564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Документ" r:id="rId3" imgW="9535767" imgH="5568428" progId="Word.Document.12">
                  <p:embed/>
                </p:oleObj>
              </mc:Choice>
              <mc:Fallback>
                <p:oleObj name="Документ" r:id="rId3" imgW="9535767" imgH="55684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1225550"/>
                        <a:ext cx="6705600" cy="564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662724"/>
              </p:ext>
            </p:extLst>
          </p:nvPr>
        </p:nvGraphicFramePr>
        <p:xfrm>
          <a:off x="6096001" y="1225551"/>
          <a:ext cx="5791200" cy="513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Документ" r:id="rId5" imgW="6135736" imgH="4265348" progId="Word.Document.12">
                  <p:embed/>
                </p:oleObj>
              </mc:Choice>
              <mc:Fallback>
                <p:oleObj name="Документ" r:id="rId5" imgW="6135736" imgH="42653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1" y="1225551"/>
                        <a:ext cx="5791200" cy="5137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38357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48253" y="406400"/>
            <a:ext cx="9762186" cy="596900"/>
          </a:xfrm>
        </p:spPr>
        <p:txBody>
          <a:bodyPr/>
          <a:lstStyle/>
          <a:p>
            <a:r>
              <a:rPr lang="uk-UA" sz="2800" dirty="0" smtClean="0"/>
              <a:t>Офіційний моніторинг бідності в Україні: гендерний аспект</a:t>
            </a:r>
            <a:endParaRPr lang="uk-UA" sz="2800" dirty="0"/>
          </a:p>
        </p:txBody>
      </p:sp>
      <p:graphicFrame>
        <p:nvGraphicFramePr>
          <p:cNvPr id="7" name="Об'є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636675"/>
              </p:ext>
            </p:extLst>
          </p:nvPr>
        </p:nvGraphicFramePr>
        <p:xfrm>
          <a:off x="0" y="1511300"/>
          <a:ext cx="6362700" cy="521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2" name="Документ" r:id="rId3" imgW="6135736" imgH="4187619" progId="Word.Document.12">
                  <p:embed/>
                </p:oleObj>
              </mc:Choice>
              <mc:Fallback>
                <p:oleObj name="Документ" r:id="rId3" imgW="6135736" imgH="41876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511300"/>
                        <a:ext cx="6362700" cy="521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'є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766481"/>
              </p:ext>
            </p:extLst>
          </p:nvPr>
        </p:nvGraphicFramePr>
        <p:xfrm>
          <a:off x="5753100" y="1504950"/>
          <a:ext cx="6499225" cy="535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3" name="Документ" r:id="rId5" imgW="6119195" imgH="4501408" progId="Word.Document.12">
                  <p:embed/>
                </p:oleObj>
              </mc:Choice>
              <mc:Fallback>
                <p:oleObj name="Документ" r:id="rId5" imgW="6119195" imgH="4501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53100" y="1504950"/>
                        <a:ext cx="6499225" cy="535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4246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2532353" y="406400"/>
            <a:ext cx="9762186" cy="596900"/>
          </a:xfrm>
        </p:spPr>
        <p:txBody>
          <a:bodyPr/>
          <a:lstStyle/>
          <a:p>
            <a:r>
              <a:rPr lang="uk-UA" sz="2800" dirty="0" smtClean="0"/>
              <a:t>Офіційний моніторинг бідності в Україні: гендерний </a:t>
            </a:r>
            <a:r>
              <a:rPr lang="uk-UA" sz="2800" dirty="0" smtClean="0"/>
              <a:t>аспект</a:t>
            </a:r>
            <a:r>
              <a:rPr lang="en-US" sz="2800" dirty="0" smtClean="0"/>
              <a:t> (2)</a:t>
            </a:r>
            <a:endParaRPr lang="uk-UA" sz="2800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29874"/>
              </p:ext>
            </p:extLst>
          </p:nvPr>
        </p:nvGraphicFramePr>
        <p:xfrm>
          <a:off x="-587477" y="1282700"/>
          <a:ext cx="7140677" cy="527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Документ" r:id="rId3" imgW="6135736" imgH="4130762" progId="Word.Document.12">
                  <p:embed/>
                </p:oleObj>
              </mc:Choice>
              <mc:Fallback>
                <p:oleObj name="Документ" r:id="rId3" imgW="6135736" imgH="41307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587477" y="1282700"/>
                        <a:ext cx="7140677" cy="527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595470"/>
              </p:ext>
            </p:extLst>
          </p:nvPr>
        </p:nvGraphicFramePr>
        <p:xfrm>
          <a:off x="5156199" y="1282700"/>
          <a:ext cx="7715209" cy="490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Документ" r:id="rId5" imgW="6135736" imgH="3914850" progId="Word.Document.12">
                  <p:embed/>
                </p:oleObj>
              </mc:Choice>
              <mc:Fallback>
                <p:oleObj name="Документ" r:id="rId5" imgW="6135736" imgH="3914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6199" y="1282700"/>
                        <a:ext cx="7715209" cy="490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1428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69714" y="419100"/>
            <a:ext cx="9619088" cy="596900"/>
          </a:xfrm>
        </p:spPr>
        <p:txBody>
          <a:bodyPr/>
          <a:lstStyle/>
          <a:p>
            <a:pPr algn="ctr"/>
            <a:r>
              <a:rPr lang="uk-UA" sz="2200" b="1" dirty="0" smtClean="0"/>
              <a:t>Гендерні аспекти бідності </a:t>
            </a:r>
            <a:br>
              <a:rPr lang="uk-UA" sz="2200" b="1" dirty="0" smtClean="0"/>
            </a:br>
            <a:r>
              <a:rPr lang="uk-UA" sz="2200" b="1" dirty="0"/>
              <a:t>(за даними обстеження умов життя домогосподарств, </a:t>
            </a:r>
            <a:r>
              <a:rPr lang="uk-UA" sz="2200" b="1" dirty="0" err="1" smtClean="0"/>
              <a:t>Держстат</a:t>
            </a:r>
            <a:r>
              <a:rPr lang="uk-UA" sz="2200" b="1" dirty="0" smtClean="0"/>
              <a:t>, 2018 р.)</a:t>
            </a:r>
            <a:endParaRPr lang="ru-RU" sz="2200" b="1" dirty="0"/>
          </a:p>
        </p:txBody>
      </p:sp>
      <p:graphicFrame>
        <p:nvGraphicFramePr>
          <p:cNvPr id="4" name="Діаграма 1"/>
          <p:cNvGraphicFramePr/>
          <p:nvPr>
            <p:extLst>
              <p:ext uri="{D42A27DB-BD31-4B8C-83A1-F6EECF244321}">
                <p14:modId xmlns:p14="http://schemas.microsoft.com/office/powerpoint/2010/main" val="717233259"/>
              </p:ext>
            </p:extLst>
          </p:nvPr>
        </p:nvGraphicFramePr>
        <p:xfrm>
          <a:off x="564523" y="1352282"/>
          <a:ext cx="5887791" cy="4803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іаграма 21"/>
          <p:cNvGraphicFramePr/>
          <p:nvPr>
            <p:extLst>
              <p:ext uri="{D42A27DB-BD31-4B8C-83A1-F6EECF244321}">
                <p14:modId xmlns:p14="http://schemas.microsoft.com/office/powerpoint/2010/main" val="3930216424"/>
              </p:ext>
            </p:extLst>
          </p:nvPr>
        </p:nvGraphicFramePr>
        <p:xfrm>
          <a:off x="6272011" y="1197735"/>
          <a:ext cx="5716791" cy="4958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00655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62896" y="419101"/>
            <a:ext cx="9490301" cy="596900"/>
          </a:xfrm>
        </p:spPr>
        <p:txBody>
          <a:bodyPr/>
          <a:lstStyle/>
          <a:p>
            <a:pPr algn="ctr"/>
            <a:r>
              <a:rPr lang="uk-UA" sz="2200" b="1" dirty="0" smtClean="0"/>
              <a:t>Поселенський та гендерний чинники бідності</a:t>
            </a:r>
            <a:br>
              <a:rPr lang="uk-UA" sz="2200" b="1" dirty="0" smtClean="0"/>
            </a:br>
            <a:r>
              <a:rPr lang="uk-UA" sz="2200" b="1" dirty="0" smtClean="0"/>
              <a:t>(</a:t>
            </a:r>
            <a:r>
              <a:rPr lang="uk-UA" sz="2200" b="1" dirty="0"/>
              <a:t>за даними обстеження умов життя домогосподарств, </a:t>
            </a:r>
            <a:r>
              <a:rPr lang="uk-UA" sz="2200" b="1" dirty="0" err="1" smtClean="0"/>
              <a:t>Держстат</a:t>
            </a:r>
            <a:r>
              <a:rPr lang="uk-UA" sz="2200" b="1" dirty="0" smtClean="0"/>
              <a:t>, 2018 р. )</a:t>
            </a:r>
            <a:endParaRPr lang="ru-RU" sz="2200" b="1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4318817"/>
              </p:ext>
            </p:extLst>
          </p:nvPr>
        </p:nvGraphicFramePr>
        <p:xfrm>
          <a:off x="399245" y="1287887"/>
          <a:ext cx="5628068" cy="3734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34096" y="5120421"/>
            <a:ext cx="49583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Серед жінок бідність вище у великих містах, натомість нижче у сільській місцевості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88394" y="6010854"/>
            <a:ext cx="9650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Поселенській чинник бідності справляє більший вплив на бідність порівняно з гендерним</a:t>
            </a:r>
            <a:endParaRPr lang="ru-RU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9310656"/>
              </p:ext>
            </p:extLst>
          </p:nvPr>
        </p:nvGraphicFramePr>
        <p:xfrm>
          <a:off x="6413679" y="1287887"/>
          <a:ext cx="5164428" cy="3734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619741" y="5150530"/>
            <a:ext cx="49583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Д</a:t>
            </a:r>
            <a:r>
              <a:rPr lang="uk-UA" dirty="0" smtClean="0"/>
              <a:t>омогосподарства, головою яких є жінка, бідніші за всіма типами населеного пункту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2421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13905" y="560772"/>
            <a:ext cx="9878095" cy="596900"/>
          </a:xfrm>
        </p:spPr>
        <p:txBody>
          <a:bodyPr/>
          <a:lstStyle/>
          <a:p>
            <a:pPr algn="ctr"/>
            <a:r>
              <a:rPr lang="uk-UA" sz="2400" b="1" dirty="0" smtClean="0"/>
              <a:t>Регіональні аспекти гендерної диференціації бідності</a:t>
            </a:r>
            <a:br>
              <a:rPr lang="uk-UA" sz="2400" b="1" dirty="0" smtClean="0"/>
            </a:br>
            <a:r>
              <a:rPr lang="uk-UA" sz="2400" b="1" dirty="0"/>
              <a:t>(за даними обстеження умов життя домогосподарств, </a:t>
            </a:r>
            <a:r>
              <a:rPr lang="uk-UA" sz="2400" b="1" dirty="0" err="1" smtClean="0"/>
              <a:t>Держстат</a:t>
            </a:r>
            <a:r>
              <a:rPr lang="uk-UA" sz="2400" b="1" dirty="0" smtClean="0"/>
              <a:t>, 2018 р. )</a:t>
            </a:r>
            <a:endParaRPr lang="ru-RU" sz="2400" b="1" dirty="0"/>
          </a:p>
        </p:txBody>
      </p:sp>
      <p:pic>
        <p:nvPicPr>
          <p:cNvPr id="4" name="Рисунок 3" descr="C:\Users\Юра\Desktop\Бідність по регіонам гендерна\Слайд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18" y="1462607"/>
            <a:ext cx="5963857" cy="4481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Юра\Desktop\Бідність по регіонам гендерна\Слайд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175" y="1539880"/>
            <a:ext cx="5818625" cy="43271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337598" y="1157672"/>
            <a:ext cx="5702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mtClean="0">
                <a:latin typeface="Times New Roman" panose="02020603050405020304" pitchFamily="18" charset="0"/>
                <a:ea typeface="Calibri" panose="020F0502020204030204" pitchFamily="34" charset="0"/>
              </a:rPr>
              <a:t>Рівень  бідності за фактичним прожитковим мінімумом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11653" y="1170548"/>
            <a:ext cx="2740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</a:rPr>
              <a:t>Рівень відносної бідності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36019" y="6088997"/>
            <a:ext cx="10293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Гендерна диференціація бідності має виражені географічні ознаки: незалежно від обраного критерію бідності в східних областях рівень бідності серед жінок вище, ніж  серед чоловіків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73829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_Median">
  <a:themeElements>
    <a:clrScheme name="UN Women">
      <a:dk1>
        <a:srgbClr val="009DDC"/>
      </a:dk1>
      <a:lt1>
        <a:sysClr val="window" lastClr="FFFFFF"/>
      </a:lt1>
      <a:dk2>
        <a:srgbClr val="009DDC"/>
      </a:dk2>
      <a:lt2>
        <a:srgbClr val="67B7E6"/>
      </a:lt2>
      <a:accent1>
        <a:srgbClr val="009DDC"/>
      </a:accent1>
      <a:accent2>
        <a:srgbClr val="67B7E6"/>
      </a:accent2>
      <a:accent3>
        <a:srgbClr val="009DDC"/>
      </a:accent3>
      <a:accent4>
        <a:srgbClr val="67B7E6"/>
      </a:accent4>
      <a:accent5>
        <a:srgbClr val="D8D8D8"/>
      </a:accent5>
      <a:accent6>
        <a:srgbClr val="BFBFBF"/>
      </a:accent6>
      <a:hlink>
        <a:srgbClr val="00000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фіс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Офіс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Офіс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Офіс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Офіс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Офіс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1472</Words>
  <Application>Microsoft Office PowerPoint</Application>
  <PresentationFormat>Широкоэкранный</PresentationFormat>
  <Paragraphs>197</Paragraphs>
  <Slides>17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MS PGothic</vt:lpstr>
      <vt:lpstr>MS PGothic</vt:lpstr>
      <vt:lpstr>Arial</vt:lpstr>
      <vt:lpstr>Calibri</vt:lpstr>
      <vt:lpstr>Geneva</vt:lpstr>
      <vt:lpstr>Times New Roman</vt:lpstr>
      <vt:lpstr>Tw Cen MT</vt:lpstr>
      <vt:lpstr>Wingdings</vt:lpstr>
      <vt:lpstr>3_Median</vt:lpstr>
      <vt:lpstr>Документ Microsoft Word</vt:lpstr>
      <vt:lpstr>Документ</vt:lpstr>
      <vt:lpstr>Досвід гендерних досліджень на основі інформації з різних джерел: рівень життя та участь у соціальних програмах</vt:lpstr>
      <vt:lpstr>Гендерний вимір економічної активності та зайнятості  (за даними обстеження населення з питань економічної активності, Держстат)</vt:lpstr>
      <vt:lpstr>Гендерна диференціація доходів (за даними обстеження умов життя домогосподарств, Держстат)</vt:lpstr>
      <vt:lpstr>Офіційний моніторинг бідності в Україні</vt:lpstr>
      <vt:lpstr>Офіційний моніторинг бідності в Україні: гендерний аспект</vt:lpstr>
      <vt:lpstr>Офіційний моніторинг бідності в Україні: гендерний аспект (2)</vt:lpstr>
      <vt:lpstr>Гендерні аспекти бідності  (за даними обстеження умов життя домогосподарств, Держстат, 2018 р.)</vt:lpstr>
      <vt:lpstr>Поселенський та гендерний чинники бідності (за даними обстеження умов життя домогосподарств, Держстат, 2018 р. )</vt:lpstr>
      <vt:lpstr>Регіональні аспекти гендерної диференціації бідності (за даними обстеження умов життя домогосподарств, Держстат, 2018 р. )</vt:lpstr>
      <vt:lpstr>Офіційний моніторинг соціальних програм в Україні</vt:lpstr>
      <vt:lpstr>Допомога малозабезпеченим сім'ям – найбільше націлена на бідних </vt:lpstr>
      <vt:lpstr>Участь жінок у програмах соціальної підтримки (за даними обстеження умов життя домогосподарств, Держстат, 2017р.)</vt:lpstr>
      <vt:lpstr>Участь жінок у програмі допомоги малозабезпеченим сім’ям (за даними ІОЦ Мінсоцполітики, на кінець 2018 р. за 6 –ма пілотними областями) </vt:lpstr>
      <vt:lpstr>Участь жінок у програмі допомоги малозабезпеченим сім’ям (за даними обстеження умов життя домогосподарств, Держстат, 2017р.)</vt:lpstr>
      <vt:lpstr>Житлова субсидія – найбільш дорога та найменш ефективна програма</vt:lpstr>
      <vt:lpstr>Участь жінок у програмі житлових субсидій (за даними обстеження умов життя домогосподарств, Держстат)</vt:lpstr>
      <vt:lpstr>Участь жінок у програмі житлових субсидій (за даними обстеження умов життя домогосподарств, Держстат, 2017 р.)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Досвід гендерних досліджень на основі інформації з різних джерел: рівень життя та участь у соціальних програмах</dc:title>
  <dc:creator>Пользователь Windows</dc:creator>
  <cp:lastModifiedBy>Home</cp:lastModifiedBy>
  <cp:revision>72</cp:revision>
  <dcterms:created xsi:type="dcterms:W3CDTF">2019-07-03T12:32:57Z</dcterms:created>
  <dcterms:modified xsi:type="dcterms:W3CDTF">2019-11-21T06:01:43Z</dcterms:modified>
</cp:coreProperties>
</file>