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582442033958844E-2"/>
          <c:y val="2.8530326695726617E-2"/>
          <c:w val="0.64698535572890659"/>
          <c:h val="0.91047951371416247"/>
        </c:manualLayout>
      </c:layout>
      <c:lineChart>
        <c:grouping val="standard"/>
        <c:varyColors val="0"/>
        <c:ser>
          <c:idx val="0"/>
          <c:order val="0"/>
          <c:tx>
            <c:strRef>
              <c:f>Аркуш1!$A$2</c:f>
              <c:strCache>
                <c:ptCount val="1"/>
                <c:pt idx="0">
                  <c:v>Адресність (Питома вага бідних серед одержувачів субсидій), %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-4.0848552931971344E-2"/>
                  <c:y val="5.152216639007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996953540992283E-3"/>
                  <c:y val="3.5669192116203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Аркуш1!$B$1:$I$1</c:f>
              <c:strCache>
                <c:ptCount val="8"/>
                <c:pt idx="0">
                  <c:v>1999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</c:strCache>
            </c:strRef>
          </c:cat>
          <c:val>
            <c:numRef>
              <c:f>Аркуш1!$B$2:$I$2</c:f>
              <c:numCache>
                <c:formatCode>0.0</c:formatCode>
                <c:ptCount val="8"/>
                <c:pt idx="0">
                  <c:v>19.899999999999999</c:v>
                </c:pt>
                <c:pt idx="1">
                  <c:v>23.4</c:v>
                </c:pt>
                <c:pt idx="2">
                  <c:v>24.4</c:v>
                </c:pt>
                <c:pt idx="3">
                  <c:v>33.200000000000003</c:v>
                </c:pt>
                <c:pt idx="4">
                  <c:v>25</c:v>
                </c:pt>
                <c:pt idx="5">
                  <c:v>19.600000000000001</c:v>
                </c:pt>
                <c:pt idx="6">
                  <c:v>23.3</c:v>
                </c:pt>
                <c:pt idx="7">
                  <c:v>20.100000000000001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Аркуш1!$A$3</c:f>
              <c:strCache>
                <c:ptCount val="1"/>
                <c:pt idx="0">
                  <c:v>Охоплення бідних програмою (Питома вага одержувачів субсидій серед бідних),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1.0749619192624035E-2"/>
                  <c:y val="-2.7742704979269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899543031148842E-2"/>
                  <c:y val="-4.7558922821604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749619192624035E-2"/>
                  <c:y val="-2.7742704979269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199390708198457E-2"/>
                  <c:y val="-4.3595679253137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799086062297683E-2"/>
                  <c:y val="-3.5669192116203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248857577872103E-2"/>
                  <c:y val="-5.5485409958538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5049466869673648E-2"/>
                  <c:y val="3.5669192116203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499238385247282E-3"/>
                  <c:y val="1.9816217842335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Аркуш1!$B$1:$I$1</c:f>
              <c:strCache>
                <c:ptCount val="8"/>
                <c:pt idx="0">
                  <c:v>1999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</c:strCache>
            </c:strRef>
          </c:cat>
          <c:val>
            <c:numRef>
              <c:f>Аркуш1!$B$3:$I$3</c:f>
              <c:numCache>
                <c:formatCode>0.0</c:formatCode>
                <c:ptCount val="8"/>
                <c:pt idx="0">
                  <c:v>23.8</c:v>
                </c:pt>
                <c:pt idx="1">
                  <c:v>12.7</c:v>
                </c:pt>
                <c:pt idx="2">
                  <c:v>12.2</c:v>
                </c:pt>
                <c:pt idx="3">
                  <c:v>3</c:v>
                </c:pt>
                <c:pt idx="4">
                  <c:v>4.5999999999999996</c:v>
                </c:pt>
                <c:pt idx="5">
                  <c:v>2.2999999999999998</c:v>
                </c:pt>
                <c:pt idx="6">
                  <c:v>2.9</c:v>
                </c:pt>
                <c:pt idx="7">
                  <c:v>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Аркуш1!$A$4</c:f>
              <c:strCache>
                <c:ptCount val="1"/>
                <c:pt idx="0">
                  <c:v>Ефективність програми (Частка допомоги, що потрапляє до 1-го децилю), %</c:v>
                </c:pt>
              </c:strCache>
            </c:strRef>
          </c:tx>
          <c:spPr>
            <a:ln>
              <a:solidFill>
                <a:srgbClr val="32EE32"/>
              </a:solidFill>
            </a:ln>
          </c:spPr>
          <c:marker>
            <c:symbol val="dash"/>
            <c:size val="7"/>
            <c:spPr>
              <a:solidFill>
                <a:srgbClr val="32EE32"/>
              </a:solidFill>
              <a:ln>
                <a:solidFill>
                  <a:srgbClr val="32EE32"/>
                </a:solidFill>
              </a:ln>
            </c:spPr>
          </c:marker>
          <c:dLbls>
            <c:dLbl>
              <c:idx val="0"/>
              <c:layout>
                <c:manualLayout>
                  <c:x val="-1.7199390708198457E-2"/>
                  <c:y val="4.3595679253137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098933739347297E-2"/>
                  <c:y val="5.152216639007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349314546723263E-2"/>
                  <c:y val="4.7558922821604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499238385248071E-3"/>
                  <c:y val="-2.7742704979269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4497715155744208E-3"/>
                  <c:y val="-3.9632435684670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1499238385248856E-3"/>
                  <c:y val="-1.5852974273868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32EE3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Аркуш1!$B$1:$I$1</c:f>
              <c:strCache>
                <c:ptCount val="8"/>
                <c:pt idx="0">
                  <c:v>1999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</c:strCache>
            </c:strRef>
          </c:cat>
          <c:val>
            <c:numRef>
              <c:f>Аркуш1!$B$4:$I$4</c:f>
              <c:numCache>
                <c:formatCode>0.0</c:formatCode>
                <c:ptCount val="8"/>
                <c:pt idx="0">
                  <c:v>6.2</c:v>
                </c:pt>
                <c:pt idx="1">
                  <c:v>5.7</c:v>
                </c:pt>
                <c:pt idx="2">
                  <c:v>9.9</c:v>
                </c:pt>
                <c:pt idx="3">
                  <c:v>9.1</c:v>
                </c:pt>
                <c:pt idx="4">
                  <c:v>11.7</c:v>
                </c:pt>
                <c:pt idx="5">
                  <c:v>7.5</c:v>
                </c:pt>
                <c:pt idx="6">
                  <c:v>5.6</c:v>
                </c:pt>
                <c:pt idx="7">
                  <c:v>5.5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Аркуш1!$A$5</c:f>
              <c:strCache>
                <c:ptCount val="1"/>
                <c:pt idx="0">
                  <c:v>Дієвість субсидій (Питома вага у доходах одержувачів), %</c:v>
                </c:pt>
              </c:strCache>
            </c:strRef>
          </c:tx>
          <c:dLbls>
            <c:dLbl>
              <c:idx val="2"/>
              <c:layout>
                <c:manualLayout>
                  <c:x val="-3.0098933739347297E-2"/>
                  <c:y val="5.1522166390071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098933739347297E-2"/>
                  <c:y val="3.5669192116203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49162223772877E-2"/>
                  <c:y val="4.7558922821604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998476770496142E-3"/>
                  <c:y val="3.1705948547736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589801980164498E-2"/>
                  <c:y val="-1.5852974273868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Аркуш1!$B$1:$I$1</c:f>
              <c:strCache>
                <c:ptCount val="8"/>
                <c:pt idx="0">
                  <c:v>1999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</c:strCache>
            </c:strRef>
          </c:cat>
          <c:val>
            <c:numRef>
              <c:f>Аркуш1!$B$5:$I$5</c:f>
              <c:numCache>
                <c:formatCode>0.0</c:formatCode>
                <c:ptCount val="8"/>
                <c:pt idx="0">
                  <c:v>8.1</c:v>
                </c:pt>
                <c:pt idx="1">
                  <c:v>6.8</c:v>
                </c:pt>
                <c:pt idx="2">
                  <c:v>4.3</c:v>
                </c:pt>
                <c:pt idx="3">
                  <c:v>2.8</c:v>
                </c:pt>
                <c:pt idx="4">
                  <c:v>3</c:v>
                </c:pt>
                <c:pt idx="5">
                  <c:v>2.4</c:v>
                </c:pt>
                <c:pt idx="6">
                  <c:v>4</c:v>
                </c:pt>
                <c:pt idx="7">
                  <c:v>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848640"/>
        <c:axId val="26913792"/>
      </c:lineChart>
      <c:catAx>
        <c:axId val="2684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6913792"/>
        <c:crosses val="autoZero"/>
        <c:auto val="1"/>
        <c:lblAlgn val="ctr"/>
        <c:lblOffset val="100"/>
        <c:noMultiLvlLbl val="0"/>
      </c:catAx>
      <c:valAx>
        <c:axId val="269137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684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63293278939931"/>
          <c:y val="0.10372662841383636"/>
          <c:w val="0.29047720035260882"/>
          <c:h val="0.8366390662475411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8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59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7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5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3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8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3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98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4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1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C006-7923-4174-97A3-610C0E57CEC5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B9E9-889E-439C-A97B-A440CCD56A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5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Оцінка програми житлових субсидій в контексті доступності для бідних верств населення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869160"/>
            <a:ext cx="5032648" cy="1104528"/>
          </a:xfrm>
        </p:spPr>
        <p:txBody>
          <a:bodyPr/>
          <a:lstStyle/>
          <a:p>
            <a:r>
              <a:rPr lang="uk-UA" dirty="0" smtClean="0"/>
              <a:t>Черенько Л.М.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17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Правила участі в програмі житлових субсидій орієнтовані не стільки на підтримку малозабезпечених верств населення, скільки на допомогу тим, хто має витрати на ЖКП та паливо відносно високі порівняно з доходами. Це є основною причиною низького рівня охоплення бідних програмою.</a:t>
            </a:r>
            <a:endParaRPr lang="ru-RU" dirty="0" smtClean="0"/>
          </a:p>
          <a:p>
            <a:r>
              <a:rPr lang="uk-UA" dirty="0" smtClean="0"/>
              <a:t>Недосконала методика розрахунку доходів претендентів на адресні види допомоги і відсутність дієвого механізму перевірки та контролю матеріального стану претендентів призводить до зміщення цільового контингенту, тобто програма завідомо орієнтована не на ті контингенти, оскільки реальні ресурси одних домогосподарств занижуються, а інших – </a:t>
            </a:r>
            <a:r>
              <a:rPr lang="uk-UA" dirty="0" err="1" smtClean="0"/>
              <a:t>завищуються</a:t>
            </a:r>
            <a:r>
              <a:rPr lang="uk-UA" dirty="0" smtClean="0"/>
              <a:t>. Така ситуація призводить до високих помилок включення і виключення.</a:t>
            </a:r>
            <a:endParaRPr lang="ru-RU" dirty="0" smtClean="0"/>
          </a:p>
          <a:p>
            <a:pPr lvl="0"/>
            <a:r>
              <a:rPr lang="uk-UA" dirty="0" smtClean="0"/>
              <a:t>За </a:t>
            </a:r>
            <a:r>
              <a:rPr lang="uk-UA" dirty="0"/>
              <a:t>існуючої інформаційної бази ми </a:t>
            </a:r>
            <a:r>
              <a:rPr lang="uk-UA" dirty="0" smtClean="0"/>
              <a:t>не можемо оцінити рівень поінформованості населення щодо субсидій, а також не </a:t>
            </a:r>
            <a:r>
              <a:rPr lang="uk-UA" dirty="0"/>
              <a:t>можемо врахувати </a:t>
            </a:r>
            <a:r>
              <a:rPr lang="uk-UA" dirty="0" smtClean="0"/>
              <a:t>вагомість та специфіку суб’єктивного фактору 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2800" dirty="0" smtClean="0"/>
              <a:t>Загальна оцінка програми житлових субсидій, </a:t>
            </a:r>
            <a:br>
              <a:rPr lang="uk-UA" sz="2800" dirty="0" smtClean="0"/>
            </a:br>
            <a:r>
              <a:rPr lang="uk-UA" sz="2800" dirty="0" smtClean="0"/>
              <a:t>1999-2013 рр.</a:t>
            </a:r>
            <a:endParaRPr lang="ru-RU" sz="2800" dirty="0"/>
          </a:p>
        </p:txBody>
      </p:sp>
      <p:graphicFrame>
        <p:nvGraphicFramePr>
          <p:cNvPr id="5" name="Діаграма 1"/>
          <p:cNvGraphicFramePr/>
          <p:nvPr>
            <p:extLst>
              <p:ext uri="{D42A27DB-BD31-4B8C-83A1-F6EECF244321}">
                <p14:modId xmlns:p14="http://schemas.microsoft.com/office/powerpoint/2010/main" val="2464684120"/>
              </p:ext>
            </p:extLst>
          </p:nvPr>
        </p:nvGraphicFramePr>
        <p:xfrm>
          <a:off x="899592" y="1196752"/>
          <a:ext cx="770485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0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Рівень охоплення бідних програмою субсидій, %, 2013 р.</a:t>
            </a:r>
            <a:endParaRPr lang="ru-RU" sz="28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2" y="1772816"/>
            <a:ext cx="812848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3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715200" cy="5289451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sz="4400" u="sng" dirty="0" smtClean="0"/>
              <a:t>Основне питання:</a:t>
            </a:r>
          </a:p>
          <a:p>
            <a:pPr marL="0" indent="0">
              <a:buNone/>
            </a:pPr>
            <a:r>
              <a:rPr lang="uk-UA" sz="4400" dirty="0" smtClean="0"/>
              <a:t>Чому бідні не потрапляють до програми житлових субсидій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767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u="sng" dirty="0" smtClean="0"/>
              <a:t>Гіпотеза 1.</a:t>
            </a:r>
            <a:r>
              <a:rPr lang="uk-UA" sz="2800" dirty="0" smtClean="0"/>
              <a:t> </a:t>
            </a:r>
            <a:r>
              <a:rPr lang="uk-UA" sz="2800" dirty="0"/>
              <a:t>Бідні не приходять за </a:t>
            </a:r>
            <a:r>
              <a:rPr lang="uk-UA" sz="2800" dirty="0" smtClean="0"/>
              <a:t>субсидіями, </a:t>
            </a:r>
            <a:r>
              <a:rPr lang="uk-UA" sz="2800" dirty="0"/>
              <a:t>оскільки отримують пільги на ЖКП та паливо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dirty="0"/>
              <a:t>Лише кожне п’яте домогосподарство (21,3%) серед бідних, що не потрапляє до програми субсидій, отримує </a:t>
            </a:r>
            <a:r>
              <a:rPr lang="uk-UA" sz="2000" dirty="0" smtClean="0"/>
              <a:t>пільги</a:t>
            </a:r>
            <a:r>
              <a:rPr lang="ru-RU" sz="2000" dirty="0" smtClean="0"/>
              <a:t>. </a:t>
            </a:r>
            <a:r>
              <a:rPr lang="uk-UA" sz="2000" dirty="0" smtClean="0"/>
              <a:t>Відповідно</a:t>
            </a:r>
            <a:r>
              <a:rPr lang="uk-UA" sz="2000" dirty="0"/>
              <a:t>, 78,7% українських бідних домогосподарств сплачують за товари та послуги житлово-комунальної сфери в повному </a:t>
            </a:r>
            <a:r>
              <a:rPr lang="uk-UA" sz="2000" dirty="0" smtClean="0"/>
              <a:t>обсязі</a:t>
            </a:r>
          </a:p>
          <a:p>
            <a:r>
              <a:rPr lang="uk-UA" sz="2000" dirty="0" smtClean="0"/>
              <a:t>Бідні д/г, які не отримують ні пільг, ні субсидій, хто вони?:</a:t>
            </a:r>
          </a:p>
          <a:p>
            <a:pPr marL="517525">
              <a:buFontTx/>
              <a:buChar char="-"/>
            </a:pPr>
            <a:r>
              <a:rPr lang="uk-UA" sz="2000" dirty="0" smtClean="0"/>
              <a:t>Переважно </a:t>
            </a:r>
            <a:r>
              <a:rPr lang="uk-UA" sz="2000" dirty="0"/>
              <a:t>жителі невеликих населених пунктів </a:t>
            </a:r>
            <a:r>
              <a:rPr lang="uk-UA" sz="2000" dirty="0" smtClean="0"/>
              <a:t>(43,4% мешканці сіл та 30,2% - малих міст)</a:t>
            </a:r>
          </a:p>
          <a:p>
            <a:pPr marL="517525">
              <a:buFontTx/>
              <a:buChar char="-"/>
            </a:pPr>
            <a:r>
              <a:rPr lang="uk-UA" sz="2000" dirty="0" smtClean="0"/>
              <a:t>Переважно це сім’ї з дітьми (64,1%), пенсіонерські д/г складають лише 9,2%, а д/г з одних працездатних – 16,5%</a:t>
            </a:r>
          </a:p>
          <a:p>
            <a:endParaRPr lang="uk-UA" sz="2000" dirty="0"/>
          </a:p>
          <a:p>
            <a:pPr marL="0" indent="0" algn="just">
              <a:buNone/>
            </a:pPr>
            <a:r>
              <a:rPr lang="uk-UA" sz="2000" b="1" i="1" dirty="0"/>
              <a:t>Отже, бідні сім’ї, які не потрапляють до програми субсидій, </a:t>
            </a:r>
            <a:endParaRPr lang="uk-UA" sz="2000" b="1" i="1" dirty="0" smtClean="0"/>
          </a:p>
          <a:p>
            <a:pPr marL="0" indent="0" algn="just">
              <a:buNone/>
            </a:pPr>
            <a:r>
              <a:rPr lang="uk-UA" sz="2000" b="1" i="1" dirty="0" smtClean="0"/>
              <a:t>в </a:t>
            </a:r>
            <a:r>
              <a:rPr lang="uk-UA" sz="2000" b="1" i="1" dirty="0"/>
              <a:t>переважній більшості не отримують </a:t>
            </a:r>
            <a:r>
              <a:rPr lang="uk-UA" sz="2000" b="1" i="1" dirty="0" smtClean="0"/>
              <a:t>пільги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748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008112"/>
          </a:xfrm>
        </p:spPr>
        <p:txBody>
          <a:bodyPr>
            <a:noAutofit/>
          </a:bodyPr>
          <a:lstStyle/>
          <a:p>
            <a:r>
              <a:rPr lang="uk-UA" sz="2400" u="sng" dirty="0" smtClean="0"/>
              <a:t>Гіпотеза 2.</a:t>
            </a:r>
            <a:r>
              <a:rPr lang="uk-UA" sz="2400" dirty="0" smtClean="0"/>
              <a:t> Бідні</a:t>
            </a:r>
            <a:r>
              <a:rPr lang="uk-UA" sz="2400" dirty="0"/>
              <a:t>, які не отримують субсидій, </a:t>
            </a:r>
            <a:r>
              <a:rPr lang="uk-UA" sz="2400" dirty="0" smtClean="0"/>
              <a:t>не мають на них потенційного права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 fontScale="92500"/>
          </a:bodyPr>
          <a:lstStyle/>
          <a:p>
            <a:r>
              <a:rPr lang="uk-UA" sz="2400" dirty="0"/>
              <a:t>Витрати на товари та послуги житлово-комунальної сфери бідних, які не отримують субсидій, в середньому </a:t>
            </a:r>
            <a:r>
              <a:rPr lang="uk-UA" sz="2400" dirty="0" smtClean="0"/>
              <a:t>складали 10,7</a:t>
            </a:r>
            <a:r>
              <a:rPr lang="uk-UA" sz="2400" dirty="0"/>
              <a:t>% сукупних витрат.</a:t>
            </a:r>
            <a:endParaRPr lang="ru-RU" sz="2400" dirty="0"/>
          </a:p>
          <a:p>
            <a:r>
              <a:rPr lang="uk-UA" sz="2400" dirty="0" smtClean="0"/>
              <a:t>В 2013</a:t>
            </a:r>
            <a:r>
              <a:rPr lang="uk-UA" sz="2400" dirty="0"/>
              <a:t> р. серед бідних, які не отримували субсидій, домінуюча частка не мала на це потенційного права (79,3%). Тільки кожне п’яте (20,3%) домогосподарство, яке перебуває у лавах бідних і не отримує субсидію, має реальне право на цей вид соціальної підтримки (для 85% з них діє десятивідсотковий поріг і для 14,5% - п’ятнадцятивідсотковий</a:t>
            </a:r>
            <a:r>
              <a:rPr lang="uk-UA" sz="2400" dirty="0" smtClean="0"/>
              <a:t>)</a:t>
            </a:r>
          </a:p>
          <a:p>
            <a:pPr marL="0" indent="0">
              <a:buNone/>
            </a:pPr>
            <a:r>
              <a:rPr lang="uk-UA" sz="2200" b="1" i="1" dirty="0"/>
              <a:t>Отже, бідні, які не отримують субсидії, в переважній більшості не мають на них потенційного права </a:t>
            </a:r>
            <a:endParaRPr lang="uk-UA" sz="2200" b="1" i="1" dirty="0" smtClean="0"/>
          </a:p>
          <a:p>
            <a:pPr marL="0" indent="0">
              <a:buNone/>
            </a:pPr>
            <a:r>
              <a:rPr lang="uk-UA" sz="2200" b="1" i="1" dirty="0" smtClean="0"/>
              <a:t>через </a:t>
            </a:r>
            <a:r>
              <a:rPr lang="uk-UA" sz="2200" b="1" i="1" dirty="0"/>
              <a:t>низький рівень житлово-комунальних витрат </a:t>
            </a:r>
            <a:endParaRPr lang="uk-UA" sz="2200" b="1" i="1" dirty="0" smtClean="0"/>
          </a:p>
          <a:p>
            <a:pPr marL="0" indent="0">
              <a:buNone/>
            </a:pPr>
            <a:r>
              <a:rPr lang="uk-UA" sz="2200" b="1" i="1" dirty="0" smtClean="0"/>
              <a:t>(</a:t>
            </a:r>
            <a:r>
              <a:rPr lang="uk-UA" sz="2200" b="1" i="1" dirty="0"/>
              <a:t>традиційно вони мешкають у житлі малого розміру та/або позбавленого багатьох комунальних зручностей)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0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u="sng" dirty="0" smtClean="0"/>
              <a:t>Гіпотеза 3.</a:t>
            </a:r>
            <a:r>
              <a:rPr lang="uk-UA" sz="2400" dirty="0" smtClean="0"/>
              <a:t> Домогосподарства</a:t>
            </a:r>
            <a:r>
              <a:rPr lang="uk-UA" sz="2400" dirty="0"/>
              <a:t>, які мають потенційне право на </a:t>
            </a:r>
            <a:r>
              <a:rPr lang="uk-UA" sz="2400" dirty="0" smtClean="0"/>
              <a:t>субсидії і не використовують його, насправді отримують достатні доходи і не потребують допомоги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В Україні частка домогосподарств, витрати яких перевищували доходи (за Методикою) в два та більше разів складала у 2013 р. </a:t>
            </a:r>
            <a:r>
              <a:rPr lang="uk-UA" sz="2000" dirty="0" smtClean="0"/>
              <a:t>6,3</a:t>
            </a:r>
            <a:r>
              <a:rPr lang="uk-UA" sz="2000" dirty="0"/>
              <a:t>% (або 1 061,4 тис. домогосподарств).</a:t>
            </a:r>
            <a:endParaRPr lang="ru-RU" sz="2000" dirty="0"/>
          </a:p>
          <a:p>
            <a:r>
              <a:rPr lang="uk-UA" sz="2000" dirty="0"/>
              <a:t>Серед домогосподарств, які мають право на субсидію, але не отримують її, лише кожне дванадцяте домогосподарство (8,2%) мало витрати вдвічі </a:t>
            </a:r>
            <a:r>
              <a:rPr lang="uk-UA" sz="2000" dirty="0" smtClean="0"/>
              <a:t>вищі за </a:t>
            </a:r>
            <a:r>
              <a:rPr lang="uk-UA" sz="2000" dirty="0"/>
              <a:t>доходи.</a:t>
            </a:r>
            <a:endParaRPr lang="ru-RU" sz="2000" dirty="0"/>
          </a:p>
          <a:p>
            <a:r>
              <a:rPr lang="uk-UA" sz="2000" dirty="0" smtClean="0"/>
              <a:t>Лише </a:t>
            </a:r>
            <a:r>
              <a:rPr lang="uk-UA" sz="2000" dirty="0"/>
              <a:t>40 896 (або 0,2%) домогосподарств України володіли одночасно такими характеристиками: були бідними, мали потенційне право на субсидію, не отримували субсидію, мали витрати </a:t>
            </a:r>
            <a:r>
              <a:rPr lang="uk-UA" sz="2000" dirty="0" smtClean="0"/>
              <a:t>вищі за </a:t>
            </a:r>
            <a:r>
              <a:rPr lang="uk-UA" sz="2000" dirty="0"/>
              <a:t>доходи. </a:t>
            </a:r>
            <a:endParaRPr lang="ru-RU" sz="2000" dirty="0" smtClean="0"/>
          </a:p>
          <a:p>
            <a:pPr marL="0" indent="0">
              <a:buNone/>
            </a:pPr>
            <a:r>
              <a:rPr lang="uk-UA" sz="2000" b="1" i="1" dirty="0" smtClean="0"/>
              <a:t>Отже, дане припущення не може бути вичерпним поясненням низького рівня охоплення бідних субсидіями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010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2400" u="sng" dirty="0" smtClean="0"/>
              <a:t>Гіпотеза 4.</a:t>
            </a:r>
            <a:r>
              <a:rPr lang="uk-UA" sz="2400" dirty="0" smtClean="0"/>
              <a:t> Цільовий контингент визначається неточно через проблеми методичного характеру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052736"/>
            <a:ext cx="622935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3995936" y="342900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14034" y="522920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Отже, програма субсидій, як і інші адресні виплати, стикаються з проблемою неправильного визначення реального доходу сім’ї (домогосподарства), і відповідно, не завжди орієнтовані на дійсно бідні контингенти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043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>
              <a:tabLst>
                <a:tab pos="1254125" algn="l"/>
              </a:tabLst>
            </a:pPr>
            <a:r>
              <a:rPr lang="uk-UA" sz="2400" u="sng" dirty="0" smtClean="0"/>
              <a:t>Гіпотеза 5.</a:t>
            </a:r>
            <a:r>
              <a:rPr lang="uk-UA" sz="2400" dirty="0" smtClean="0"/>
              <a:t> Значна частина домогосподарств не бере участі у програмі житлових субсидій через те, що розмір потенційної субсидії буде замалим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uk-UA" sz="1600" dirty="0"/>
              <a:t>Серед бідних домогосподарств 20,3</a:t>
            </a:r>
            <a:r>
              <a:rPr lang="uk-UA" sz="1600" dirty="0" smtClean="0"/>
              <a:t>%  </a:t>
            </a:r>
            <a:r>
              <a:rPr lang="uk-UA" sz="1600" dirty="0"/>
              <a:t>(553 тис.), маючи право на </a:t>
            </a:r>
            <a:r>
              <a:rPr lang="uk-UA" sz="1600" dirty="0" smtClean="0"/>
              <a:t>субсидію, не </a:t>
            </a:r>
            <a:r>
              <a:rPr lang="uk-UA" sz="1600" dirty="0"/>
              <a:t>отримують її. </a:t>
            </a:r>
            <a:endParaRPr lang="uk-UA" sz="1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728150"/>
              </p:ext>
            </p:extLst>
          </p:nvPr>
        </p:nvGraphicFramePr>
        <p:xfrm>
          <a:off x="1691680" y="1916832"/>
          <a:ext cx="5117365" cy="2287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8547"/>
                <a:gridCol w="1438818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Потенційний розмір субсидії, грн.. на місяць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% бідних, які мають право на субсидію, але не звертаються по неї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0 до 10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10 до 20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20 до 50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 50 до 100 грн.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25,5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3421" y="544522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Таким чином, замалий розмір субсидії не може бути вагомою причиною </a:t>
            </a:r>
            <a:r>
              <a:rPr lang="uk-UA" b="1" i="1" dirty="0" err="1"/>
              <a:t>незвернення</a:t>
            </a:r>
            <a:r>
              <a:rPr lang="uk-UA" b="1" i="1" dirty="0"/>
              <a:t> </a:t>
            </a:r>
            <a:r>
              <a:rPr lang="uk-UA" b="1" i="1" dirty="0" smtClean="0"/>
              <a:t>бідних для отримання субсидії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343" y="4293096"/>
            <a:ext cx="82570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/>
              <a:t>Якщо припустити, що розмір субсидії, менший від 50 грн. на місяць, сприймається надто малим, </a:t>
            </a:r>
            <a:r>
              <a:rPr lang="uk-UA" sz="1600" dirty="0" smtClean="0"/>
              <a:t>то </a:t>
            </a:r>
            <a:r>
              <a:rPr lang="uk-UA" sz="1600" dirty="0"/>
              <a:t>лише 22% домогосподарств із зазначеного контингенту не звертаються за отриманням субсидії через цю причину. Це складає 121,8 тис. домогосподарств, або 4,4% від усіх бідних </a:t>
            </a:r>
            <a:r>
              <a:rPr lang="uk-UA" sz="1600" dirty="0" smtClean="0"/>
              <a:t>домогосподарств.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4073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596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Оцінка програми житлових субсидій в контексті доступності для бідних верств населення</vt:lpstr>
      <vt:lpstr>Загальна оцінка програми житлових субсидій,  1999-2013 рр.</vt:lpstr>
      <vt:lpstr>Рівень охоплення бідних програмою субсидій, %, 2013 р.</vt:lpstr>
      <vt:lpstr>Презентация PowerPoint</vt:lpstr>
      <vt:lpstr>Гіпотеза 1. Бідні не приходять за субсидіями, оскільки отримують пільги на ЖКП та паливо</vt:lpstr>
      <vt:lpstr>Гіпотеза 2. Бідні, які не отримують субсидій, не мають на них потенційного права</vt:lpstr>
      <vt:lpstr>Гіпотеза 3. Домогосподарства, які мають потенційне право на субсидії і не використовують його, насправді отримують достатні доходи і не потребують допомоги </vt:lpstr>
      <vt:lpstr>Гіпотеза 4. Цільовий контингент визначається неточно через проблеми методичного характеру</vt:lpstr>
      <vt:lpstr>Гіпотеза 5. Значна частина домогосподарств не бере участі у програмі житлових субсидій через те, що розмір потенційної субсидії буде замалим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LCcerenko</dc:creator>
  <cp:lastModifiedBy>LCcerenko</cp:lastModifiedBy>
  <cp:revision>25</cp:revision>
  <cp:lastPrinted>2014-12-23T11:39:54Z</cp:lastPrinted>
  <dcterms:created xsi:type="dcterms:W3CDTF">2014-12-23T09:32:02Z</dcterms:created>
  <dcterms:modified xsi:type="dcterms:W3CDTF">2014-12-23T11:47:06Z</dcterms:modified>
</cp:coreProperties>
</file>