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2"/>
  </p:notesMasterIdLst>
  <p:sldIdLst>
    <p:sldId id="259" r:id="rId2"/>
    <p:sldId id="257" r:id="rId3"/>
    <p:sldId id="266" r:id="rId4"/>
    <p:sldId id="276" r:id="rId5"/>
    <p:sldId id="272" r:id="rId6"/>
    <p:sldId id="275" r:id="rId7"/>
    <p:sldId id="273" r:id="rId8"/>
    <p:sldId id="271" r:id="rId9"/>
    <p:sldId id="270" r:id="rId10"/>
    <p:sldId id="269" r:id="rId11"/>
    <p:sldId id="277" r:id="rId12"/>
    <p:sldId id="278" r:id="rId13"/>
    <p:sldId id="261" r:id="rId14"/>
    <p:sldId id="262" r:id="rId15"/>
    <p:sldId id="279" r:id="rId16"/>
    <p:sldId id="280" r:id="rId17"/>
    <p:sldId id="281" r:id="rId18"/>
    <p:sldId id="282" r:id="rId19"/>
    <p:sldId id="283" r:id="rId20"/>
    <p:sldId id="284" r:id="rId21"/>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FFCC"/>
    <a:srgbClr val="0066CC"/>
    <a:srgbClr val="3366CC"/>
    <a:srgbClr val="003399"/>
    <a:srgbClr val="3333FF"/>
    <a:srgbClr val="00009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4" d="100"/>
          <a:sy n="114" d="100"/>
        </p:scale>
        <p:origin x="-312" y="101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17E552-69CA-4AF4-9013-B82F35153C5F}" type="datetimeFigureOut">
              <a:rPr lang="ru-RU" smtClean="0"/>
              <a:pPr/>
              <a:t>24.05.2016</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A01D22-5E00-4378-BFCD-CD932F5B7A21}"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CA01D22-5E00-4378-BFCD-CD932F5B7A21}" type="slidenum">
              <a:rPr lang="ru-RU" smtClean="0"/>
              <a:pPr/>
              <a:t>15</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CA01D22-5E00-4378-BFCD-CD932F5B7A21}" type="slidenum">
              <a:rPr lang="ru-RU" smtClean="0"/>
              <a:pPr/>
              <a:t>16</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CA01D22-5E00-4378-BFCD-CD932F5B7A21}" type="slidenum">
              <a:rPr lang="ru-RU" smtClean="0"/>
              <a:pPr/>
              <a:t>17</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CA01D22-5E00-4378-BFCD-CD932F5B7A21}" type="slidenum">
              <a:rPr lang="ru-RU" smtClean="0"/>
              <a:pPr/>
              <a:t>18</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CA01D22-5E00-4378-BFCD-CD932F5B7A21}" type="slidenum">
              <a:rPr lang="ru-RU" smtClean="0"/>
              <a:pPr/>
              <a:t>19</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CA01D22-5E00-4378-BFCD-CD932F5B7A21}" type="slidenum">
              <a:rPr lang="ru-RU" smtClean="0"/>
              <a:pPr/>
              <a:t>20</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ru-RU" smtClean="0"/>
              <a:t>Образец заголовка</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4" name="Date Placeholder 29"/>
          <p:cNvSpPr>
            <a:spLocks noGrp="1"/>
          </p:cNvSpPr>
          <p:nvPr>
            <p:ph type="dt" sz="half" idx="10"/>
          </p:nvPr>
        </p:nvSpPr>
        <p:spPr/>
        <p:txBody>
          <a:bodyPr/>
          <a:lstStyle>
            <a:lvl1pPr>
              <a:defRPr/>
            </a:lvl1pPr>
          </a:lstStyle>
          <a:p>
            <a:pPr>
              <a:defRPr/>
            </a:pPr>
            <a:fld id="{8AC51C4F-27EA-46F6-94B9-2095D623C012}" type="datetimeFigureOut">
              <a:rPr lang="ru-RU"/>
              <a:pPr>
                <a:defRPr/>
              </a:pPr>
              <a:t>24.05.2016</a:t>
            </a:fld>
            <a:endParaRPr lang="ru-RU"/>
          </a:p>
        </p:txBody>
      </p:sp>
      <p:sp>
        <p:nvSpPr>
          <p:cNvPr id="5" name="Footer Placeholder 18"/>
          <p:cNvSpPr>
            <a:spLocks noGrp="1"/>
          </p:cNvSpPr>
          <p:nvPr>
            <p:ph type="ftr" sz="quarter" idx="11"/>
          </p:nvPr>
        </p:nvSpPr>
        <p:spPr/>
        <p:txBody>
          <a:bodyPr/>
          <a:lstStyle>
            <a:lvl1pPr>
              <a:defRPr/>
            </a:lvl1pPr>
          </a:lstStyle>
          <a:p>
            <a:pPr>
              <a:defRPr/>
            </a:pPr>
            <a:endParaRPr lang="ru-RU"/>
          </a:p>
        </p:txBody>
      </p:sp>
      <p:sp>
        <p:nvSpPr>
          <p:cNvPr id="6" name="Slide Number Placeholder 26"/>
          <p:cNvSpPr>
            <a:spLocks noGrp="1"/>
          </p:cNvSpPr>
          <p:nvPr>
            <p:ph type="sldNum" sz="quarter" idx="12"/>
          </p:nvPr>
        </p:nvSpPr>
        <p:spPr/>
        <p:txBody>
          <a:bodyPr/>
          <a:lstStyle>
            <a:lvl1pPr>
              <a:defRPr/>
            </a:lvl1pPr>
          </a:lstStyle>
          <a:p>
            <a:pPr>
              <a:defRPr/>
            </a:pPr>
            <a:fld id="{660D75BB-A186-4CDC-ADED-3BBFE536233A}"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9"/>
          <p:cNvSpPr>
            <a:spLocks noGrp="1"/>
          </p:cNvSpPr>
          <p:nvPr>
            <p:ph type="dt" sz="half" idx="10"/>
          </p:nvPr>
        </p:nvSpPr>
        <p:spPr/>
        <p:txBody>
          <a:bodyPr/>
          <a:lstStyle>
            <a:lvl1pPr>
              <a:defRPr/>
            </a:lvl1pPr>
          </a:lstStyle>
          <a:p>
            <a:pPr>
              <a:defRPr/>
            </a:pPr>
            <a:fld id="{ABEEEE6C-DE85-4717-AF67-7392880421A5}" type="datetimeFigureOut">
              <a:rPr lang="ru-RU"/>
              <a:pPr>
                <a:defRPr/>
              </a:pPr>
              <a:t>24.05.2016</a:t>
            </a:fld>
            <a:endParaRPr lang="ru-RU"/>
          </a:p>
        </p:txBody>
      </p:sp>
      <p:sp>
        <p:nvSpPr>
          <p:cNvPr id="5" name="Footer Placeholder 21"/>
          <p:cNvSpPr>
            <a:spLocks noGrp="1"/>
          </p:cNvSpPr>
          <p:nvPr>
            <p:ph type="ftr" sz="quarter" idx="11"/>
          </p:nvPr>
        </p:nvSpPr>
        <p:spPr/>
        <p:txBody>
          <a:bodyPr/>
          <a:lstStyle>
            <a:lvl1pPr>
              <a:defRPr/>
            </a:lvl1pPr>
          </a:lstStyle>
          <a:p>
            <a:pPr>
              <a:defRPr/>
            </a:pPr>
            <a:endParaRPr lang="ru-RU"/>
          </a:p>
        </p:txBody>
      </p:sp>
      <p:sp>
        <p:nvSpPr>
          <p:cNvPr id="6" name="Slide Number Placeholder 17"/>
          <p:cNvSpPr>
            <a:spLocks noGrp="1"/>
          </p:cNvSpPr>
          <p:nvPr>
            <p:ph type="sldNum" sz="quarter" idx="12"/>
          </p:nvPr>
        </p:nvSpPr>
        <p:spPr/>
        <p:txBody>
          <a:bodyPr/>
          <a:lstStyle>
            <a:lvl1pPr>
              <a:defRPr/>
            </a:lvl1pPr>
          </a:lstStyle>
          <a:p>
            <a:pPr>
              <a:defRPr/>
            </a:pPr>
            <a:fld id="{0429C230-D43E-4B8F-9F2D-24BFDC5B6843}"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9"/>
          <p:cNvSpPr>
            <a:spLocks noGrp="1"/>
          </p:cNvSpPr>
          <p:nvPr>
            <p:ph type="dt" sz="half" idx="10"/>
          </p:nvPr>
        </p:nvSpPr>
        <p:spPr/>
        <p:txBody>
          <a:bodyPr/>
          <a:lstStyle>
            <a:lvl1pPr>
              <a:defRPr/>
            </a:lvl1pPr>
          </a:lstStyle>
          <a:p>
            <a:pPr>
              <a:defRPr/>
            </a:pPr>
            <a:fld id="{15F7CA17-29BF-4B5A-A5C9-4EFF41FFE18A}" type="datetimeFigureOut">
              <a:rPr lang="ru-RU"/>
              <a:pPr>
                <a:defRPr/>
              </a:pPr>
              <a:t>24.05.2016</a:t>
            </a:fld>
            <a:endParaRPr lang="ru-RU"/>
          </a:p>
        </p:txBody>
      </p:sp>
      <p:sp>
        <p:nvSpPr>
          <p:cNvPr id="5" name="Footer Placeholder 21"/>
          <p:cNvSpPr>
            <a:spLocks noGrp="1"/>
          </p:cNvSpPr>
          <p:nvPr>
            <p:ph type="ftr" sz="quarter" idx="11"/>
          </p:nvPr>
        </p:nvSpPr>
        <p:spPr/>
        <p:txBody>
          <a:bodyPr/>
          <a:lstStyle>
            <a:lvl1pPr>
              <a:defRPr/>
            </a:lvl1pPr>
          </a:lstStyle>
          <a:p>
            <a:pPr>
              <a:defRPr/>
            </a:pPr>
            <a:endParaRPr lang="ru-RU"/>
          </a:p>
        </p:txBody>
      </p:sp>
      <p:sp>
        <p:nvSpPr>
          <p:cNvPr id="6" name="Slide Number Placeholder 17"/>
          <p:cNvSpPr>
            <a:spLocks noGrp="1"/>
          </p:cNvSpPr>
          <p:nvPr>
            <p:ph type="sldNum" sz="quarter" idx="12"/>
          </p:nvPr>
        </p:nvSpPr>
        <p:spPr/>
        <p:txBody>
          <a:bodyPr/>
          <a:lstStyle>
            <a:lvl1pPr>
              <a:defRPr/>
            </a:lvl1pPr>
          </a:lstStyle>
          <a:p>
            <a:pPr>
              <a:defRPr/>
            </a:pPr>
            <a:fld id="{34DCEAD6-E2FF-44A1-B769-8CA0BDD8503D}"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9"/>
          <p:cNvSpPr>
            <a:spLocks noGrp="1"/>
          </p:cNvSpPr>
          <p:nvPr>
            <p:ph type="dt" sz="half" idx="10"/>
          </p:nvPr>
        </p:nvSpPr>
        <p:spPr/>
        <p:txBody>
          <a:bodyPr/>
          <a:lstStyle>
            <a:lvl1pPr>
              <a:defRPr/>
            </a:lvl1pPr>
          </a:lstStyle>
          <a:p>
            <a:pPr>
              <a:defRPr/>
            </a:pPr>
            <a:fld id="{3DD941EB-885D-4AC3-8B49-3A0A01F2E162}" type="datetimeFigureOut">
              <a:rPr lang="ru-RU"/>
              <a:pPr>
                <a:defRPr/>
              </a:pPr>
              <a:t>24.05.2016</a:t>
            </a:fld>
            <a:endParaRPr lang="ru-RU"/>
          </a:p>
        </p:txBody>
      </p:sp>
      <p:sp>
        <p:nvSpPr>
          <p:cNvPr id="5" name="Footer Placeholder 21"/>
          <p:cNvSpPr>
            <a:spLocks noGrp="1"/>
          </p:cNvSpPr>
          <p:nvPr>
            <p:ph type="ftr" sz="quarter" idx="11"/>
          </p:nvPr>
        </p:nvSpPr>
        <p:spPr/>
        <p:txBody>
          <a:bodyPr/>
          <a:lstStyle>
            <a:lvl1pPr>
              <a:defRPr/>
            </a:lvl1pPr>
          </a:lstStyle>
          <a:p>
            <a:pPr>
              <a:defRPr/>
            </a:pPr>
            <a:endParaRPr lang="ru-RU"/>
          </a:p>
        </p:txBody>
      </p:sp>
      <p:sp>
        <p:nvSpPr>
          <p:cNvPr id="6" name="Slide Number Placeholder 17"/>
          <p:cNvSpPr>
            <a:spLocks noGrp="1"/>
          </p:cNvSpPr>
          <p:nvPr>
            <p:ph type="sldNum" sz="quarter" idx="12"/>
          </p:nvPr>
        </p:nvSpPr>
        <p:spPr/>
        <p:txBody>
          <a:bodyPr/>
          <a:lstStyle>
            <a:lvl1pPr>
              <a:defRPr/>
            </a:lvl1pPr>
          </a:lstStyle>
          <a:p>
            <a:pPr>
              <a:defRPr/>
            </a:pPr>
            <a:fld id="{F3D56E52-7E73-445D-986B-2DAA89AFD2AC}"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ru-RU" smtClean="0"/>
              <a:t>Образец заголовка</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4" name="Date Placeholder 3"/>
          <p:cNvSpPr>
            <a:spLocks noGrp="1"/>
          </p:cNvSpPr>
          <p:nvPr>
            <p:ph type="dt" sz="half" idx="10"/>
          </p:nvPr>
        </p:nvSpPr>
        <p:spPr/>
        <p:txBody>
          <a:bodyPr/>
          <a:lstStyle>
            <a:lvl1pPr>
              <a:defRPr/>
            </a:lvl1pPr>
          </a:lstStyle>
          <a:p>
            <a:pPr>
              <a:defRPr/>
            </a:pPr>
            <a:fld id="{2C4CB734-A6F1-4FDD-9847-EB2CF750B902}" type="datetimeFigureOut">
              <a:rPr lang="ru-RU"/>
              <a:pPr>
                <a:defRPr/>
              </a:pPr>
              <a:t>24.05.2016</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DF174E80-AFAB-461D-8695-B4C12CD782F7}"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9"/>
          <p:cNvSpPr>
            <a:spLocks noGrp="1"/>
          </p:cNvSpPr>
          <p:nvPr>
            <p:ph type="dt" sz="half" idx="10"/>
          </p:nvPr>
        </p:nvSpPr>
        <p:spPr/>
        <p:txBody>
          <a:bodyPr/>
          <a:lstStyle>
            <a:lvl1pPr>
              <a:defRPr/>
            </a:lvl1pPr>
          </a:lstStyle>
          <a:p>
            <a:pPr>
              <a:defRPr/>
            </a:pPr>
            <a:fld id="{65007645-DD18-42C9-A4B1-A4DDC156CD34}" type="datetimeFigureOut">
              <a:rPr lang="ru-RU"/>
              <a:pPr>
                <a:defRPr/>
              </a:pPr>
              <a:t>24.05.2016</a:t>
            </a:fld>
            <a:endParaRPr lang="ru-RU"/>
          </a:p>
        </p:txBody>
      </p:sp>
      <p:sp>
        <p:nvSpPr>
          <p:cNvPr id="6" name="Footer Placeholder 21"/>
          <p:cNvSpPr>
            <a:spLocks noGrp="1"/>
          </p:cNvSpPr>
          <p:nvPr>
            <p:ph type="ftr" sz="quarter" idx="11"/>
          </p:nvPr>
        </p:nvSpPr>
        <p:spPr/>
        <p:txBody>
          <a:bodyPr/>
          <a:lstStyle>
            <a:lvl1pPr>
              <a:defRPr/>
            </a:lvl1pPr>
          </a:lstStyle>
          <a:p>
            <a:pPr>
              <a:defRPr/>
            </a:pPr>
            <a:endParaRPr lang="ru-RU"/>
          </a:p>
        </p:txBody>
      </p:sp>
      <p:sp>
        <p:nvSpPr>
          <p:cNvPr id="7" name="Slide Number Placeholder 17"/>
          <p:cNvSpPr>
            <a:spLocks noGrp="1"/>
          </p:cNvSpPr>
          <p:nvPr>
            <p:ph type="sldNum" sz="quarter" idx="12"/>
          </p:nvPr>
        </p:nvSpPr>
        <p:spPr/>
        <p:txBody>
          <a:bodyPr/>
          <a:lstStyle>
            <a:lvl1pPr>
              <a:defRPr/>
            </a:lvl1pPr>
          </a:lstStyle>
          <a:p>
            <a:pPr>
              <a:defRPr/>
            </a:pPr>
            <a:fld id="{03FDBE88-FE32-4D08-9A70-111845D010D1}"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9"/>
          <p:cNvSpPr>
            <a:spLocks noGrp="1"/>
          </p:cNvSpPr>
          <p:nvPr>
            <p:ph type="dt" sz="half" idx="10"/>
          </p:nvPr>
        </p:nvSpPr>
        <p:spPr/>
        <p:txBody>
          <a:bodyPr/>
          <a:lstStyle>
            <a:lvl1pPr>
              <a:defRPr/>
            </a:lvl1pPr>
          </a:lstStyle>
          <a:p>
            <a:pPr>
              <a:defRPr/>
            </a:pPr>
            <a:fld id="{2A9AF51A-85A7-41AA-96BD-75B03B9AAB8F}" type="datetimeFigureOut">
              <a:rPr lang="ru-RU"/>
              <a:pPr>
                <a:defRPr/>
              </a:pPr>
              <a:t>24.05.2016</a:t>
            </a:fld>
            <a:endParaRPr lang="ru-RU"/>
          </a:p>
        </p:txBody>
      </p:sp>
      <p:sp>
        <p:nvSpPr>
          <p:cNvPr id="8" name="Footer Placeholder 21"/>
          <p:cNvSpPr>
            <a:spLocks noGrp="1"/>
          </p:cNvSpPr>
          <p:nvPr>
            <p:ph type="ftr" sz="quarter" idx="11"/>
          </p:nvPr>
        </p:nvSpPr>
        <p:spPr/>
        <p:txBody>
          <a:bodyPr/>
          <a:lstStyle>
            <a:lvl1pPr>
              <a:defRPr/>
            </a:lvl1pPr>
          </a:lstStyle>
          <a:p>
            <a:pPr>
              <a:defRPr/>
            </a:pPr>
            <a:endParaRPr lang="ru-RU"/>
          </a:p>
        </p:txBody>
      </p:sp>
      <p:sp>
        <p:nvSpPr>
          <p:cNvPr id="9" name="Slide Number Placeholder 17"/>
          <p:cNvSpPr>
            <a:spLocks noGrp="1"/>
          </p:cNvSpPr>
          <p:nvPr>
            <p:ph type="sldNum" sz="quarter" idx="12"/>
          </p:nvPr>
        </p:nvSpPr>
        <p:spPr/>
        <p:txBody>
          <a:bodyPr/>
          <a:lstStyle>
            <a:lvl1pPr>
              <a:defRPr/>
            </a:lvl1pPr>
          </a:lstStyle>
          <a:p>
            <a:pPr>
              <a:defRPr/>
            </a:pPr>
            <a:fld id="{543848D9-89DB-4C00-9DDA-A22BA866C3D1}"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ru-RU" smtClean="0"/>
              <a:t>Образец заголовка</a:t>
            </a:r>
            <a:endParaRPr lang="en-US"/>
          </a:p>
        </p:txBody>
      </p:sp>
      <p:sp>
        <p:nvSpPr>
          <p:cNvPr id="3" name="Date Placeholder 9"/>
          <p:cNvSpPr>
            <a:spLocks noGrp="1"/>
          </p:cNvSpPr>
          <p:nvPr>
            <p:ph type="dt" sz="half" idx="10"/>
          </p:nvPr>
        </p:nvSpPr>
        <p:spPr/>
        <p:txBody>
          <a:bodyPr/>
          <a:lstStyle>
            <a:lvl1pPr>
              <a:defRPr/>
            </a:lvl1pPr>
          </a:lstStyle>
          <a:p>
            <a:pPr>
              <a:defRPr/>
            </a:pPr>
            <a:fld id="{CDD04C62-793D-4AC6-A423-FD843BED6973}" type="datetimeFigureOut">
              <a:rPr lang="ru-RU"/>
              <a:pPr>
                <a:defRPr/>
              </a:pPr>
              <a:t>24.05.2016</a:t>
            </a:fld>
            <a:endParaRPr lang="ru-RU"/>
          </a:p>
        </p:txBody>
      </p:sp>
      <p:sp>
        <p:nvSpPr>
          <p:cNvPr id="4" name="Footer Placeholder 21"/>
          <p:cNvSpPr>
            <a:spLocks noGrp="1"/>
          </p:cNvSpPr>
          <p:nvPr>
            <p:ph type="ftr" sz="quarter" idx="11"/>
          </p:nvPr>
        </p:nvSpPr>
        <p:spPr/>
        <p:txBody>
          <a:bodyPr/>
          <a:lstStyle>
            <a:lvl1pPr>
              <a:defRPr/>
            </a:lvl1pPr>
          </a:lstStyle>
          <a:p>
            <a:pPr>
              <a:defRPr/>
            </a:pPr>
            <a:endParaRPr lang="ru-RU"/>
          </a:p>
        </p:txBody>
      </p:sp>
      <p:sp>
        <p:nvSpPr>
          <p:cNvPr id="5" name="Slide Number Placeholder 17"/>
          <p:cNvSpPr>
            <a:spLocks noGrp="1"/>
          </p:cNvSpPr>
          <p:nvPr>
            <p:ph type="sldNum" sz="quarter" idx="12"/>
          </p:nvPr>
        </p:nvSpPr>
        <p:spPr/>
        <p:txBody>
          <a:bodyPr/>
          <a:lstStyle>
            <a:lvl1pPr>
              <a:defRPr/>
            </a:lvl1pPr>
          </a:lstStyle>
          <a:p>
            <a:pPr>
              <a:defRPr/>
            </a:pPr>
            <a:fld id="{2571D44D-D76E-449B-A75E-E4043AA37F4D}"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C386513B-3D29-4586-8BED-0009185E8B0B}" type="datetimeFigureOut">
              <a:rPr lang="ru-RU"/>
              <a:pPr>
                <a:defRPr/>
              </a:pPr>
              <a:t>24.05.2016</a:t>
            </a:fld>
            <a:endParaRPr lang="ru-RU"/>
          </a:p>
        </p:txBody>
      </p:sp>
      <p:sp>
        <p:nvSpPr>
          <p:cNvPr id="3" name="Footer Placeholder 21"/>
          <p:cNvSpPr>
            <a:spLocks noGrp="1"/>
          </p:cNvSpPr>
          <p:nvPr>
            <p:ph type="ftr" sz="quarter" idx="11"/>
          </p:nvPr>
        </p:nvSpPr>
        <p:spPr/>
        <p:txBody>
          <a:bodyPr/>
          <a:lstStyle>
            <a:lvl1pPr>
              <a:defRPr/>
            </a:lvl1pPr>
          </a:lstStyle>
          <a:p>
            <a:pPr>
              <a:defRPr/>
            </a:pPr>
            <a:endParaRPr lang="ru-RU"/>
          </a:p>
        </p:txBody>
      </p:sp>
      <p:sp>
        <p:nvSpPr>
          <p:cNvPr id="4" name="Slide Number Placeholder 17"/>
          <p:cNvSpPr>
            <a:spLocks noGrp="1"/>
          </p:cNvSpPr>
          <p:nvPr>
            <p:ph type="sldNum" sz="quarter" idx="12"/>
          </p:nvPr>
        </p:nvSpPr>
        <p:spPr/>
        <p:txBody>
          <a:bodyPr/>
          <a:lstStyle>
            <a:lvl1pPr>
              <a:defRPr/>
            </a:lvl1pPr>
          </a:lstStyle>
          <a:p>
            <a:pPr>
              <a:defRPr/>
            </a:pPr>
            <a:fld id="{E2DDD13A-381D-403D-8B57-3EBEAD6E62FE}"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ru-RU" smtClean="0"/>
              <a:t>Образец заголовка</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ru-RU" smtClean="0"/>
              <a:t>Образец текста</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9"/>
          <p:cNvSpPr>
            <a:spLocks noGrp="1"/>
          </p:cNvSpPr>
          <p:nvPr>
            <p:ph type="dt" sz="half" idx="10"/>
          </p:nvPr>
        </p:nvSpPr>
        <p:spPr/>
        <p:txBody>
          <a:bodyPr/>
          <a:lstStyle>
            <a:lvl1pPr>
              <a:defRPr/>
            </a:lvl1pPr>
          </a:lstStyle>
          <a:p>
            <a:pPr>
              <a:defRPr/>
            </a:pPr>
            <a:fld id="{F739543C-82E2-4806-9D76-B89F350B9C97}" type="datetimeFigureOut">
              <a:rPr lang="ru-RU"/>
              <a:pPr>
                <a:defRPr/>
              </a:pPr>
              <a:t>24.05.2016</a:t>
            </a:fld>
            <a:endParaRPr lang="ru-RU"/>
          </a:p>
        </p:txBody>
      </p:sp>
      <p:sp>
        <p:nvSpPr>
          <p:cNvPr id="6" name="Footer Placeholder 21"/>
          <p:cNvSpPr>
            <a:spLocks noGrp="1"/>
          </p:cNvSpPr>
          <p:nvPr>
            <p:ph type="ftr" sz="quarter" idx="11"/>
          </p:nvPr>
        </p:nvSpPr>
        <p:spPr/>
        <p:txBody>
          <a:bodyPr/>
          <a:lstStyle>
            <a:lvl1pPr>
              <a:defRPr/>
            </a:lvl1pPr>
          </a:lstStyle>
          <a:p>
            <a:pPr>
              <a:defRPr/>
            </a:pPr>
            <a:endParaRPr lang="ru-RU"/>
          </a:p>
        </p:txBody>
      </p:sp>
      <p:sp>
        <p:nvSpPr>
          <p:cNvPr id="7" name="Slide Number Placeholder 17"/>
          <p:cNvSpPr>
            <a:spLocks noGrp="1"/>
          </p:cNvSpPr>
          <p:nvPr>
            <p:ph type="sldNum" sz="quarter" idx="12"/>
          </p:nvPr>
        </p:nvSpPr>
        <p:spPr/>
        <p:txBody>
          <a:bodyPr/>
          <a:lstStyle>
            <a:lvl1pPr>
              <a:defRPr/>
            </a:lvl1pPr>
          </a:lstStyle>
          <a:p>
            <a:pPr>
              <a:defRPr/>
            </a:pPr>
            <a:fld id="{71AC48D4-4652-49B6-9070-CD6505C3CB18}"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ru-RU" smtClean="0"/>
              <a:t>Образец заголовка</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ru-RU" smtClean="0"/>
              <a:t>Образец текста</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ru-RU" noProof="0" smtClean="0"/>
              <a:t>Вставка рисунка</a:t>
            </a:r>
            <a:endParaRPr lang="en-US" noProof="0" dirty="0"/>
          </a:p>
        </p:txBody>
      </p:sp>
      <p:sp>
        <p:nvSpPr>
          <p:cNvPr id="9" name="Date Placeholder 4"/>
          <p:cNvSpPr>
            <a:spLocks noGrp="1"/>
          </p:cNvSpPr>
          <p:nvPr>
            <p:ph type="dt" sz="half" idx="10"/>
          </p:nvPr>
        </p:nvSpPr>
        <p:spPr/>
        <p:txBody>
          <a:bodyPr/>
          <a:lstStyle>
            <a:lvl1pPr>
              <a:defRPr/>
            </a:lvl1pPr>
          </a:lstStyle>
          <a:p>
            <a:pPr>
              <a:defRPr/>
            </a:pPr>
            <a:fld id="{01957340-AE04-4B6F-94F0-B2F0E61DA775}" type="datetimeFigureOut">
              <a:rPr lang="ru-RU"/>
              <a:pPr>
                <a:defRPr/>
              </a:pPr>
              <a:t>24.05.2016</a:t>
            </a:fld>
            <a:endParaRPr lang="ru-RU"/>
          </a:p>
        </p:txBody>
      </p:sp>
      <p:sp>
        <p:nvSpPr>
          <p:cNvPr id="10" name="Footer Placeholder 5"/>
          <p:cNvSpPr>
            <a:spLocks noGrp="1"/>
          </p:cNvSpPr>
          <p:nvPr>
            <p:ph type="ftr" sz="quarter" idx="11"/>
          </p:nvPr>
        </p:nvSpPr>
        <p:spPr/>
        <p:txBody>
          <a:bodyPr/>
          <a:lstStyle>
            <a:lvl1pPr>
              <a:defRPr/>
            </a:lvl1pPr>
          </a:lstStyle>
          <a:p>
            <a:pPr>
              <a:defRPr/>
            </a:pPr>
            <a:endParaRPr lang="ru-RU"/>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AE8FC086-6917-4B2F-8639-43566F9A0FE9}"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ru-RU" smtClean="0"/>
              <a:t>Образец заголовка</a:t>
            </a:r>
            <a:endParaRPr lang="en-US" smtClean="0"/>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fld id="{DBB487D9-3662-411F-8BB0-3ECC53AEBB1D}" type="datetimeFigureOut">
              <a:rPr lang="ru-RU"/>
              <a:pPr>
                <a:defRPr/>
              </a:pPr>
              <a:t>24.05.2016</a:t>
            </a:fld>
            <a:endParaRPr lang="ru-RU"/>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ru-RU"/>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defRPr>
            </a:lvl1pPr>
          </a:lstStyle>
          <a:p>
            <a:pPr>
              <a:defRPr/>
            </a:pPr>
            <a:fld id="{C3FA44F6-666A-461A-80F8-35B4FE9A87B9}" type="slidenum">
              <a:rPr lang="ru-RU"/>
              <a:pPr>
                <a:defRPr/>
              </a:pPr>
              <a:t>‹#›</a:t>
            </a:fld>
            <a:endParaRPr lang="ru-RU"/>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708" r:id="rId1"/>
    <p:sldLayoutId id="2147483707" r:id="rId2"/>
    <p:sldLayoutId id="2147483709" r:id="rId3"/>
    <p:sldLayoutId id="2147483706" r:id="rId4"/>
    <p:sldLayoutId id="2147483705" r:id="rId5"/>
    <p:sldLayoutId id="2147483704" r:id="rId6"/>
    <p:sldLayoutId id="2147483703" r:id="rId7"/>
    <p:sldLayoutId id="2147483702" r:id="rId8"/>
    <p:sldLayoutId id="2147483710" r:id="rId9"/>
    <p:sldLayoutId id="2147483701" r:id="rId10"/>
    <p:sldLayoutId id="2147483700"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dirty="0">
              <a:latin typeface="Constantia" pitchFamily="18" charset="0"/>
            </a:endParaRPr>
          </a:p>
        </p:txBody>
      </p:sp>
      <p:sp>
        <p:nvSpPr>
          <p:cNvPr id="13314" name="TextBox 5"/>
          <p:cNvSpPr txBox="1">
            <a:spLocks noChangeArrowheads="1"/>
          </p:cNvSpPr>
          <p:nvPr/>
        </p:nvSpPr>
        <p:spPr bwMode="auto">
          <a:xfrm>
            <a:off x="755650" y="938213"/>
            <a:ext cx="7416800" cy="427037"/>
          </a:xfrm>
          <a:prstGeom prst="rect">
            <a:avLst/>
          </a:prstGeom>
          <a:noFill/>
          <a:ln w="9525">
            <a:noFill/>
            <a:miter lim="800000"/>
            <a:headEnd/>
            <a:tailEnd/>
          </a:ln>
        </p:spPr>
        <p:txBody>
          <a:bodyPr>
            <a:spAutoFit/>
          </a:bodyPr>
          <a:lstStyle/>
          <a:p>
            <a:pPr algn="ctr"/>
            <a:r>
              <a:rPr lang="uk-UA" sz="2200" b="1" i="1" dirty="0">
                <a:latin typeface="Constantia" pitchFamily="18" charset="0"/>
              </a:rPr>
              <a:t>ГО «Український центр соціальних реформ»</a:t>
            </a:r>
          </a:p>
        </p:txBody>
      </p:sp>
      <p:sp>
        <p:nvSpPr>
          <p:cNvPr id="13315" name="Прямоугольник 7"/>
          <p:cNvSpPr>
            <a:spLocks noChangeArrowheads="1"/>
          </p:cNvSpPr>
          <p:nvPr/>
        </p:nvSpPr>
        <p:spPr bwMode="auto">
          <a:xfrm>
            <a:off x="3311525" y="6165850"/>
            <a:ext cx="2449513" cy="579438"/>
          </a:xfrm>
          <a:prstGeom prst="rect">
            <a:avLst/>
          </a:prstGeom>
          <a:noFill/>
          <a:ln w="9525">
            <a:noFill/>
            <a:miter lim="800000"/>
            <a:headEnd/>
            <a:tailEnd/>
          </a:ln>
        </p:spPr>
        <p:txBody>
          <a:bodyPr>
            <a:spAutoFit/>
          </a:bodyPr>
          <a:lstStyle/>
          <a:p>
            <a:endParaRPr lang="ru-RU" b="1" dirty="0">
              <a:latin typeface="Constantia" pitchFamily="18" charset="0"/>
            </a:endParaRPr>
          </a:p>
          <a:p>
            <a:pPr algn="ctr"/>
            <a:r>
              <a:rPr lang="en-US" sz="1400" dirty="0">
                <a:latin typeface="Times New Roman" pitchFamily="18" charset="0"/>
              </a:rPr>
              <a:t>http://</a:t>
            </a:r>
            <a:r>
              <a:rPr lang="en-US" sz="1400" noProof="1">
                <a:latin typeface="Times New Roman" pitchFamily="18" charset="0"/>
              </a:rPr>
              <a:t>ucsr.kiev.ua/</a:t>
            </a:r>
            <a:endParaRPr lang="ru-RU" sz="1400" dirty="0">
              <a:latin typeface="Times New Roman" pitchFamily="18" charset="0"/>
            </a:endParaRPr>
          </a:p>
        </p:txBody>
      </p:sp>
      <p:pic>
        <p:nvPicPr>
          <p:cNvPr id="13316" name="Рисунок 8"/>
          <p:cNvPicPr>
            <a:picLocks noChangeAspect="1"/>
          </p:cNvPicPr>
          <p:nvPr/>
        </p:nvPicPr>
        <p:blipFill>
          <a:blip r:embed="rId2" cstate="print"/>
          <a:srcRect/>
          <a:stretch>
            <a:fillRect/>
          </a:stretch>
        </p:blipFill>
        <p:spPr bwMode="auto">
          <a:xfrm>
            <a:off x="7237413" y="188913"/>
            <a:ext cx="1655762" cy="1366837"/>
          </a:xfrm>
          <a:prstGeom prst="rect">
            <a:avLst/>
          </a:prstGeom>
          <a:noFill/>
          <a:ln w="9525">
            <a:noFill/>
            <a:miter lim="800000"/>
            <a:headEnd/>
            <a:tailEnd/>
          </a:ln>
        </p:spPr>
      </p:pic>
      <p:sp>
        <p:nvSpPr>
          <p:cNvPr id="2" name="Прямоугольник 1"/>
          <p:cNvSpPr/>
          <p:nvPr/>
        </p:nvSpPr>
        <p:spPr>
          <a:xfrm>
            <a:off x="468313" y="2420938"/>
            <a:ext cx="8135937" cy="3435350"/>
          </a:xfrm>
          <a:prstGeom prst="rect">
            <a:avLst/>
          </a:prstGeom>
        </p:spPr>
        <p:txBody>
          <a:bodyPr>
            <a:spAutoFit/>
          </a:bodyPr>
          <a:lstStyle/>
          <a:p>
            <a:pPr algn="ctr">
              <a:defRPr/>
            </a:pPr>
            <a:r>
              <a:rPr lang="uk-UA" sz="2400" b="1" dirty="0">
                <a:effectLst>
                  <a:outerShdw blurRad="38100" dist="38100" dir="2700000" algn="tl">
                    <a:srgbClr val="04617B"/>
                  </a:outerShdw>
                </a:effectLst>
                <a:latin typeface="Constantia" pitchFamily="18" charset="0"/>
              </a:rPr>
              <a:t>Круглий стіл</a:t>
            </a:r>
          </a:p>
          <a:p>
            <a:pPr algn="ctr">
              <a:defRPr/>
            </a:pPr>
            <a:endParaRPr lang="uk-UA" sz="2400" b="1" dirty="0">
              <a:effectLst>
                <a:outerShdw blurRad="38100" dist="38100" dir="2700000" algn="tl">
                  <a:srgbClr val="04617B"/>
                </a:outerShdw>
              </a:effectLst>
              <a:latin typeface="Constantia" pitchFamily="18" charset="0"/>
            </a:endParaRPr>
          </a:p>
          <a:p>
            <a:pPr algn="ctr">
              <a:defRPr/>
            </a:pPr>
            <a:r>
              <a:rPr lang="ru-RU" sz="2400" b="1" dirty="0">
                <a:effectLst>
                  <a:outerShdw blurRad="38100" dist="38100" dir="2700000" algn="tl">
                    <a:srgbClr val="04617B"/>
                  </a:outerShdw>
                </a:effectLst>
                <a:latin typeface="Constantia" pitchFamily="18" charset="0"/>
              </a:rPr>
              <a:t>«</a:t>
            </a:r>
            <a:r>
              <a:rPr lang="uk-UA" sz="2400" b="1" dirty="0">
                <a:effectLst>
                  <a:outerShdw blurRad="38100" dist="38100" dir="2700000" algn="tl">
                    <a:srgbClr val="04617B"/>
                  </a:outerShdw>
                </a:effectLst>
                <a:latin typeface="Constantia" pitchFamily="18" charset="0"/>
              </a:rPr>
              <a:t>УДОСКОНАЛЕННЯ МЕХАНІЗМІВ НАДАННЯ ДЕРЖАВНОЇ СОЦІАЛЬНОЇ ДОПОМОГИ МАЛОЗАБЕЗПЕЧЕНИМ СІМ’ЯМ</a:t>
            </a:r>
            <a:r>
              <a:rPr lang="ru-RU" sz="2400" b="1" dirty="0">
                <a:effectLst>
                  <a:outerShdw blurRad="38100" dist="38100" dir="2700000" algn="tl">
                    <a:srgbClr val="04617B"/>
                  </a:outerShdw>
                </a:effectLst>
                <a:latin typeface="Constantia" pitchFamily="18" charset="0"/>
              </a:rPr>
              <a:t>»</a:t>
            </a:r>
          </a:p>
          <a:p>
            <a:pPr algn="ctr">
              <a:spcBef>
                <a:spcPct val="40000"/>
              </a:spcBef>
              <a:defRPr/>
            </a:pPr>
            <a:endParaRPr lang="ru-RU" dirty="0">
              <a:solidFill>
                <a:srgbClr val="003399"/>
              </a:solidFill>
              <a:latin typeface="Times New Roman" pitchFamily="18" charset="0"/>
            </a:endParaRPr>
          </a:p>
          <a:p>
            <a:pPr algn="ctr">
              <a:spcBef>
                <a:spcPct val="40000"/>
              </a:spcBef>
              <a:defRPr/>
            </a:pPr>
            <a:r>
              <a:rPr lang="ru-RU" b="1" dirty="0">
                <a:latin typeface="Times New Roman" pitchFamily="18" charset="0"/>
              </a:rPr>
              <a:t>24</a:t>
            </a:r>
            <a:r>
              <a:rPr lang="uk-UA" b="1" dirty="0">
                <a:latin typeface="Times New Roman" pitchFamily="18" charset="0"/>
              </a:rPr>
              <a:t> травня 2016 р.</a:t>
            </a:r>
          </a:p>
          <a:p>
            <a:pPr algn="ctr">
              <a:spcBef>
                <a:spcPct val="40000"/>
              </a:spcBef>
              <a:defRPr/>
            </a:pPr>
            <a:r>
              <a:rPr lang="uk-UA" b="1" dirty="0">
                <a:latin typeface="Times New Roman" pitchFamily="18" charset="0"/>
              </a:rPr>
              <a:t>м. Київ</a:t>
            </a:r>
            <a:endParaRPr lang="ru-RU" b="1" dirty="0">
              <a:latin typeface="Times New Roman" pitchFamily="18" charset="0"/>
            </a:endParaRPr>
          </a:p>
          <a:p>
            <a:pPr algn="ctr">
              <a:defRPr/>
            </a:pPr>
            <a:endParaRPr lang="ru-RU" sz="2400" b="1" dirty="0">
              <a:latin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Заголовок 1"/>
          <p:cNvSpPr>
            <a:spLocks noGrp="1"/>
          </p:cNvSpPr>
          <p:nvPr>
            <p:ph type="title" idx="4294967295"/>
          </p:nvPr>
        </p:nvSpPr>
        <p:spPr>
          <a:xfrm>
            <a:off x="467544" y="836712"/>
            <a:ext cx="8229600" cy="779934"/>
          </a:xfrm>
        </p:spPr>
        <p:txBody>
          <a:bodyPr/>
          <a:lstStyle/>
          <a:p>
            <a:pPr algn="ctr"/>
            <a:r>
              <a:rPr lang="uk-UA" sz="2000" b="1" dirty="0" smtClean="0">
                <a:effectLst>
                  <a:outerShdw blurRad="38100" dist="38100" dir="2700000" algn="tl">
                    <a:srgbClr val="C0C0C0"/>
                  </a:outerShdw>
                </a:effectLst>
                <a:latin typeface="Arial" charset="0"/>
              </a:rPr>
              <a:t>Методологічний підхід до </a:t>
            </a:r>
            <a:r>
              <a:rPr lang="uk-UA" sz="2000" b="1" dirty="0">
                <a:effectLst>
                  <a:outerShdw blurRad="38100" dist="38100" dir="2700000" algn="tl">
                    <a:srgbClr val="C0C0C0"/>
                  </a:outerShdw>
                </a:effectLst>
                <a:latin typeface="Arial" charset="0"/>
              </a:rPr>
              <a:t>побудови </a:t>
            </a:r>
            <a:br>
              <a:rPr lang="uk-UA" sz="2000" b="1" dirty="0">
                <a:effectLst>
                  <a:outerShdw blurRad="38100" dist="38100" dir="2700000" algn="tl">
                    <a:srgbClr val="C0C0C0"/>
                  </a:outerShdw>
                </a:effectLst>
                <a:latin typeface="Arial" charset="0"/>
              </a:rPr>
            </a:br>
            <a:r>
              <a:rPr lang="uk-UA" sz="2000" b="1" dirty="0">
                <a:effectLst>
                  <a:outerShdw blurRad="38100" dist="38100" dir="2700000" algn="tl">
                    <a:srgbClr val="C0C0C0"/>
                  </a:outerShdw>
                </a:effectLst>
                <a:latin typeface="Arial" charset="0"/>
              </a:rPr>
              <a:t>комплексного індикатора адресності </a:t>
            </a:r>
            <a:r>
              <a:rPr lang="uk-UA" sz="2000" b="1" dirty="0" smtClean="0">
                <a:effectLst>
                  <a:outerShdw blurRad="38100" dist="38100" dir="2700000" algn="tl">
                    <a:srgbClr val="C0C0C0"/>
                  </a:outerShdw>
                </a:effectLst>
                <a:latin typeface="Arial" charset="0"/>
              </a:rPr>
              <a:t>Програми</a:t>
            </a:r>
            <a:endParaRPr lang="ru-RU" sz="2000" dirty="0" smtClean="0"/>
          </a:p>
        </p:txBody>
      </p:sp>
      <p:sp>
        <p:nvSpPr>
          <p:cNvPr id="23554" name="Объект 2"/>
          <p:cNvSpPr>
            <a:spLocks noGrp="1"/>
          </p:cNvSpPr>
          <p:nvPr>
            <p:ph idx="4294967295"/>
          </p:nvPr>
        </p:nvSpPr>
        <p:spPr>
          <a:xfrm>
            <a:off x="755576" y="2204864"/>
            <a:ext cx="7931224" cy="4119736"/>
          </a:xfrm>
        </p:spPr>
        <p:txBody>
          <a:bodyPr/>
          <a:lstStyle/>
          <a:p>
            <a:pPr marL="0" indent="0">
              <a:buNone/>
            </a:pPr>
            <a:r>
              <a:rPr lang="uk-UA" dirty="0"/>
              <a:t> </a:t>
            </a:r>
            <a:endParaRPr lang="ru-RU" dirty="0"/>
          </a:p>
          <a:p>
            <a:pPr marL="0" indent="0" algn="ctr">
              <a:buNone/>
            </a:pPr>
            <a:r>
              <a:rPr lang="uk-UA" sz="1600" b="1" i="1" dirty="0">
                <a:latin typeface="Arial" pitchFamily="34" charset="0"/>
                <a:cs typeface="Arial" pitchFamily="34" charset="0"/>
              </a:rPr>
              <a:t>КІАП = В0 + В1 × Х1 + В2 × Х2 + … + ВN × ХN,	</a:t>
            </a:r>
            <a:endParaRPr lang="ru-RU" sz="1600" b="1" i="1" dirty="0">
              <a:latin typeface="Arial" pitchFamily="34" charset="0"/>
              <a:cs typeface="Arial" pitchFamily="34" charset="0"/>
            </a:endParaRPr>
          </a:p>
          <a:p>
            <a:pPr algn="ctr"/>
            <a:endParaRPr lang="ru-RU" sz="1600" i="1" dirty="0">
              <a:latin typeface="Arial" pitchFamily="34" charset="0"/>
              <a:cs typeface="Arial" pitchFamily="34" charset="0"/>
            </a:endParaRPr>
          </a:p>
          <a:p>
            <a:pPr marL="0" indent="0">
              <a:buNone/>
            </a:pPr>
            <a:r>
              <a:rPr lang="uk-UA" sz="1600" dirty="0">
                <a:latin typeface="Arial" pitchFamily="34" charset="0"/>
                <a:cs typeface="Arial" pitchFamily="34" charset="0"/>
              </a:rPr>
              <a:t>де </a:t>
            </a:r>
            <a:r>
              <a:rPr lang="uk-UA" sz="1600" i="1" dirty="0">
                <a:latin typeface="Arial" pitchFamily="34" charset="0"/>
                <a:cs typeface="Arial" pitchFamily="34" charset="0"/>
              </a:rPr>
              <a:t>В0</a:t>
            </a:r>
            <a:r>
              <a:rPr lang="uk-UA" sz="1600" dirty="0">
                <a:latin typeface="Arial" pitchFamily="34" charset="0"/>
                <a:cs typeface="Arial" pitchFamily="34" charset="0"/>
              </a:rPr>
              <a:t> – </a:t>
            </a:r>
            <a:r>
              <a:rPr lang="uk-UA" sz="1600" dirty="0" smtClean="0">
                <a:latin typeface="Arial" pitchFamily="34" charset="0"/>
                <a:cs typeface="Arial" pitchFamily="34" charset="0"/>
              </a:rPr>
              <a:t>константа;</a:t>
            </a:r>
          </a:p>
          <a:p>
            <a:pPr marL="0" indent="0">
              <a:buNone/>
            </a:pPr>
            <a:r>
              <a:rPr lang="uk-UA" sz="1600" i="1" dirty="0" smtClean="0">
                <a:latin typeface="Arial" pitchFamily="34" charset="0"/>
                <a:cs typeface="Arial" pitchFamily="34" charset="0"/>
              </a:rPr>
              <a:t>В1</a:t>
            </a:r>
            <a:r>
              <a:rPr lang="uk-UA" sz="1600" i="1" dirty="0">
                <a:latin typeface="Arial" pitchFamily="34" charset="0"/>
                <a:cs typeface="Arial" pitchFamily="34" charset="0"/>
              </a:rPr>
              <a:t>, В2 …, ВN </a:t>
            </a:r>
            <a:r>
              <a:rPr lang="uk-UA" sz="1600" dirty="0">
                <a:latin typeface="Arial" pitchFamily="34" charset="0"/>
                <a:cs typeface="Arial" pitchFamily="34" charset="0"/>
              </a:rPr>
              <a:t>– коефіцієнти, які відображають ступінь впливу на рівень адресності окремих характеристик сім’ї;  </a:t>
            </a:r>
            <a:endParaRPr lang="uk-UA" sz="1600" dirty="0" smtClean="0">
              <a:latin typeface="Arial" pitchFamily="34" charset="0"/>
              <a:cs typeface="Arial" pitchFamily="34" charset="0"/>
            </a:endParaRPr>
          </a:p>
          <a:p>
            <a:pPr marL="0" indent="0">
              <a:buNone/>
            </a:pPr>
            <a:r>
              <a:rPr lang="uk-UA" sz="1600" i="1" dirty="0" smtClean="0">
                <a:latin typeface="Arial" pitchFamily="34" charset="0"/>
                <a:cs typeface="Arial" pitchFamily="34" charset="0"/>
              </a:rPr>
              <a:t>Х1</a:t>
            </a:r>
            <a:r>
              <a:rPr lang="uk-UA" sz="1600" i="1" dirty="0">
                <a:latin typeface="Arial" pitchFamily="34" charset="0"/>
                <a:cs typeface="Arial" pitchFamily="34" charset="0"/>
              </a:rPr>
              <a:t>, Х2,…, ХN </a:t>
            </a:r>
            <a:r>
              <a:rPr lang="uk-UA" sz="1600" dirty="0">
                <a:latin typeface="Arial" pitchFamily="34" charset="0"/>
                <a:cs typeface="Arial" pitchFamily="34" charset="0"/>
              </a:rPr>
              <a:t>– характеристики сім’ї, на основі яких оцінюється величина </a:t>
            </a:r>
            <a:r>
              <a:rPr lang="uk-UA" sz="1600" dirty="0" smtClean="0">
                <a:latin typeface="Arial" pitchFamily="34" charset="0"/>
                <a:cs typeface="Arial" pitchFamily="34" charset="0"/>
              </a:rPr>
              <a:t>КІАП (місцевість </a:t>
            </a:r>
            <a:r>
              <a:rPr lang="uk-UA" sz="1600" dirty="0">
                <a:latin typeface="Arial" pitchFamily="34" charset="0"/>
                <a:cs typeface="Arial" pitchFamily="34" charset="0"/>
              </a:rPr>
              <a:t>проживання, склад сім’ї, зокрема, ознака наявності в сім’ї дітей, працездатних або непрацездатних осіб, отримання інших видів допомоги, наявність земельних ділянок </a:t>
            </a:r>
            <a:r>
              <a:rPr lang="uk-UA" sz="1600" dirty="0" smtClean="0">
                <a:latin typeface="Arial" pitchFamily="34" charset="0"/>
                <a:cs typeface="Arial" pitchFamily="34" charset="0"/>
              </a:rPr>
              <a:t>тощо). </a:t>
            </a:r>
            <a:endParaRPr lang="ru-RU" sz="1600" dirty="0">
              <a:latin typeface="Arial" pitchFamily="34" charset="0"/>
              <a:cs typeface="Arial" pitchFamily="34" charset="0"/>
            </a:endParaRPr>
          </a:p>
          <a:p>
            <a:endParaRPr lang="ru-RU" sz="1600" dirty="0">
              <a:latin typeface="Arial" pitchFamily="34" charset="0"/>
              <a:cs typeface="Arial" pitchFamily="34" charset="0"/>
            </a:endParaRPr>
          </a:p>
        </p:txBody>
      </p:sp>
      <p:pic>
        <p:nvPicPr>
          <p:cNvPr id="23555" name="Рисунок 3"/>
          <p:cNvPicPr>
            <a:picLocks noChangeAspect="1"/>
          </p:cNvPicPr>
          <p:nvPr/>
        </p:nvPicPr>
        <p:blipFill>
          <a:blip r:embed="rId2" cstate="print"/>
          <a:srcRect/>
          <a:stretch>
            <a:fillRect/>
          </a:stretch>
        </p:blipFill>
        <p:spPr bwMode="auto">
          <a:xfrm>
            <a:off x="7596188" y="0"/>
            <a:ext cx="1395412" cy="1152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Заголовок 1"/>
          <p:cNvSpPr>
            <a:spLocks noGrp="1"/>
          </p:cNvSpPr>
          <p:nvPr>
            <p:ph type="title" idx="4294967295"/>
          </p:nvPr>
        </p:nvSpPr>
        <p:spPr>
          <a:xfrm>
            <a:off x="467544" y="836712"/>
            <a:ext cx="8229600" cy="779934"/>
          </a:xfrm>
        </p:spPr>
        <p:txBody>
          <a:bodyPr/>
          <a:lstStyle/>
          <a:p>
            <a:pPr algn="ctr"/>
            <a:r>
              <a:rPr lang="uk-UA" sz="2000" b="1" dirty="0" smtClean="0">
                <a:effectLst>
                  <a:outerShdw blurRad="38100" dist="38100" dir="2700000" algn="tl">
                    <a:srgbClr val="C0C0C0"/>
                  </a:outerShdw>
                </a:effectLst>
                <a:latin typeface="Arial" charset="0"/>
              </a:rPr>
              <a:t>Методологічний підхід до </a:t>
            </a:r>
            <a:r>
              <a:rPr lang="uk-UA" sz="2000" b="1" dirty="0">
                <a:effectLst>
                  <a:outerShdw blurRad="38100" dist="38100" dir="2700000" algn="tl">
                    <a:srgbClr val="C0C0C0"/>
                  </a:outerShdw>
                </a:effectLst>
                <a:latin typeface="Arial" charset="0"/>
              </a:rPr>
              <a:t>побудови </a:t>
            </a:r>
            <a:br>
              <a:rPr lang="uk-UA" sz="2000" b="1" dirty="0">
                <a:effectLst>
                  <a:outerShdw blurRad="38100" dist="38100" dir="2700000" algn="tl">
                    <a:srgbClr val="C0C0C0"/>
                  </a:outerShdw>
                </a:effectLst>
                <a:latin typeface="Arial" charset="0"/>
              </a:rPr>
            </a:br>
            <a:r>
              <a:rPr lang="uk-UA" sz="2000" b="1" dirty="0">
                <a:effectLst>
                  <a:outerShdw blurRad="38100" dist="38100" dir="2700000" algn="tl">
                    <a:srgbClr val="C0C0C0"/>
                  </a:outerShdw>
                </a:effectLst>
                <a:latin typeface="Arial" charset="0"/>
              </a:rPr>
              <a:t>комплексного індикатора адресності </a:t>
            </a:r>
            <a:r>
              <a:rPr lang="uk-UA" sz="2000" b="1" dirty="0" smtClean="0">
                <a:effectLst>
                  <a:outerShdw blurRad="38100" dist="38100" dir="2700000" algn="tl">
                    <a:srgbClr val="C0C0C0"/>
                  </a:outerShdw>
                </a:effectLst>
                <a:latin typeface="Arial" charset="0"/>
              </a:rPr>
              <a:t>Програми</a:t>
            </a:r>
            <a:endParaRPr lang="ru-RU" sz="2000" dirty="0" smtClean="0"/>
          </a:p>
        </p:txBody>
      </p:sp>
      <p:pic>
        <p:nvPicPr>
          <p:cNvPr id="23555" name="Рисунок 3"/>
          <p:cNvPicPr>
            <a:picLocks noChangeAspect="1"/>
          </p:cNvPicPr>
          <p:nvPr/>
        </p:nvPicPr>
        <p:blipFill>
          <a:blip r:embed="rId2" cstate="print"/>
          <a:srcRect/>
          <a:stretch>
            <a:fillRect/>
          </a:stretch>
        </p:blipFill>
        <p:spPr bwMode="auto">
          <a:xfrm>
            <a:off x="7596188" y="0"/>
            <a:ext cx="1395412" cy="1152525"/>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611560" y="1916832"/>
            <a:ext cx="8101533" cy="284860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Заголовок 1"/>
          <p:cNvSpPr>
            <a:spLocks noGrp="1"/>
          </p:cNvSpPr>
          <p:nvPr>
            <p:ph type="title" idx="4294967295"/>
          </p:nvPr>
        </p:nvSpPr>
        <p:spPr>
          <a:xfrm>
            <a:off x="1475656" y="836712"/>
            <a:ext cx="5688632" cy="360040"/>
          </a:xfrm>
        </p:spPr>
        <p:txBody>
          <a:bodyPr/>
          <a:lstStyle/>
          <a:p>
            <a:pPr algn="ctr"/>
            <a:r>
              <a:rPr lang="uk-UA" sz="2000" b="1" dirty="0" smtClean="0">
                <a:effectLst>
                  <a:outerShdw blurRad="38100" dist="38100" dir="2700000" algn="tl">
                    <a:srgbClr val="C0C0C0"/>
                  </a:outerShdw>
                </a:effectLst>
                <a:latin typeface="Arial" charset="0"/>
              </a:rPr>
              <a:t>Висновки</a:t>
            </a:r>
            <a:endParaRPr lang="ru-RU" sz="2000" dirty="0" smtClean="0"/>
          </a:p>
        </p:txBody>
      </p:sp>
      <p:pic>
        <p:nvPicPr>
          <p:cNvPr id="23555" name="Рисунок 3"/>
          <p:cNvPicPr>
            <a:picLocks noChangeAspect="1"/>
          </p:cNvPicPr>
          <p:nvPr/>
        </p:nvPicPr>
        <p:blipFill>
          <a:blip r:embed="rId2" cstate="print"/>
          <a:srcRect/>
          <a:stretch>
            <a:fillRect/>
          </a:stretch>
        </p:blipFill>
        <p:spPr bwMode="auto">
          <a:xfrm>
            <a:off x="7596188" y="0"/>
            <a:ext cx="1395412" cy="1152525"/>
          </a:xfrm>
          <a:prstGeom prst="rect">
            <a:avLst/>
          </a:prstGeom>
          <a:noFill/>
          <a:ln w="9525">
            <a:noFill/>
            <a:miter lim="800000"/>
            <a:headEnd/>
            <a:tailEnd/>
          </a:ln>
        </p:spPr>
      </p:pic>
      <p:sp>
        <p:nvSpPr>
          <p:cNvPr id="2049" name="Rectangle 1"/>
          <p:cNvSpPr>
            <a:spLocks noChangeArrowheads="1"/>
          </p:cNvSpPr>
          <p:nvPr/>
        </p:nvSpPr>
        <p:spPr bwMode="auto">
          <a:xfrm>
            <a:off x="395536" y="1484784"/>
            <a:ext cx="8316416" cy="443198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uk-U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Найбільш адекватним підходом до визначення комплексного індикатора адресності Програми є застосування механізму оцінки нужденності, який передбачає можливість оцінки ризику помилкового включення до Програми певної сім’ї на основі її характеристик, що відносно легко вимірюються. При цьому загальний рівень адресності Програми визначається узагальненими характеристиками всіх сімей, які беруть в ній участь;</a:t>
            </a:r>
          </a:p>
          <a:p>
            <a:pPr algn="just">
              <a:spcBef>
                <a:spcPts val="600"/>
              </a:spcBef>
              <a:buFontTx/>
              <a:buChar char="-"/>
            </a:pPr>
            <a:r>
              <a:rPr lang="uk-UA" sz="1600" dirty="0" smtClean="0"/>
              <a:t> На основі спеціально розроблених процедур сформовано інформаційне забезпечення, релевантне цілям розробки та опрацювання методології оцінювання комплексного індикатора адресності Програми. Основою інформаційного забезпечення є кумулятивний масив </a:t>
            </a:r>
            <a:r>
              <a:rPr lang="uk-UA" sz="1600" dirty="0" err="1" smtClean="0"/>
              <a:t>мікроданих</a:t>
            </a:r>
            <a:r>
              <a:rPr lang="uk-UA" sz="1600" dirty="0" smtClean="0"/>
              <a:t> державного вибіркового обстеження умов життя домогосподарств за 2011 рік, 2012 </a:t>
            </a:r>
            <a:r>
              <a:rPr lang="uk-UA" sz="1600" dirty="0" err="1" smtClean="0"/>
              <a:t>рік</a:t>
            </a:r>
            <a:r>
              <a:rPr lang="uk-UA" sz="1600" dirty="0" smtClean="0"/>
              <a:t>, 2013 </a:t>
            </a:r>
            <a:r>
              <a:rPr lang="uk-UA" sz="1600" dirty="0" err="1" smtClean="0"/>
              <a:t>рік</a:t>
            </a:r>
            <a:r>
              <a:rPr lang="uk-UA" sz="1600" dirty="0" smtClean="0"/>
              <a:t>, 2014 </a:t>
            </a:r>
            <a:r>
              <a:rPr lang="uk-UA" sz="1600" dirty="0" err="1" smtClean="0"/>
              <a:t>рік</a:t>
            </a:r>
            <a:r>
              <a:rPr lang="uk-UA" sz="1600" dirty="0" smtClean="0"/>
              <a:t>. та масив адміністративних даних ДУ «Інформаційно-обчислювальний центр» </a:t>
            </a:r>
            <a:r>
              <a:rPr lang="uk-UA" sz="1600" dirty="0" err="1" smtClean="0"/>
              <a:t>Мінсоцполітики</a:t>
            </a:r>
            <a:r>
              <a:rPr lang="uk-UA" sz="1600" dirty="0" smtClean="0"/>
              <a:t> щодо сімей, які беруть участь у Програмі;</a:t>
            </a:r>
          </a:p>
          <a:p>
            <a:pPr algn="just">
              <a:spcBef>
                <a:spcPts val="600"/>
              </a:spcBef>
            </a:pPr>
            <a:r>
              <a:rPr lang="uk-UA" sz="1600" dirty="0" smtClean="0"/>
              <a:t>- Запропоновано методологію побудови комплексного індикатора адресності Програми як емпіричної імовірності сім’ї бути учасником Програми.</a:t>
            </a:r>
          </a:p>
          <a:p>
            <a:pPr algn="just"/>
            <a:endParaRPr lang="uk-UA" sz="1400" dirty="0" smtClean="0"/>
          </a:p>
          <a:p>
            <a:pPr marL="0" marR="0" lvl="0" indent="0" algn="just" defTabSz="914400" rtl="0" eaLnBrk="1" fontAlgn="base" latinLnBrk="0" hangingPunct="1">
              <a:lnSpc>
                <a:spcPct val="100000"/>
              </a:lnSpc>
              <a:spcBef>
                <a:spcPct val="0"/>
              </a:spcBef>
              <a:spcAft>
                <a:spcPct val="0"/>
              </a:spcAft>
              <a:buClrTx/>
              <a:buSzTx/>
              <a:buFontTx/>
              <a:buNone/>
              <a:tabLst/>
            </a:pPr>
            <a:endParaRPr kumimoji="0" lang="uk-UA"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Заголовок 1"/>
          <p:cNvSpPr>
            <a:spLocks noGrp="1"/>
          </p:cNvSpPr>
          <p:nvPr>
            <p:ph type="title" idx="4294967295"/>
          </p:nvPr>
        </p:nvSpPr>
        <p:spPr>
          <a:xfrm>
            <a:off x="468313" y="2636838"/>
            <a:ext cx="8229600" cy="1143000"/>
          </a:xfrm>
        </p:spPr>
        <p:txBody>
          <a:bodyPr/>
          <a:lstStyle/>
          <a:p>
            <a:pPr algn="ctr" eaLnBrk="1" hangingPunct="1"/>
            <a:r>
              <a:rPr lang="uk-UA" i="1" smtClean="0"/>
              <a:t>Дякую за увагу!</a:t>
            </a:r>
          </a:p>
        </p:txBody>
      </p:sp>
      <p:pic>
        <p:nvPicPr>
          <p:cNvPr id="31746" name="Рисунок 3"/>
          <p:cNvPicPr>
            <a:picLocks noChangeAspect="1"/>
          </p:cNvPicPr>
          <p:nvPr/>
        </p:nvPicPr>
        <p:blipFill>
          <a:blip r:embed="rId2" cstate="print"/>
          <a:srcRect/>
          <a:stretch>
            <a:fillRect/>
          </a:stretch>
        </p:blipFill>
        <p:spPr bwMode="auto">
          <a:xfrm>
            <a:off x="7596188" y="0"/>
            <a:ext cx="1395412" cy="1152525"/>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latin typeface="Constantia" pitchFamily="18" charset="0"/>
            </a:endParaRPr>
          </a:p>
        </p:txBody>
      </p:sp>
      <p:sp>
        <p:nvSpPr>
          <p:cNvPr id="32770" name="TextBox 5"/>
          <p:cNvSpPr txBox="1">
            <a:spLocks noChangeArrowheads="1"/>
          </p:cNvSpPr>
          <p:nvPr/>
        </p:nvSpPr>
        <p:spPr bwMode="auto">
          <a:xfrm>
            <a:off x="684213" y="2997200"/>
            <a:ext cx="7921625" cy="793750"/>
          </a:xfrm>
          <a:prstGeom prst="rect">
            <a:avLst/>
          </a:prstGeom>
          <a:noFill/>
          <a:ln w="9525">
            <a:noFill/>
            <a:miter lim="800000"/>
            <a:headEnd/>
            <a:tailEnd/>
          </a:ln>
        </p:spPr>
        <p:txBody>
          <a:bodyPr>
            <a:spAutoFit/>
          </a:bodyPr>
          <a:lstStyle/>
          <a:p>
            <a:pPr algn="ctr"/>
            <a:endParaRPr lang="uk-UA" sz="2000" b="1" i="1">
              <a:latin typeface="Constantia" pitchFamily="18" charset="0"/>
            </a:endParaRPr>
          </a:p>
          <a:p>
            <a:pPr algn="ctr"/>
            <a:r>
              <a:rPr lang="uk-UA" sz="2600" b="1" i="1">
                <a:latin typeface="Constantia" pitchFamily="18" charset="0"/>
              </a:rPr>
              <a:t>ГО «Український центр соціальних реформ»</a:t>
            </a:r>
          </a:p>
        </p:txBody>
      </p:sp>
      <p:sp>
        <p:nvSpPr>
          <p:cNvPr id="32771" name="Прямоугольник 6"/>
          <p:cNvSpPr>
            <a:spLocks noChangeArrowheads="1"/>
          </p:cNvSpPr>
          <p:nvPr/>
        </p:nvSpPr>
        <p:spPr bwMode="auto">
          <a:xfrm>
            <a:off x="2195513" y="5229225"/>
            <a:ext cx="4572000" cy="1314450"/>
          </a:xfrm>
          <a:prstGeom prst="rect">
            <a:avLst/>
          </a:prstGeom>
          <a:noFill/>
          <a:ln w="9525">
            <a:noFill/>
            <a:miter lim="800000"/>
            <a:headEnd/>
            <a:tailEnd/>
          </a:ln>
        </p:spPr>
        <p:txBody>
          <a:bodyPr>
            <a:spAutoFit/>
          </a:bodyPr>
          <a:lstStyle/>
          <a:p>
            <a:pPr algn="ctr"/>
            <a:r>
              <a:rPr lang="ru-RU" sz="1600" b="1" noProof="1">
                <a:latin typeface="Constantia" pitchFamily="18" charset="0"/>
              </a:rPr>
              <a:t>Поштова адреса: </a:t>
            </a:r>
            <a:r>
              <a:rPr lang="ru-RU" sz="1600" noProof="1">
                <a:latin typeface="Constantia" pitchFamily="18" charset="0"/>
              </a:rPr>
              <a:t/>
            </a:r>
            <a:br>
              <a:rPr lang="ru-RU" sz="1600" noProof="1">
                <a:latin typeface="Constantia" pitchFamily="18" charset="0"/>
              </a:rPr>
            </a:br>
            <a:r>
              <a:rPr lang="ru-RU" sz="1600" noProof="1">
                <a:latin typeface="Constantia" pitchFamily="18" charset="0"/>
              </a:rPr>
              <a:t>01032, м. Київ, бульвар Шевченка, 60, офіс 810</a:t>
            </a:r>
            <a:br>
              <a:rPr lang="ru-RU" sz="1600" noProof="1">
                <a:latin typeface="Constantia" pitchFamily="18" charset="0"/>
              </a:rPr>
            </a:br>
            <a:r>
              <a:rPr lang="ru-RU" sz="1600" noProof="1">
                <a:latin typeface="Constantia" pitchFamily="18" charset="0"/>
              </a:rPr>
              <a:t>телефон/факс +3 8(044) 486 90 97 </a:t>
            </a:r>
            <a:br>
              <a:rPr lang="ru-RU" sz="1600" noProof="1">
                <a:latin typeface="Constantia" pitchFamily="18" charset="0"/>
              </a:rPr>
            </a:br>
            <a:r>
              <a:rPr lang="ru-RU" sz="1600" b="1" noProof="1">
                <a:latin typeface="Constantia" pitchFamily="18" charset="0"/>
              </a:rPr>
              <a:t>Е</a:t>
            </a:r>
            <a:r>
              <a:rPr lang="en-US" sz="1600" b="1" noProof="1">
                <a:latin typeface="Constantia" pitchFamily="18" charset="0"/>
              </a:rPr>
              <a:t>-mail</a:t>
            </a:r>
            <a:r>
              <a:rPr lang="en-US" sz="1600" noProof="1">
                <a:latin typeface="Constantia" pitchFamily="18" charset="0"/>
              </a:rPr>
              <a:t>: </a:t>
            </a:r>
            <a:r>
              <a:rPr lang="en-US" sz="1600" noProof="1">
                <a:solidFill>
                  <a:srgbClr val="FFFFCC"/>
                </a:solidFill>
                <a:latin typeface="Constantia" pitchFamily="18" charset="0"/>
              </a:rPr>
              <a:t>ucsr2012@ukr.net</a:t>
            </a:r>
            <a:endParaRPr lang="ru-RU" sz="1600">
              <a:solidFill>
                <a:srgbClr val="FFFFCC"/>
              </a:solidFill>
              <a:latin typeface="Constantia" pitchFamily="18" charset="0"/>
            </a:endParaRPr>
          </a:p>
          <a:p>
            <a:pPr algn="ctr"/>
            <a:endParaRPr lang="ru-RU" sz="1600" noProof="1">
              <a:solidFill>
                <a:srgbClr val="FFFFCC"/>
              </a:solidFill>
              <a:latin typeface="Constantia" pitchFamily="18" charset="0"/>
            </a:endParaRPr>
          </a:p>
        </p:txBody>
      </p:sp>
      <p:sp>
        <p:nvSpPr>
          <p:cNvPr id="32772" name="Прямоугольник 7"/>
          <p:cNvSpPr>
            <a:spLocks noChangeArrowheads="1"/>
          </p:cNvSpPr>
          <p:nvPr/>
        </p:nvSpPr>
        <p:spPr bwMode="auto">
          <a:xfrm>
            <a:off x="2700338" y="6237288"/>
            <a:ext cx="3798887" cy="336550"/>
          </a:xfrm>
          <a:prstGeom prst="rect">
            <a:avLst/>
          </a:prstGeom>
          <a:noFill/>
          <a:ln w="9525">
            <a:noFill/>
            <a:miter lim="800000"/>
            <a:headEnd/>
            <a:tailEnd/>
          </a:ln>
        </p:spPr>
        <p:txBody>
          <a:bodyPr wrap="none">
            <a:spAutoFit/>
          </a:bodyPr>
          <a:lstStyle/>
          <a:p>
            <a:r>
              <a:rPr lang="ru-RU" sz="1600" b="1" noProof="1">
                <a:latin typeface="Constantia" pitchFamily="18" charset="0"/>
              </a:rPr>
              <a:t>Електрона адреса</a:t>
            </a:r>
            <a:r>
              <a:rPr lang="ru-RU" sz="1600" b="1">
                <a:latin typeface="Constantia" pitchFamily="18" charset="0"/>
              </a:rPr>
              <a:t>: </a:t>
            </a:r>
            <a:r>
              <a:rPr lang="en-US" sz="1600" noProof="1">
                <a:latin typeface="Constantia" pitchFamily="18" charset="0"/>
              </a:rPr>
              <a:t>http://ucsr.kiev.ua/</a:t>
            </a:r>
          </a:p>
        </p:txBody>
      </p:sp>
      <p:pic>
        <p:nvPicPr>
          <p:cNvPr id="32773" name="Рисунок 8"/>
          <p:cNvPicPr>
            <a:picLocks noChangeAspect="1"/>
          </p:cNvPicPr>
          <p:nvPr/>
        </p:nvPicPr>
        <p:blipFill>
          <a:blip r:embed="rId2" cstate="print"/>
          <a:srcRect/>
          <a:stretch>
            <a:fillRect/>
          </a:stretch>
        </p:blipFill>
        <p:spPr bwMode="auto">
          <a:xfrm>
            <a:off x="3132138" y="620713"/>
            <a:ext cx="2155825" cy="17780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467544" y="1988841"/>
          <a:ext cx="8136904" cy="4105973"/>
        </p:xfrm>
        <a:graphic>
          <a:graphicData uri="http://schemas.openxmlformats.org/drawingml/2006/table">
            <a:tbl>
              <a:tblPr/>
              <a:tblGrid>
                <a:gridCol w="2039601"/>
                <a:gridCol w="3937063"/>
                <a:gridCol w="2160240"/>
              </a:tblGrid>
              <a:tr h="367820">
                <a:tc>
                  <a:txBody>
                    <a:bodyPr/>
                    <a:lstStyle/>
                    <a:p>
                      <a:pPr>
                        <a:lnSpc>
                          <a:spcPct val="115000"/>
                        </a:lnSpc>
                        <a:spcBef>
                          <a:spcPts val="1200"/>
                        </a:spcBef>
                        <a:spcAft>
                          <a:spcPts val="1200"/>
                        </a:spcAft>
                      </a:pPr>
                      <a:r>
                        <a:rPr lang="uk-UA" sz="1800" b="1" dirty="0">
                          <a:latin typeface="Times New Roman"/>
                          <a:ea typeface="Calibri"/>
                          <a:cs typeface="Times New Roman"/>
                        </a:rPr>
                        <a:t>Змінні моделі</a:t>
                      </a:r>
                      <a:endParaRPr lang="ru-RU" sz="1800" dirty="0">
                        <a:latin typeface="Calibri"/>
                        <a:ea typeface="Calibri"/>
                        <a:cs typeface="Times New Roman"/>
                      </a:endParaRPr>
                    </a:p>
                  </a:txBody>
                  <a:tcPr marL="47016" marR="470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1200"/>
                        </a:spcBef>
                        <a:spcAft>
                          <a:spcPts val="1200"/>
                        </a:spcAft>
                      </a:pPr>
                      <a:r>
                        <a:rPr lang="uk-UA" sz="1800" b="1">
                          <a:latin typeface="Times New Roman"/>
                          <a:ea typeface="Calibri"/>
                          <a:cs typeface="Times New Roman"/>
                        </a:rPr>
                        <a:t>Характеристика змінної</a:t>
                      </a:r>
                      <a:endParaRPr lang="ru-RU" sz="1800">
                        <a:latin typeface="Calibri"/>
                        <a:ea typeface="Calibri"/>
                        <a:cs typeface="Times New Roman"/>
                      </a:endParaRPr>
                    </a:p>
                  </a:txBody>
                  <a:tcPr marL="47016" marR="470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1200"/>
                        </a:spcBef>
                        <a:spcAft>
                          <a:spcPts val="1200"/>
                        </a:spcAft>
                      </a:pPr>
                      <a:r>
                        <a:rPr lang="uk-UA" sz="1800" b="1" dirty="0">
                          <a:latin typeface="Times New Roman"/>
                          <a:ea typeface="Calibri"/>
                          <a:cs typeface="Times New Roman"/>
                        </a:rPr>
                        <a:t>Вплив </a:t>
                      </a:r>
                      <a:r>
                        <a:rPr lang="uk-UA" sz="1800" b="1" dirty="0" smtClean="0">
                          <a:latin typeface="Times New Roman"/>
                          <a:ea typeface="Calibri"/>
                          <a:cs typeface="Times New Roman"/>
                        </a:rPr>
                        <a:t>параметрів</a:t>
                      </a:r>
                      <a:r>
                        <a:rPr lang="uk-UA" sz="1800" b="1" baseline="0" dirty="0" smtClean="0">
                          <a:latin typeface="Times New Roman"/>
                          <a:ea typeface="Calibri"/>
                          <a:cs typeface="Times New Roman"/>
                        </a:rPr>
                        <a:t> </a:t>
                      </a:r>
                      <a:r>
                        <a:rPr lang="uk-UA" sz="1800" b="1" dirty="0" smtClean="0">
                          <a:latin typeface="Times New Roman"/>
                          <a:ea typeface="Calibri"/>
                          <a:cs typeface="Times New Roman"/>
                        </a:rPr>
                        <a:t>на </a:t>
                      </a:r>
                      <a:r>
                        <a:rPr lang="uk-UA" sz="1800" b="1" dirty="0">
                          <a:latin typeface="Times New Roman"/>
                          <a:ea typeface="Calibri"/>
                          <a:cs typeface="Times New Roman"/>
                        </a:rPr>
                        <a:t>КІАП</a:t>
                      </a:r>
                      <a:endParaRPr lang="ru-RU" sz="1800" dirty="0">
                        <a:latin typeface="Calibri"/>
                        <a:ea typeface="Calibri"/>
                        <a:cs typeface="Times New Roman"/>
                      </a:endParaRPr>
                    </a:p>
                  </a:txBody>
                  <a:tcPr marL="47016" marR="470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5513">
                <a:tc gridSpan="2">
                  <a:txBody>
                    <a:bodyPr/>
                    <a:lstStyle/>
                    <a:p>
                      <a:pPr algn="l">
                        <a:lnSpc>
                          <a:spcPct val="115000"/>
                        </a:lnSpc>
                        <a:spcBef>
                          <a:spcPts val="1200"/>
                        </a:spcBef>
                        <a:spcAft>
                          <a:spcPts val="1200"/>
                        </a:spcAft>
                      </a:pPr>
                      <a:r>
                        <a:rPr lang="uk-UA" sz="1800" i="1" dirty="0">
                          <a:latin typeface="Times New Roman"/>
                          <a:ea typeface="Calibri"/>
                          <a:cs typeface="Times New Roman"/>
                        </a:rPr>
                        <a:t>Х</a:t>
                      </a:r>
                      <a:r>
                        <a:rPr lang="uk-UA" sz="1800" i="1" baseline="-25000" dirty="0">
                          <a:latin typeface="Times New Roman"/>
                          <a:ea typeface="Calibri"/>
                          <a:cs typeface="Times New Roman"/>
                        </a:rPr>
                        <a:t>1 </a:t>
                      </a:r>
                      <a:r>
                        <a:rPr lang="uk-UA" sz="1800" i="1" dirty="0">
                          <a:latin typeface="Times New Roman"/>
                          <a:ea typeface="Calibri"/>
                          <a:cs typeface="Times New Roman"/>
                        </a:rPr>
                        <a:t>= Х</a:t>
                      </a:r>
                      <a:r>
                        <a:rPr lang="uk-UA" sz="1800" i="1" baseline="-25000" dirty="0">
                          <a:latin typeface="Times New Roman"/>
                          <a:ea typeface="Calibri"/>
                          <a:cs typeface="Times New Roman"/>
                        </a:rPr>
                        <a:t>2 </a:t>
                      </a:r>
                      <a:r>
                        <a:rPr lang="uk-UA" sz="1800" i="1" dirty="0">
                          <a:latin typeface="Times New Roman"/>
                          <a:ea typeface="Calibri"/>
                          <a:cs typeface="Times New Roman"/>
                        </a:rPr>
                        <a:t>= Х</a:t>
                      </a:r>
                      <a:r>
                        <a:rPr lang="uk-UA" sz="1800" i="1" baseline="-25000" dirty="0">
                          <a:latin typeface="Times New Roman"/>
                          <a:ea typeface="Calibri"/>
                          <a:cs typeface="Times New Roman"/>
                        </a:rPr>
                        <a:t>3 </a:t>
                      </a:r>
                      <a:r>
                        <a:rPr lang="uk-UA" sz="1800" i="1" dirty="0">
                          <a:latin typeface="Times New Roman"/>
                          <a:ea typeface="Calibri"/>
                          <a:cs typeface="Times New Roman"/>
                        </a:rPr>
                        <a:t>= Х</a:t>
                      </a:r>
                      <a:r>
                        <a:rPr lang="uk-UA" sz="1800" i="1" baseline="-25000" dirty="0">
                          <a:latin typeface="Times New Roman"/>
                          <a:ea typeface="Calibri"/>
                          <a:cs typeface="Times New Roman"/>
                        </a:rPr>
                        <a:t>4 </a:t>
                      </a:r>
                      <a:r>
                        <a:rPr lang="uk-UA" sz="1800" i="1" dirty="0">
                          <a:latin typeface="Times New Roman"/>
                          <a:ea typeface="Calibri"/>
                          <a:cs typeface="Times New Roman"/>
                        </a:rPr>
                        <a:t>= 0</a:t>
                      </a:r>
                      <a:endParaRPr lang="ru-RU" sz="1800" dirty="0">
                        <a:latin typeface="Calibri"/>
                        <a:ea typeface="Calibri"/>
                        <a:cs typeface="Times New Roman"/>
                      </a:endParaRPr>
                    </a:p>
                  </a:txBody>
                  <a:tcPr marL="47016" marR="470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a:txBody>
                    <a:bodyPr/>
                    <a:lstStyle/>
                    <a:p>
                      <a:pPr algn="ctr">
                        <a:lnSpc>
                          <a:spcPct val="115000"/>
                        </a:lnSpc>
                        <a:spcBef>
                          <a:spcPts val="1200"/>
                        </a:spcBef>
                        <a:spcAft>
                          <a:spcPts val="1200"/>
                        </a:spcAft>
                      </a:pPr>
                      <a:r>
                        <a:rPr lang="uk-UA" sz="1800" b="1">
                          <a:latin typeface="Times New Roman"/>
                          <a:ea typeface="Calibri"/>
                          <a:cs typeface="Times New Roman"/>
                        </a:rPr>
                        <a:t>7,4%</a:t>
                      </a:r>
                      <a:endParaRPr lang="ru-RU" sz="1800">
                        <a:latin typeface="Calibri"/>
                        <a:ea typeface="Calibri"/>
                        <a:cs typeface="Times New Roman"/>
                      </a:endParaRPr>
                    </a:p>
                  </a:txBody>
                  <a:tcPr marL="47016" marR="470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4502">
                <a:tc>
                  <a:txBody>
                    <a:bodyPr/>
                    <a:lstStyle/>
                    <a:p>
                      <a:pPr algn="ctr">
                        <a:lnSpc>
                          <a:spcPct val="115000"/>
                        </a:lnSpc>
                        <a:spcBef>
                          <a:spcPts val="1200"/>
                        </a:spcBef>
                        <a:spcAft>
                          <a:spcPts val="1200"/>
                        </a:spcAft>
                      </a:pPr>
                      <a:r>
                        <a:rPr lang="uk-UA" sz="1800" i="1">
                          <a:latin typeface="Times New Roman"/>
                          <a:ea typeface="Calibri"/>
                          <a:cs typeface="Times New Roman"/>
                        </a:rPr>
                        <a:t>Х</a:t>
                      </a:r>
                      <a:r>
                        <a:rPr lang="uk-UA" sz="1800" i="1" baseline="-25000">
                          <a:latin typeface="Times New Roman"/>
                          <a:ea typeface="Calibri"/>
                          <a:cs typeface="Times New Roman"/>
                        </a:rPr>
                        <a:t>1</a:t>
                      </a:r>
                      <a:r>
                        <a:rPr lang="uk-UA" sz="1800" i="1">
                          <a:latin typeface="Times New Roman"/>
                          <a:ea typeface="Calibri"/>
                          <a:cs typeface="Times New Roman"/>
                        </a:rPr>
                        <a:t> = 1</a:t>
                      </a:r>
                      <a:endParaRPr lang="ru-RU" sz="1800">
                        <a:latin typeface="Calibri"/>
                        <a:ea typeface="Calibri"/>
                        <a:cs typeface="Times New Roman"/>
                      </a:endParaRPr>
                    </a:p>
                  </a:txBody>
                  <a:tcPr marL="47016" marR="470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1200"/>
                        </a:spcBef>
                        <a:spcAft>
                          <a:spcPts val="1200"/>
                        </a:spcAft>
                      </a:pPr>
                      <a:r>
                        <a:rPr lang="uk-UA" sz="1800">
                          <a:latin typeface="Times New Roman"/>
                          <a:ea typeface="Calibri"/>
                          <a:cs typeface="Times New Roman"/>
                        </a:rPr>
                        <a:t>Проживання сім’ї у сільській місцевості</a:t>
                      </a:r>
                      <a:endParaRPr lang="ru-RU" sz="1800">
                        <a:latin typeface="Calibri"/>
                        <a:ea typeface="Calibri"/>
                        <a:cs typeface="Times New Roman"/>
                      </a:endParaRPr>
                    </a:p>
                  </a:txBody>
                  <a:tcPr marL="47016" marR="470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1200"/>
                        </a:spcBef>
                        <a:spcAft>
                          <a:spcPts val="1200"/>
                        </a:spcAft>
                      </a:pPr>
                      <a:r>
                        <a:rPr lang="uk-UA" sz="1800" b="0" dirty="0">
                          <a:latin typeface="Times New Roman"/>
                          <a:ea typeface="Calibri"/>
                          <a:cs typeface="Times New Roman"/>
                        </a:rPr>
                        <a:t>+ 8,8%</a:t>
                      </a:r>
                      <a:endParaRPr lang="ru-RU" sz="1800" b="0" dirty="0">
                        <a:latin typeface="Calibri"/>
                        <a:ea typeface="Calibri"/>
                        <a:cs typeface="Times New Roman"/>
                      </a:endParaRPr>
                    </a:p>
                  </a:txBody>
                  <a:tcPr marL="47016" marR="470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1025">
                <a:tc>
                  <a:txBody>
                    <a:bodyPr/>
                    <a:lstStyle/>
                    <a:p>
                      <a:pPr algn="ctr">
                        <a:lnSpc>
                          <a:spcPct val="115000"/>
                        </a:lnSpc>
                        <a:spcBef>
                          <a:spcPts val="1200"/>
                        </a:spcBef>
                        <a:spcAft>
                          <a:spcPts val="1200"/>
                        </a:spcAft>
                      </a:pPr>
                      <a:r>
                        <a:rPr lang="uk-UA" sz="1800" i="1">
                          <a:latin typeface="Times New Roman"/>
                          <a:ea typeface="Calibri"/>
                          <a:cs typeface="Times New Roman"/>
                        </a:rPr>
                        <a:t>Х</a:t>
                      </a:r>
                      <a:r>
                        <a:rPr lang="uk-UA" sz="1800" i="1" baseline="-25000">
                          <a:latin typeface="Times New Roman"/>
                          <a:ea typeface="Calibri"/>
                          <a:cs typeface="Times New Roman"/>
                        </a:rPr>
                        <a:t>2</a:t>
                      </a:r>
                      <a:r>
                        <a:rPr lang="uk-UA" sz="1800" i="1">
                          <a:latin typeface="Times New Roman"/>
                          <a:ea typeface="Calibri"/>
                          <a:cs typeface="Times New Roman"/>
                        </a:rPr>
                        <a:t> = 1</a:t>
                      </a:r>
                      <a:endParaRPr lang="ru-RU" sz="1800">
                        <a:latin typeface="Calibri"/>
                        <a:ea typeface="Calibri"/>
                        <a:cs typeface="Times New Roman"/>
                      </a:endParaRPr>
                    </a:p>
                  </a:txBody>
                  <a:tcPr marL="47016" marR="470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1200"/>
                        </a:spcBef>
                        <a:spcAft>
                          <a:spcPts val="1200"/>
                        </a:spcAft>
                      </a:pPr>
                      <a:r>
                        <a:rPr lang="uk-UA" sz="1800" dirty="0">
                          <a:latin typeface="Times New Roman"/>
                          <a:ea typeface="Calibri"/>
                          <a:cs typeface="Times New Roman"/>
                        </a:rPr>
                        <a:t>Відсутність у складі сім’ї дітей у віці до 3-х років</a:t>
                      </a:r>
                      <a:endParaRPr lang="ru-RU" sz="1800" dirty="0">
                        <a:latin typeface="Calibri"/>
                        <a:ea typeface="Calibri"/>
                        <a:cs typeface="Times New Roman"/>
                      </a:endParaRPr>
                    </a:p>
                  </a:txBody>
                  <a:tcPr marL="47016" marR="470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1200"/>
                        </a:spcBef>
                        <a:spcAft>
                          <a:spcPts val="1200"/>
                        </a:spcAft>
                      </a:pPr>
                      <a:r>
                        <a:rPr lang="uk-UA" sz="1800" b="0" dirty="0">
                          <a:latin typeface="Times New Roman"/>
                          <a:ea typeface="Calibri"/>
                          <a:cs typeface="Times New Roman"/>
                        </a:rPr>
                        <a:t>+ 16,7%</a:t>
                      </a:r>
                      <a:endParaRPr lang="ru-RU" sz="1800" b="0" dirty="0">
                        <a:latin typeface="Calibri"/>
                        <a:ea typeface="Calibri"/>
                        <a:cs typeface="Times New Roman"/>
                      </a:endParaRPr>
                    </a:p>
                  </a:txBody>
                  <a:tcPr marL="47016" marR="470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1025">
                <a:tc>
                  <a:txBody>
                    <a:bodyPr/>
                    <a:lstStyle/>
                    <a:p>
                      <a:pPr algn="ctr">
                        <a:lnSpc>
                          <a:spcPct val="115000"/>
                        </a:lnSpc>
                        <a:spcBef>
                          <a:spcPts val="1200"/>
                        </a:spcBef>
                        <a:spcAft>
                          <a:spcPts val="1200"/>
                        </a:spcAft>
                      </a:pPr>
                      <a:r>
                        <a:rPr lang="uk-UA" sz="1800" i="1">
                          <a:latin typeface="Times New Roman"/>
                          <a:ea typeface="Calibri"/>
                          <a:cs typeface="Times New Roman"/>
                        </a:rPr>
                        <a:t>Х</a:t>
                      </a:r>
                      <a:r>
                        <a:rPr lang="uk-UA" sz="1800" i="1" baseline="-25000">
                          <a:latin typeface="Times New Roman"/>
                          <a:ea typeface="Calibri"/>
                          <a:cs typeface="Times New Roman"/>
                        </a:rPr>
                        <a:t>3 </a:t>
                      </a:r>
                      <a:r>
                        <a:rPr lang="uk-UA" sz="1800" i="1">
                          <a:latin typeface="Times New Roman"/>
                          <a:ea typeface="Calibri"/>
                          <a:cs typeface="Times New Roman"/>
                        </a:rPr>
                        <a:t>= 1</a:t>
                      </a:r>
                      <a:endParaRPr lang="ru-RU" sz="1800">
                        <a:latin typeface="Calibri"/>
                        <a:ea typeface="Calibri"/>
                        <a:cs typeface="Times New Roman"/>
                      </a:endParaRPr>
                    </a:p>
                  </a:txBody>
                  <a:tcPr marL="47016" marR="470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1200"/>
                        </a:spcBef>
                        <a:spcAft>
                          <a:spcPts val="1200"/>
                        </a:spcAft>
                      </a:pPr>
                      <a:r>
                        <a:rPr lang="uk-UA" sz="1800" dirty="0" smtClean="0">
                          <a:latin typeface="Times New Roman"/>
                          <a:ea typeface="Calibri"/>
                          <a:cs typeface="Times New Roman"/>
                        </a:rPr>
                        <a:t>Наявність у складі сім’ї 2-х </a:t>
                      </a:r>
                      <a:r>
                        <a:rPr lang="uk-UA" sz="1800" dirty="0">
                          <a:latin typeface="Times New Roman"/>
                          <a:ea typeface="Calibri"/>
                          <a:cs typeface="Times New Roman"/>
                        </a:rPr>
                        <a:t>і більше дітей у віці до 18-ти </a:t>
                      </a:r>
                      <a:r>
                        <a:rPr lang="uk-UA" sz="1800" dirty="0" smtClean="0">
                          <a:latin typeface="Times New Roman"/>
                          <a:ea typeface="Calibri"/>
                          <a:cs typeface="Times New Roman"/>
                        </a:rPr>
                        <a:t>років</a:t>
                      </a:r>
                      <a:endParaRPr lang="ru-RU" sz="1800" dirty="0">
                        <a:latin typeface="Calibri"/>
                        <a:ea typeface="Calibri"/>
                        <a:cs typeface="Times New Roman"/>
                      </a:endParaRPr>
                    </a:p>
                  </a:txBody>
                  <a:tcPr marL="47016" marR="470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1200"/>
                        </a:spcBef>
                        <a:spcAft>
                          <a:spcPts val="1200"/>
                        </a:spcAft>
                      </a:pPr>
                      <a:r>
                        <a:rPr lang="uk-UA" sz="1800" b="0" dirty="0">
                          <a:latin typeface="Times New Roman"/>
                          <a:ea typeface="Calibri"/>
                          <a:cs typeface="Times New Roman"/>
                        </a:rPr>
                        <a:t>+15,3%</a:t>
                      </a:r>
                      <a:endParaRPr lang="ru-RU" sz="1800" b="0" dirty="0">
                        <a:latin typeface="Calibri"/>
                        <a:ea typeface="Calibri"/>
                        <a:cs typeface="Times New Roman"/>
                      </a:endParaRPr>
                    </a:p>
                  </a:txBody>
                  <a:tcPr marL="47016" marR="470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1025">
                <a:tc>
                  <a:txBody>
                    <a:bodyPr/>
                    <a:lstStyle/>
                    <a:p>
                      <a:pPr algn="ctr">
                        <a:lnSpc>
                          <a:spcPct val="115000"/>
                        </a:lnSpc>
                        <a:spcBef>
                          <a:spcPts val="1200"/>
                        </a:spcBef>
                        <a:spcAft>
                          <a:spcPts val="1200"/>
                        </a:spcAft>
                      </a:pPr>
                      <a:r>
                        <a:rPr lang="uk-UA" sz="1800" i="1">
                          <a:latin typeface="Times New Roman"/>
                          <a:ea typeface="Calibri"/>
                          <a:cs typeface="Times New Roman"/>
                        </a:rPr>
                        <a:t>Х</a:t>
                      </a:r>
                      <a:r>
                        <a:rPr lang="uk-UA" sz="1800" i="1" baseline="-25000">
                          <a:latin typeface="Times New Roman"/>
                          <a:ea typeface="Calibri"/>
                          <a:cs typeface="Times New Roman"/>
                        </a:rPr>
                        <a:t>4 </a:t>
                      </a:r>
                      <a:r>
                        <a:rPr lang="uk-UA" sz="1800" i="1">
                          <a:latin typeface="Times New Roman"/>
                          <a:ea typeface="Calibri"/>
                          <a:cs typeface="Times New Roman"/>
                        </a:rPr>
                        <a:t>= 1</a:t>
                      </a:r>
                      <a:endParaRPr lang="ru-RU" sz="1800">
                        <a:latin typeface="Calibri"/>
                        <a:ea typeface="Calibri"/>
                        <a:cs typeface="Times New Roman"/>
                      </a:endParaRPr>
                    </a:p>
                  </a:txBody>
                  <a:tcPr marL="47016" marR="470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1200"/>
                        </a:spcBef>
                        <a:spcAft>
                          <a:spcPts val="1200"/>
                        </a:spcAft>
                      </a:pPr>
                      <a:r>
                        <a:rPr lang="uk-UA" sz="1800" dirty="0">
                          <a:latin typeface="Times New Roman"/>
                          <a:ea typeface="Calibri"/>
                          <a:cs typeface="Times New Roman"/>
                        </a:rPr>
                        <a:t>Відсутність працюючих членів сім’ї або наявність лише 1 працюючого</a:t>
                      </a:r>
                      <a:endParaRPr lang="ru-RU" sz="1800" dirty="0">
                        <a:latin typeface="Calibri"/>
                        <a:ea typeface="Calibri"/>
                        <a:cs typeface="Times New Roman"/>
                      </a:endParaRPr>
                    </a:p>
                  </a:txBody>
                  <a:tcPr marL="47016" marR="470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1200"/>
                        </a:spcBef>
                        <a:spcAft>
                          <a:spcPts val="1200"/>
                        </a:spcAft>
                      </a:pPr>
                      <a:r>
                        <a:rPr lang="uk-UA" sz="1800" b="0" dirty="0">
                          <a:latin typeface="Times New Roman"/>
                          <a:ea typeface="Calibri"/>
                          <a:cs typeface="Times New Roman"/>
                        </a:rPr>
                        <a:t>+28,2%</a:t>
                      </a:r>
                      <a:endParaRPr lang="ru-RU" sz="1800" b="0" dirty="0">
                        <a:latin typeface="Calibri"/>
                        <a:ea typeface="Calibri"/>
                        <a:cs typeface="Times New Roman"/>
                      </a:endParaRPr>
                    </a:p>
                  </a:txBody>
                  <a:tcPr marL="47016" marR="470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5513">
                <a:tc gridSpan="2">
                  <a:txBody>
                    <a:bodyPr/>
                    <a:lstStyle/>
                    <a:p>
                      <a:pPr algn="l">
                        <a:lnSpc>
                          <a:spcPct val="115000"/>
                        </a:lnSpc>
                        <a:spcBef>
                          <a:spcPts val="1200"/>
                        </a:spcBef>
                        <a:spcAft>
                          <a:spcPts val="1200"/>
                        </a:spcAft>
                      </a:pPr>
                      <a:r>
                        <a:rPr lang="uk-UA" sz="1800" i="1" dirty="0">
                          <a:latin typeface="Times New Roman"/>
                          <a:ea typeface="Calibri"/>
                          <a:cs typeface="Times New Roman"/>
                        </a:rPr>
                        <a:t>Х</a:t>
                      </a:r>
                      <a:r>
                        <a:rPr lang="uk-UA" sz="1800" i="1" baseline="-25000" dirty="0">
                          <a:latin typeface="Times New Roman"/>
                          <a:ea typeface="Calibri"/>
                          <a:cs typeface="Times New Roman"/>
                        </a:rPr>
                        <a:t>1 </a:t>
                      </a:r>
                      <a:r>
                        <a:rPr lang="uk-UA" sz="1800" i="1" dirty="0">
                          <a:latin typeface="Times New Roman"/>
                          <a:ea typeface="Calibri"/>
                          <a:cs typeface="Times New Roman"/>
                        </a:rPr>
                        <a:t>= Х</a:t>
                      </a:r>
                      <a:r>
                        <a:rPr lang="uk-UA" sz="1800" i="1" baseline="-25000" dirty="0">
                          <a:latin typeface="Times New Roman"/>
                          <a:ea typeface="Calibri"/>
                          <a:cs typeface="Times New Roman"/>
                        </a:rPr>
                        <a:t>2 </a:t>
                      </a:r>
                      <a:r>
                        <a:rPr lang="uk-UA" sz="1800" i="1" dirty="0">
                          <a:latin typeface="Times New Roman"/>
                          <a:ea typeface="Calibri"/>
                          <a:cs typeface="Times New Roman"/>
                        </a:rPr>
                        <a:t>= Х</a:t>
                      </a:r>
                      <a:r>
                        <a:rPr lang="uk-UA" sz="1800" i="1" baseline="-25000" dirty="0">
                          <a:latin typeface="Times New Roman"/>
                          <a:ea typeface="Calibri"/>
                          <a:cs typeface="Times New Roman"/>
                        </a:rPr>
                        <a:t>3 </a:t>
                      </a:r>
                      <a:r>
                        <a:rPr lang="uk-UA" sz="1800" i="1" dirty="0">
                          <a:latin typeface="Times New Roman"/>
                          <a:ea typeface="Calibri"/>
                          <a:cs typeface="Times New Roman"/>
                        </a:rPr>
                        <a:t>= Х</a:t>
                      </a:r>
                      <a:r>
                        <a:rPr lang="uk-UA" sz="1800" i="1" baseline="-25000" dirty="0">
                          <a:latin typeface="Times New Roman"/>
                          <a:ea typeface="Calibri"/>
                          <a:cs typeface="Times New Roman"/>
                        </a:rPr>
                        <a:t>4 </a:t>
                      </a:r>
                      <a:r>
                        <a:rPr lang="uk-UA" sz="1800" i="1" dirty="0">
                          <a:latin typeface="Times New Roman"/>
                          <a:ea typeface="Calibri"/>
                          <a:cs typeface="Times New Roman"/>
                        </a:rPr>
                        <a:t>= 1</a:t>
                      </a:r>
                      <a:endParaRPr lang="ru-RU" sz="1800" dirty="0">
                        <a:latin typeface="Calibri"/>
                        <a:ea typeface="Calibri"/>
                        <a:cs typeface="Times New Roman"/>
                      </a:endParaRPr>
                    </a:p>
                  </a:txBody>
                  <a:tcPr marL="47016" marR="470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a:txBody>
                    <a:bodyPr/>
                    <a:lstStyle/>
                    <a:p>
                      <a:pPr algn="ctr">
                        <a:lnSpc>
                          <a:spcPct val="115000"/>
                        </a:lnSpc>
                        <a:spcBef>
                          <a:spcPts val="1200"/>
                        </a:spcBef>
                        <a:spcAft>
                          <a:spcPts val="1200"/>
                        </a:spcAft>
                      </a:pPr>
                      <a:r>
                        <a:rPr lang="uk-UA" sz="1800" b="1" dirty="0">
                          <a:latin typeface="Times New Roman"/>
                          <a:ea typeface="Calibri"/>
                          <a:cs typeface="Times New Roman"/>
                        </a:rPr>
                        <a:t>76,4%</a:t>
                      </a:r>
                      <a:endParaRPr lang="ru-RU" sz="1800" dirty="0">
                        <a:latin typeface="Calibri"/>
                        <a:ea typeface="Calibri"/>
                        <a:cs typeface="Times New Roman"/>
                      </a:endParaRPr>
                    </a:p>
                  </a:txBody>
                  <a:tcPr marL="47016" marR="470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6" name="Rectangle 2"/>
          <p:cNvSpPr>
            <a:spLocks noChangeArrowheads="1"/>
          </p:cNvSpPr>
          <p:nvPr/>
        </p:nvSpPr>
        <p:spPr bwMode="auto">
          <a:xfrm>
            <a:off x="971600" y="836712"/>
            <a:ext cx="4525150"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Інтерпретація</a:t>
            </a:r>
            <a:r>
              <a:rPr kumimoji="0" lang="ru-RU"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8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значень</a:t>
            </a:r>
            <a:r>
              <a:rPr kumimoji="0" lang="ru-RU"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8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параметрів</a:t>
            </a: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моделі</a:t>
            </a:r>
            <a:endParaRPr kumimoji="0" lang="ru-RU" sz="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graphicFrame>
        <p:nvGraphicFramePr>
          <p:cNvPr id="1025" name="Object 1"/>
          <p:cNvGraphicFramePr>
            <a:graphicFrameLocks noChangeAspect="1"/>
          </p:cNvGraphicFramePr>
          <p:nvPr/>
        </p:nvGraphicFramePr>
        <p:xfrm>
          <a:off x="1043608" y="1340768"/>
          <a:ext cx="6505575" cy="390525"/>
        </p:xfrm>
        <a:graphic>
          <a:graphicData uri="http://schemas.openxmlformats.org/presentationml/2006/ole">
            <p:oleObj spid="_x0000_s1025" name="Формула" r:id="rId4" imgW="3898900" imgH="228600" progId="Equation.3">
              <p:embed/>
            </p:oleObj>
          </a:graphicData>
        </a:graphic>
      </p:graphicFrame>
      <p:sp>
        <p:nvSpPr>
          <p:cNvPr id="1027" name="Rectangle 3"/>
          <p:cNvSpPr>
            <a:spLocks noChangeArrowheads="1"/>
          </p:cNvSpPr>
          <p:nvPr/>
        </p:nvSpPr>
        <p:spPr bwMode="auto">
          <a:xfrm>
            <a:off x="0" y="8477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683568" y="476672"/>
            <a:ext cx="7516673" cy="156966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uk-UA" sz="3200" b="1" dirty="0" smtClean="0">
                <a:latin typeface="Times New Roman" pitchFamily="18" charset="0"/>
                <a:cs typeface="Times New Roman" pitchFamily="18" charset="0"/>
              </a:rPr>
              <a:t>Типи сімей за наборами характеристик</a:t>
            </a:r>
          </a:p>
          <a:p>
            <a:pPr marL="0" marR="0" lvl="0" indent="0" algn="l" defTabSz="914400" rtl="0" eaLnBrk="1" fontAlgn="base" latinLnBrk="0" hangingPunct="1">
              <a:lnSpc>
                <a:spcPct val="100000"/>
              </a:lnSpc>
              <a:spcBef>
                <a:spcPct val="0"/>
              </a:spcBef>
              <a:spcAft>
                <a:spcPct val="0"/>
              </a:spcAft>
              <a:buClrTx/>
              <a:buSzTx/>
              <a:buFontTx/>
              <a:buNone/>
              <a:tabLst/>
            </a:pPr>
            <a:r>
              <a:rPr kumimoji="0" lang="uk-UA" sz="3200" b="1" i="1" u="none" strike="noStrike" cap="none" normalizeH="0" baseline="0" dirty="0" smtClean="0">
                <a:ln>
                  <a:noFill/>
                </a:ln>
                <a:solidFill>
                  <a:schemeClr val="tx1"/>
                </a:solidFill>
                <a:effectLst/>
                <a:latin typeface="Times New Roman" pitchFamily="18" charset="0"/>
                <a:cs typeface="Times New Roman" pitchFamily="18" charset="0"/>
              </a:rPr>
              <a:t>Варіант 1</a:t>
            </a:r>
            <a:endParaRPr kumimoji="0" lang="ru-RU" sz="3200" b="0" i="1"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3200" b="0" i="0" u="none" strike="noStrike" cap="none" normalizeH="0" baseline="0" dirty="0" smtClean="0">
              <a:ln>
                <a:noFill/>
              </a:ln>
              <a:solidFill>
                <a:schemeClr val="tx1"/>
              </a:solidFill>
              <a:effectLst/>
              <a:latin typeface="Arial" pitchFamily="34" charset="0"/>
            </a:endParaRPr>
          </a:p>
        </p:txBody>
      </p:sp>
      <p:sp>
        <p:nvSpPr>
          <p:cNvPr id="1027" name="Rectangle 3"/>
          <p:cNvSpPr>
            <a:spLocks noChangeArrowheads="1"/>
          </p:cNvSpPr>
          <p:nvPr/>
        </p:nvSpPr>
        <p:spPr bwMode="auto">
          <a:xfrm>
            <a:off x="0" y="8477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6" name="Объект 2"/>
          <p:cNvSpPr txBox="1">
            <a:spLocks/>
          </p:cNvSpPr>
          <p:nvPr/>
        </p:nvSpPr>
        <p:spPr bwMode="auto">
          <a:xfrm>
            <a:off x="467544" y="1772816"/>
            <a:ext cx="8229600" cy="388538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73050" marR="0" lvl="0" indent="-273050" algn="l" defTabSz="914400" rtl="0" eaLnBrk="0" fontAlgn="base" latinLnBrk="0" hangingPunct="0">
              <a:lnSpc>
                <a:spcPct val="100000"/>
              </a:lnSpc>
              <a:spcBef>
                <a:spcPct val="20000"/>
              </a:spcBef>
              <a:spcAft>
                <a:spcPct val="0"/>
              </a:spcAft>
              <a:buClr>
                <a:srgbClr val="0BD0D9"/>
              </a:buClr>
              <a:buSzPct val="95000"/>
              <a:buFont typeface="Wingdings 2" pitchFamily="18" charset="2"/>
              <a:buChar char=""/>
              <a:tabLst/>
              <a:defRPr/>
            </a:pPr>
            <a:r>
              <a:rPr kumimoji="0" lang="uk-UA" sz="2800" b="0" i="0" u="none" strike="noStrike" kern="1200" cap="none" spc="0" normalizeH="0" baseline="0" noProof="0" dirty="0" smtClean="0">
                <a:ln>
                  <a:noFill/>
                </a:ln>
                <a:solidFill>
                  <a:schemeClr val="tx1"/>
                </a:solidFill>
                <a:effectLst/>
                <a:uLnTx/>
                <a:uFillTx/>
                <a:latin typeface="+mn-lt"/>
                <a:ea typeface="+mn-ea"/>
                <a:cs typeface="+mn-cs"/>
              </a:rPr>
              <a:t>Сім'я</a:t>
            </a:r>
            <a:r>
              <a:rPr kumimoji="0" lang="uk-UA" sz="2800" b="0" i="0" u="none" strike="noStrike" kern="1200" cap="none" spc="0" normalizeH="0" noProof="0" dirty="0" smtClean="0">
                <a:ln>
                  <a:noFill/>
                </a:ln>
                <a:solidFill>
                  <a:schemeClr val="tx1"/>
                </a:solidFill>
                <a:effectLst/>
                <a:uLnTx/>
                <a:uFillTx/>
                <a:latin typeface="+mn-lt"/>
                <a:ea typeface="+mn-ea"/>
                <a:cs typeface="+mn-cs"/>
              </a:rPr>
              <a:t> </a:t>
            </a:r>
            <a:r>
              <a:rPr kumimoji="0" lang="uk-UA" sz="2800" b="0" i="0" u="none" strike="noStrike" kern="1200" cap="none" spc="0" normalizeH="0" noProof="0" dirty="0" err="1" smtClean="0">
                <a:ln>
                  <a:noFill/>
                </a:ln>
                <a:solidFill>
                  <a:schemeClr val="tx1"/>
                </a:solidFill>
                <a:effectLst/>
                <a:uLnTx/>
                <a:uFillTx/>
                <a:latin typeface="+mn-lt"/>
                <a:ea typeface="+mn-ea"/>
                <a:cs typeface="+mn-cs"/>
              </a:rPr>
              <a:t>прожива</a:t>
            </a:r>
            <a:r>
              <a:rPr lang="uk-UA" sz="2800" dirty="0" smtClean="0">
                <a:latin typeface="+mn-lt"/>
              </a:rPr>
              <a:t>є</a:t>
            </a:r>
            <a:r>
              <a:rPr kumimoji="0" lang="uk-UA" sz="2800" b="0" i="0" u="none" strike="noStrike" kern="1200" cap="none" spc="0" normalizeH="0" noProof="0" dirty="0" smtClean="0">
                <a:ln>
                  <a:noFill/>
                </a:ln>
                <a:solidFill>
                  <a:schemeClr val="tx1"/>
                </a:solidFill>
                <a:effectLst/>
                <a:uLnTx/>
                <a:uFillTx/>
                <a:latin typeface="+mn-lt"/>
                <a:ea typeface="+mn-ea"/>
                <a:cs typeface="+mn-cs"/>
              </a:rPr>
              <a:t> у </a:t>
            </a:r>
            <a:r>
              <a:rPr kumimoji="0" lang="uk-UA" sz="2800" b="0" i="1" u="none" strike="noStrike" kern="1200" cap="none" spc="0" normalizeH="0" noProof="0" dirty="0" smtClean="0">
                <a:ln>
                  <a:noFill/>
                </a:ln>
                <a:solidFill>
                  <a:schemeClr val="tx1"/>
                </a:solidFill>
                <a:effectLst/>
                <a:uLnTx/>
                <a:uFillTx/>
                <a:latin typeface="+mn-lt"/>
                <a:ea typeface="+mn-ea"/>
                <a:cs typeface="+mn-cs"/>
              </a:rPr>
              <a:t>сільській місцевості</a:t>
            </a:r>
          </a:p>
          <a:p>
            <a:pPr marL="273050" indent="-273050" eaLnBrk="0" hangingPunct="0">
              <a:spcBef>
                <a:spcPct val="20000"/>
              </a:spcBef>
              <a:buClr>
                <a:srgbClr val="0BD0D9"/>
              </a:buClr>
              <a:buSzPct val="95000"/>
              <a:buFont typeface="Wingdings 2" pitchFamily="18" charset="2"/>
              <a:buChar char=""/>
            </a:pPr>
            <a:r>
              <a:rPr lang="uk-UA" sz="2800" i="1" dirty="0" smtClean="0">
                <a:latin typeface="Times New Roman"/>
                <a:ea typeface="Calibri"/>
                <a:cs typeface="Times New Roman"/>
              </a:rPr>
              <a:t>Не має </a:t>
            </a:r>
            <a:r>
              <a:rPr lang="uk-UA" sz="2800" dirty="0" smtClean="0">
                <a:latin typeface="Times New Roman"/>
                <a:ea typeface="Calibri"/>
                <a:cs typeface="Times New Roman"/>
              </a:rPr>
              <a:t>дітей у </a:t>
            </a:r>
            <a:r>
              <a:rPr lang="uk-UA" sz="2800" dirty="0" smtClean="0">
                <a:latin typeface="Times New Roman"/>
                <a:ea typeface="Calibri"/>
                <a:cs typeface="Times New Roman"/>
              </a:rPr>
              <a:t>віці до 3-х </a:t>
            </a:r>
            <a:r>
              <a:rPr lang="uk-UA" sz="2800" dirty="0" smtClean="0">
                <a:latin typeface="Times New Roman"/>
                <a:ea typeface="Calibri"/>
                <a:cs typeface="Times New Roman"/>
              </a:rPr>
              <a:t>років</a:t>
            </a:r>
            <a:endParaRPr lang="uk-UA" sz="2800" dirty="0" smtClean="0">
              <a:latin typeface="Calibri"/>
              <a:ea typeface="Calibri"/>
              <a:cs typeface="Times New Roman"/>
            </a:endParaRPr>
          </a:p>
          <a:p>
            <a:pPr marL="273050" indent="-273050" eaLnBrk="0" hangingPunct="0">
              <a:spcBef>
                <a:spcPct val="20000"/>
              </a:spcBef>
              <a:buClr>
                <a:srgbClr val="0BD0D9"/>
              </a:buClr>
              <a:buSzPct val="95000"/>
              <a:buFont typeface="Wingdings 2" pitchFamily="18" charset="2"/>
              <a:buChar char=""/>
            </a:pPr>
            <a:r>
              <a:rPr kumimoji="0" lang="uk-UA" sz="2800" b="0" i="0" u="none" strike="noStrike" kern="1200" cap="none" spc="0" normalizeH="0" noProof="0" dirty="0" smtClean="0">
                <a:ln>
                  <a:noFill/>
                </a:ln>
                <a:solidFill>
                  <a:schemeClr val="tx1"/>
                </a:solidFill>
                <a:effectLst/>
                <a:uLnTx/>
                <a:uFillTx/>
                <a:latin typeface="+mn-lt"/>
                <a:ea typeface="+mn-ea"/>
                <a:cs typeface="+mn-cs"/>
              </a:rPr>
              <a:t> Але </a:t>
            </a:r>
            <a:r>
              <a:rPr kumimoji="0" lang="uk-UA" sz="2800" b="0" i="1" u="none" strike="noStrike" kern="1200" cap="none" spc="0" normalizeH="0" noProof="0" dirty="0" smtClean="0">
                <a:ln>
                  <a:noFill/>
                </a:ln>
                <a:solidFill>
                  <a:schemeClr val="tx1"/>
                </a:solidFill>
                <a:effectLst/>
                <a:uLnTx/>
                <a:uFillTx/>
                <a:latin typeface="+mn-lt"/>
                <a:ea typeface="+mn-ea"/>
                <a:cs typeface="+mn-cs"/>
              </a:rPr>
              <a:t>має</a:t>
            </a:r>
            <a:r>
              <a:rPr lang="uk-UA" sz="2800" i="1" dirty="0" smtClean="0">
                <a:latin typeface="Times New Roman"/>
                <a:ea typeface="Calibri"/>
                <a:cs typeface="Times New Roman"/>
              </a:rPr>
              <a:t> </a:t>
            </a:r>
            <a:r>
              <a:rPr lang="uk-UA" sz="2800" i="1" dirty="0" smtClean="0">
                <a:latin typeface="Times New Roman"/>
                <a:ea typeface="Calibri"/>
                <a:cs typeface="Times New Roman"/>
              </a:rPr>
              <a:t>2-х і більше дітей у віці до 18-ти </a:t>
            </a:r>
            <a:r>
              <a:rPr lang="uk-UA" sz="2800" i="1" dirty="0" smtClean="0">
                <a:latin typeface="Times New Roman"/>
                <a:ea typeface="Calibri"/>
                <a:cs typeface="Times New Roman"/>
              </a:rPr>
              <a:t>років</a:t>
            </a:r>
          </a:p>
          <a:p>
            <a:pPr marL="273050" indent="-273050" eaLnBrk="0" hangingPunct="0">
              <a:spcBef>
                <a:spcPct val="20000"/>
              </a:spcBef>
              <a:buClr>
                <a:srgbClr val="0BD0D9"/>
              </a:buClr>
              <a:buSzPct val="95000"/>
              <a:buFont typeface="Wingdings 2" pitchFamily="18" charset="2"/>
              <a:buChar char=""/>
            </a:pPr>
            <a:r>
              <a:rPr lang="uk-UA" sz="2800" dirty="0" smtClean="0">
                <a:latin typeface="Times New Roman"/>
                <a:ea typeface="Calibri"/>
                <a:cs typeface="Times New Roman"/>
              </a:rPr>
              <a:t>І лише </a:t>
            </a:r>
            <a:r>
              <a:rPr lang="uk-UA" sz="2800" i="1" dirty="0" smtClean="0">
                <a:latin typeface="Times New Roman"/>
                <a:ea typeface="Calibri"/>
                <a:cs typeface="Times New Roman"/>
              </a:rPr>
              <a:t>один</a:t>
            </a:r>
            <a:r>
              <a:rPr lang="uk-UA" sz="2800" dirty="0" smtClean="0">
                <a:latin typeface="Times New Roman"/>
                <a:ea typeface="Calibri"/>
                <a:cs typeface="Times New Roman"/>
              </a:rPr>
              <a:t> з членів сім'ї працює, або </a:t>
            </a:r>
            <a:r>
              <a:rPr lang="uk-UA" sz="2800" i="1" dirty="0" smtClean="0">
                <a:latin typeface="Times New Roman"/>
                <a:ea typeface="Calibri"/>
                <a:cs typeface="Times New Roman"/>
              </a:rPr>
              <a:t>жоден</a:t>
            </a:r>
            <a:r>
              <a:rPr lang="uk-UA" sz="2800" dirty="0" smtClean="0">
                <a:latin typeface="Times New Roman"/>
                <a:ea typeface="Calibri"/>
                <a:cs typeface="Times New Roman"/>
              </a:rPr>
              <a:t> не працює</a:t>
            </a:r>
          </a:p>
          <a:p>
            <a:pPr marL="273050" indent="-273050" eaLnBrk="0" hangingPunct="0">
              <a:spcBef>
                <a:spcPct val="20000"/>
              </a:spcBef>
              <a:buClr>
                <a:srgbClr val="0BD0D9"/>
              </a:buClr>
              <a:buSzPct val="95000"/>
              <a:buFont typeface="Wingdings 2" pitchFamily="18" charset="2"/>
              <a:buChar char=""/>
            </a:pPr>
            <a:endParaRPr lang="uk-UA" sz="2800" dirty="0" smtClean="0">
              <a:latin typeface="Calibri"/>
              <a:ea typeface="Calibri"/>
              <a:cs typeface="Times New Roman"/>
            </a:endParaRPr>
          </a:p>
          <a:p>
            <a:pPr marL="273050" marR="0" lvl="0" indent="-273050" algn="ctr" defTabSz="914400" rtl="0" eaLnBrk="0" fontAlgn="base" latinLnBrk="0" hangingPunct="0">
              <a:lnSpc>
                <a:spcPct val="100000"/>
              </a:lnSpc>
              <a:spcBef>
                <a:spcPct val="20000"/>
              </a:spcBef>
              <a:spcAft>
                <a:spcPct val="0"/>
              </a:spcAft>
              <a:buClr>
                <a:srgbClr val="0BD0D9"/>
              </a:buClr>
              <a:buSzPct val="95000"/>
              <a:tabLst/>
              <a:defRPr/>
            </a:pPr>
            <a:r>
              <a:rPr kumimoji="0" lang="uk-UA" sz="2800" b="1" i="0" u="none" strike="noStrike" kern="1200" cap="none" spc="0" normalizeH="0" baseline="0" noProof="0" dirty="0" smtClean="0">
                <a:ln>
                  <a:noFill/>
                </a:ln>
                <a:solidFill>
                  <a:schemeClr val="tx1"/>
                </a:solidFill>
                <a:effectLst/>
                <a:uLnTx/>
                <a:uFillTx/>
                <a:latin typeface="+mn-lt"/>
                <a:ea typeface="+mn-ea"/>
                <a:cs typeface="+mn-cs"/>
              </a:rPr>
              <a:t>КІАП = 76,4% (максимальний)</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683568" y="476672"/>
            <a:ext cx="7516673" cy="156966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uk-UA" sz="3200" b="1" dirty="0" smtClean="0">
                <a:latin typeface="Times New Roman" pitchFamily="18" charset="0"/>
                <a:cs typeface="Times New Roman" pitchFamily="18" charset="0"/>
              </a:rPr>
              <a:t>Типи сімей за наборами характеристик</a:t>
            </a:r>
          </a:p>
          <a:p>
            <a:pPr marL="0" marR="0" lvl="0" indent="0" algn="l" defTabSz="914400" rtl="0" eaLnBrk="1" fontAlgn="base" latinLnBrk="0" hangingPunct="1">
              <a:lnSpc>
                <a:spcPct val="100000"/>
              </a:lnSpc>
              <a:spcBef>
                <a:spcPct val="0"/>
              </a:spcBef>
              <a:spcAft>
                <a:spcPct val="0"/>
              </a:spcAft>
              <a:buClrTx/>
              <a:buSzTx/>
              <a:buFontTx/>
              <a:buNone/>
              <a:tabLst/>
            </a:pPr>
            <a:r>
              <a:rPr kumimoji="0" lang="uk-UA" sz="3200" b="1" i="1" u="none" strike="noStrike" cap="none" normalizeH="0" baseline="0" dirty="0" smtClean="0">
                <a:ln>
                  <a:noFill/>
                </a:ln>
                <a:solidFill>
                  <a:schemeClr val="tx1"/>
                </a:solidFill>
                <a:effectLst/>
                <a:latin typeface="Times New Roman" pitchFamily="18" charset="0"/>
                <a:cs typeface="Times New Roman" pitchFamily="18" charset="0"/>
              </a:rPr>
              <a:t>Варіант 2</a:t>
            </a:r>
            <a:endParaRPr kumimoji="0" lang="ru-RU" sz="3200" b="0" i="1"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3200" b="0" i="0" u="none" strike="noStrike" cap="none" normalizeH="0" baseline="0" dirty="0" smtClean="0">
              <a:ln>
                <a:noFill/>
              </a:ln>
              <a:solidFill>
                <a:schemeClr val="tx1"/>
              </a:solidFill>
              <a:effectLst/>
              <a:latin typeface="Arial" pitchFamily="34" charset="0"/>
            </a:endParaRPr>
          </a:p>
        </p:txBody>
      </p:sp>
      <p:sp>
        <p:nvSpPr>
          <p:cNvPr id="1027" name="Rectangle 3"/>
          <p:cNvSpPr>
            <a:spLocks noChangeArrowheads="1"/>
          </p:cNvSpPr>
          <p:nvPr/>
        </p:nvSpPr>
        <p:spPr bwMode="auto">
          <a:xfrm>
            <a:off x="0" y="8477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6" name="Объект 2"/>
          <p:cNvSpPr txBox="1">
            <a:spLocks/>
          </p:cNvSpPr>
          <p:nvPr/>
        </p:nvSpPr>
        <p:spPr bwMode="auto">
          <a:xfrm>
            <a:off x="467544" y="1772816"/>
            <a:ext cx="8229600" cy="388538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73050" marR="0" lvl="0" indent="-273050" algn="l" defTabSz="914400" rtl="0" eaLnBrk="0" fontAlgn="base" latinLnBrk="0" hangingPunct="0">
              <a:lnSpc>
                <a:spcPct val="100000"/>
              </a:lnSpc>
              <a:spcBef>
                <a:spcPct val="20000"/>
              </a:spcBef>
              <a:spcAft>
                <a:spcPct val="0"/>
              </a:spcAft>
              <a:buClr>
                <a:srgbClr val="0BD0D9"/>
              </a:buClr>
              <a:buSzPct val="95000"/>
              <a:buFont typeface="Wingdings 2" pitchFamily="18" charset="2"/>
              <a:buChar char=""/>
              <a:tabLst/>
              <a:defRPr/>
            </a:pPr>
            <a:r>
              <a:rPr kumimoji="0" lang="uk-UA" sz="2800" b="0" i="0" u="none" strike="noStrike" kern="1200" cap="none" spc="0" normalizeH="0" baseline="0" noProof="0" dirty="0" smtClean="0">
                <a:ln>
                  <a:noFill/>
                </a:ln>
                <a:solidFill>
                  <a:srgbClr val="FF0000"/>
                </a:solidFill>
                <a:effectLst/>
                <a:uLnTx/>
                <a:uFillTx/>
                <a:latin typeface="+mn-lt"/>
                <a:ea typeface="+mn-ea"/>
                <a:cs typeface="+mn-cs"/>
              </a:rPr>
              <a:t>Сім'я</a:t>
            </a:r>
            <a:r>
              <a:rPr kumimoji="0" lang="uk-UA" sz="2800" b="0" i="0" u="none" strike="noStrike" kern="1200" cap="none" spc="0" normalizeH="0" noProof="0" dirty="0" smtClean="0">
                <a:ln>
                  <a:noFill/>
                </a:ln>
                <a:solidFill>
                  <a:srgbClr val="FF0000"/>
                </a:solidFill>
                <a:effectLst/>
                <a:uLnTx/>
                <a:uFillTx/>
                <a:latin typeface="+mn-lt"/>
                <a:ea typeface="+mn-ea"/>
                <a:cs typeface="+mn-cs"/>
              </a:rPr>
              <a:t> </a:t>
            </a:r>
            <a:r>
              <a:rPr kumimoji="0" lang="uk-UA" sz="2800" b="0" i="0" u="none" strike="noStrike" kern="1200" cap="none" spc="0" normalizeH="0" noProof="0" dirty="0" err="1" smtClean="0">
                <a:ln>
                  <a:noFill/>
                </a:ln>
                <a:solidFill>
                  <a:srgbClr val="FF0000"/>
                </a:solidFill>
                <a:effectLst/>
                <a:uLnTx/>
                <a:uFillTx/>
                <a:latin typeface="+mn-lt"/>
                <a:ea typeface="+mn-ea"/>
                <a:cs typeface="+mn-cs"/>
              </a:rPr>
              <a:t>прожива</a:t>
            </a:r>
            <a:r>
              <a:rPr lang="uk-UA" sz="2800" dirty="0" smtClean="0">
                <a:solidFill>
                  <a:srgbClr val="FF0000"/>
                </a:solidFill>
                <a:latin typeface="+mn-lt"/>
              </a:rPr>
              <a:t>є</a:t>
            </a:r>
            <a:r>
              <a:rPr kumimoji="0" lang="uk-UA" sz="2800" b="0" i="0" u="none" strike="noStrike" kern="1200" cap="none" spc="0" normalizeH="0" noProof="0" dirty="0" smtClean="0">
                <a:ln>
                  <a:noFill/>
                </a:ln>
                <a:solidFill>
                  <a:srgbClr val="FF0000"/>
                </a:solidFill>
                <a:effectLst/>
                <a:uLnTx/>
                <a:uFillTx/>
                <a:latin typeface="+mn-lt"/>
                <a:ea typeface="+mn-ea"/>
                <a:cs typeface="+mn-cs"/>
              </a:rPr>
              <a:t> у </a:t>
            </a:r>
            <a:r>
              <a:rPr kumimoji="0" lang="uk-UA" sz="2800" b="0" i="1" u="none" strike="noStrike" kern="1200" cap="none" spc="0" normalizeH="0" noProof="0" dirty="0" smtClean="0">
                <a:ln>
                  <a:noFill/>
                </a:ln>
                <a:solidFill>
                  <a:srgbClr val="FF0000"/>
                </a:solidFill>
                <a:effectLst/>
                <a:uLnTx/>
                <a:uFillTx/>
                <a:latin typeface="+mn-lt"/>
                <a:ea typeface="+mn-ea"/>
                <a:cs typeface="+mn-cs"/>
              </a:rPr>
              <a:t>міських поселеннях</a:t>
            </a:r>
          </a:p>
          <a:p>
            <a:pPr marL="273050" indent="-273050" eaLnBrk="0" hangingPunct="0">
              <a:spcBef>
                <a:spcPct val="20000"/>
              </a:spcBef>
              <a:buClr>
                <a:srgbClr val="0BD0D9"/>
              </a:buClr>
              <a:buSzPct val="95000"/>
              <a:buFont typeface="Wingdings 2" pitchFamily="18" charset="2"/>
              <a:buChar char=""/>
            </a:pPr>
            <a:r>
              <a:rPr lang="uk-UA" sz="2800" i="1" dirty="0" smtClean="0">
                <a:latin typeface="Times New Roman"/>
                <a:ea typeface="Calibri"/>
                <a:cs typeface="Times New Roman"/>
              </a:rPr>
              <a:t>Не має </a:t>
            </a:r>
            <a:r>
              <a:rPr lang="uk-UA" sz="2800" dirty="0" smtClean="0">
                <a:latin typeface="Times New Roman"/>
                <a:ea typeface="Calibri"/>
                <a:cs typeface="Times New Roman"/>
              </a:rPr>
              <a:t>дітей у </a:t>
            </a:r>
            <a:r>
              <a:rPr lang="uk-UA" sz="2800" dirty="0" smtClean="0">
                <a:latin typeface="Times New Roman"/>
                <a:ea typeface="Calibri"/>
                <a:cs typeface="Times New Roman"/>
              </a:rPr>
              <a:t>віці до 3-х </a:t>
            </a:r>
            <a:r>
              <a:rPr lang="uk-UA" sz="2800" dirty="0" smtClean="0">
                <a:latin typeface="Times New Roman"/>
                <a:ea typeface="Calibri"/>
                <a:cs typeface="Times New Roman"/>
              </a:rPr>
              <a:t>років</a:t>
            </a:r>
            <a:endParaRPr lang="uk-UA" sz="2800" dirty="0" smtClean="0">
              <a:latin typeface="Calibri"/>
              <a:ea typeface="Calibri"/>
              <a:cs typeface="Times New Roman"/>
            </a:endParaRPr>
          </a:p>
          <a:p>
            <a:pPr marL="273050" indent="-273050" eaLnBrk="0" hangingPunct="0">
              <a:spcBef>
                <a:spcPct val="20000"/>
              </a:spcBef>
              <a:buClr>
                <a:srgbClr val="0BD0D9"/>
              </a:buClr>
              <a:buSzPct val="95000"/>
              <a:buFont typeface="Wingdings 2" pitchFamily="18" charset="2"/>
              <a:buChar char=""/>
            </a:pPr>
            <a:r>
              <a:rPr kumimoji="0" lang="uk-UA" sz="2800" b="0" i="0" u="none" strike="noStrike" kern="1200" cap="none" spc="0" normalizeH="0" noProof="0" dirty="0" smtClean="0">
                <a:ln>
                  <a:noFill/>
                </a:ln>
                <a:solidFill>
                  <a:schemeClr val="tx1"/>
                </a:solidFill>
                <a:effectLst/>
                <a:uLnTx/>
                <a:uFillTx/>
                <a:latin typeface="+mn-lt"/>
                <a:ea typeface="+mn-ea"/>
                <a:cs typeface="+mn-cs"/>
              </a:rPr>
              <a:t> Але </a:t>
            </a:r>
            <a:r>
              <a:rPr kumimoji="0" lang="uk-UA" sz="2800" b="0" i="1" u="none" strike="noStrike" kern="1200" cap="none" spc="0" normalizeH="0" noProof="0" dirty="0" smtClean="0">
                <a:ln>
                  <a:noFill/>
                </a:ln>
                <a:solidFill>
                  <a:schemeClr val="tx1"/>
                </a:solidFill>
                <a:effectLst/>
                <a:uLnTx/>
                <a:uFillTx/>
                <a:latin typeface="+mn-lt"/>
                <a:ea typeface="+mn-ea"/>
                <a:cs typeface="+mn-cs"/>
              </a:rPr>
              <a:t>має</a:t>
            </a:r>
            <a:r>
              <a:rPr lang="uk-UA" sz="2800" i="1" dirty="0" smtClean="0">
                <a:latin typeface="Times New Roman"/>
                <a:ea typeface="Calibri"/>
                <a:cs typeface="Times New Roman"/>
              </a:rPr>
              <a:t> </a:t>
            </a:r>
            <a:r>
              <a:rPr lang="uk-UA" sz="2800" i="1" dirty="0" smtClean="0">
                <a:latin typeface="Times New Roman"/>
                <a:ea typeface="Calibri"/>
                <a:cs typeface="Times New Roman"/>
              </a:rPr>
              <a:t>2-х і більше дітей у віці до 18-ти </a:t>
            </a:r>
            <a:r>
              <a:rPr lang="uk-UA" sz="2800" i="1" dirty="0" smtClean="0">
                <a:latin typeface="Times New Roman"/>
                <a:ea typeface="Calibri"/>
                <a:cs typeface="Times New Roman"/>
              </a:rPr>
              <a:t>років</a:t>
            </a:r>
          </a:p>
          <a:p>
            <a:pPr marL="273050" indent="-273050" eaLnBrk="0" hangingPunct="0">
              <a:spcBef>
                <a:spcPct val="20000"/>
              </a:spcBef>
              <a:buClr>
                <a:srgbClr val="0BD0D9"/>
              </a:buClr>
              <a:buSzPct val="95000"/>
              <a:buFont typeface="Wingdings 2" pitchFamily="18" charset="2"/>
              <a:buChar char=""/>
            </a:pPr>
            <a:r>
              <a:rPr lang="uk-UA" sz="2800" dirty="0" smtClean="0">
                <a:latin typeface="Times New Roman"/>
                <a:ea typeface="Calibri"/>
                <a:cs typeface="Times New Roman"/>
              </a:rPr>
              <a:t>І лише </a:t>
            </a:r>
            <a:r>
              <a:rPr lang="uk-UA" sz="2800" i="1" dirty="0" smtClean="0">
                <a:latin typeface="Times New Roman"/>
                <a:ea typeface="Calibri"/>
                <a:cs typeface="Times New Roman"/>
              </a:rPr>
              <a:t>один</a:t>
            </a:r>
            <a:r>
              <a:rPr lang="uk-UA" sz="2800" dirty="0" smtClean="0">
                <a:latin typeface="Times New Roman"/>
                <a:ea typeface="Calibri"/>
                <a:cs typeface="Times New Roman"/>
              </a:rPr>
              <a:t> з членів сім'ї працює, або </a:t>
            </a:r>
            <a:r>
              <a:rPr lang="uk-UA" sz="2800" i="1" dirty="0" smtClean="0">
                <a:latin typeface="Times New Roman"/>
                <a:ea typeface="Calibri"/>
                <a:cs typeface="Times New Roman"/>
              </a:rPr>
              <a:t>жоден</a:t>
            </a:r>
            <a:r>
              <a:rPr lang="uk-UA" sz="2800" dirty="0" smtClean="0">
                <a:latin typeface="Times New Roman"/>
                <a:ea typeface="Calibri"/>
                <a:cs typeface="Times New Roman"/>
              </a:rPr>
              <a:t> не працює</a:t>
            </a:r>
          </a:p>
          <a:p>
            <a:pPr marL="273050" indent="-273050" eaLnBrk="0" hangingPunct="0">
              <a:spcBef>
                <a:spcPct val="20000"/>
              </a:spcBef>
              <a:buClr>
                <a:srgbClr val="0BD0D9"/>
              </a:buClr>
              <a:buSzPct val="95000"/>
              <a:buFont typeface="Wingdings 2" pitchFamily="18" charset="2"/>
              <a:buChar char=""/>
            </a:pPr>
            <a:endParaRPr lang="uk-UA" sz="2800" dirty="0" smtClean="0">
              <a:latin typeface="Calibri"/>
              <a:ea typeface="Calibri"/>
              <a:cs typeface="Times New Roman"/>
            </a:endParaRPr>
          </a:p>
          <a:p>
            <a:pPr marL="273050" marR="0" lvl="0" indent="-273050" algn="ctr" defTabSz="914400" rtl="0" eaLnBrk="0" fontAlgn="base" latinLnBrk="0" hangingPunct="0">
              <a:lnSpc>
                <a:spcPct val="100000"/>
              </a:lnSpc>
              <a:spcBef>
                <a:spcPct val="20000"/>
              </a:spcBef>
              <a:spcAft>
                <a:spcPct val="0"/>
              </a:spcAft>
              <a:buClr>
                <a:srgbClr val="0BD0D9"/>
              </a:buClr>
              <a:buSzPct val="95000"/>
              <a:tabLst/>
              <a:defRPr/>
            </a:pPr>
            <a:r>
              <a:rPr kumimoji="0" lang="uk-UA" sz="2800" b="1" i="0" u="none" strike="noStrike" kern="1200" cap="none" spc="0" normalizeH="0" baseline="0" noProof="0" dirty="0" smtClean="0">
                <a:ln>
                  <a:noFill/>
                </a:ln>
                <a:solidFill>
                  <a:schemeClr val="tx1"/>
                </a:solidFill>
                <a:effectLst/>
                <a:uLnTx/>
                <a:uFillTx/>
                <a:latin typeface="+mn-lt"/>
                <a:ea typeface="+mn-ea"/>
                <a:cs typeface="+mn-cs"/>
              </a:rPr>
              <a:t>КІАП = 67,6% </a:t>
            </a:r>
            <a:r>
              <a:rPr kumimoji="0" lang="uk-UA" sz="2400" i="0" u="none" strike="noStrike" kern="1200" cap="none" spc="0" normalizeH="0" baseline="0" noProof="0" dirty="0" smtClean="0">
                <a:ln>
                  <a:noFill/>
                </a:ln>
                <a:solidFill>
                  <a:schemeClr val="tx1"/>
                </a:solidFill>
                <a:effectLst/>
                <a:uLnTx/>
                <a:uFillTx/>
                <a:latin typeface="+mn-lt"/>
                <a:ea typeface="+mn-ea"/>
                <a:cs typeface="+mn-cs"/>
              </a:rPr>
              <a:t>(67,6 =76,4-8,8)</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683568" y="476672"/>
            <a:ext cx="7516673" cy="156966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uk-UA" sz="3200" b="1" dirty="0" smtClean="0">
                <a:latin typeface="Times New Roman" pitchFamily="18" charset="0"/>
                <a:cs typeface="Times New Roman" pitchFamily="18" charset="0"/>
              </a:rPr>
              <a:t>Типи сімей за наборами характеристик</a:t>
            </a:r>
          </a:p>
          <a:p>
            <a:pPr marL="0" marR="0" lvl="0" indent="0" algn="l" defTabSz="914400" rtl="0" eaLnBrk="1" fontAlgn="base" latinLnBrk="0" hangingPunct="1">
              <a:lnSpc>
                <a:spcPct val="100000"/>
              </a:lnSpc>
              <a:spcBef>
                <a:spcPct val="0"/>
              </a:spcBef>
              <a:spcAft>
                <a:spcPct val="0"/>
              </a:spcAft>
              <a:buClrTx/>
              <a:buSzTx/>
              <a:buFontTx/>
              <a:buNone/>
              <a:tabLst/>
            </a:pPr>
            <a:r>
              <a:rPr kumimoji="0" lang="uk-UA" sz="3200" b="1" i="1" u="none" strike="noStrike" cap="none" normalizeH="0" baseline="0" dirty="0" smtClean="0">
                <a:ln>
                  <a:noFill/>
                </a:ln>
                <a:solidFill>
                  <a:schemeClr val="tx1"/>
                </a:solidFill>
                <a:effectLst/>
                <a:latin typeface="Times New Roman" pitchFamily="18" charset="0"/>
                <a:cs typeface="Times New Roman" pitchFamily="18" charset="0"/>
              </a:rPr>
              <a:t>Варіант 3</a:t>
            </a:r>
            <a:endParaRPr kumimoji="0" lang="ru-RU" sz="3200" b="0" i="1"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3200" b="0" i="0" u="none" strike="noStrike" cap="none" normalizeH="0" baseline="0" dirty="0" smtClean="0">
              <a:ln>
                <a:noFill/>
              </a:ln>
              <a:solidFill>
                <a:schemeClr val="tx1"/>
              </a:solidFill>
              <a:effectLst/>
              <a:latin typeface="Arial" pitchFamily="34" charset="0"/>
            </a:endParaRPr>
          </a:p>
        </p:txBody>
      </p:sp>
      <p:sp>
        <p:nvSpPr>
          <p:cNvPr id="1027" name="Rectangle 3"/>
          <p:cNvSpPr>
            <a:spLocks noChangeArrowheads="1"/>
          </p:cNvSpPr>
          <p:nvPr/>
        </p:nvSpPr>
        <p:spPr bwMode="auto">
          <a:xfrm>
            <a:off x="0" y="8477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6" name="Объект 2"/>
          <p:cNvSpPr txBox="1">
            <a:spLocks/>
          </p:cNvSpPr>
          <p:nvPr/>
        </p:nvSpPr>
        <p:spPr bwMode="auto">
          <a:xfrm>
            <a:off x="467544" y="1772816"/>
            <a:ext cx="8229600" cy="388538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73050" marR="0" lvl="0" indent="-273050" algn="l" defTabSz="914400" rtl="0" eaLnBrk="0" fontAlgn="base" latinLnBrk="0" hangingPunct="0">
              <a:lnSpc>
                <a:spcPct val="100000"/>
              </a:lnSpc>
              <a:spcBef>
                <a:spcPct val="20000"/>
              </a:spcBef>
              <a:spcAft>
                <a:spcPct val="0"/>
              </a:spcAft>
              <a:buClr>
                <a:srgbClr val="0BD0D9"/>
              </a:buClr>
              <a:buSzPct val="95000"/>
              <a:buFont typeface="Wingdings 2" pitchFamily="18" charset="2"/>
              <a:buChar char=""/>
              <a:tabLst/>
              <a:defRPr/>
            </a:pPr>
            <a:r>
              <a:rPr kumimoji="0" lang="uk-UA" sz="2800" b="0" i="0" u="none" strike="noStrike" kern="1200" cap="none" spc="0" normalizeH="0" baseline="0" noProof="0" dirty="0" smtClean="0">
                <a:ln>
                  <a:noFill/>
                </a:ln>
                <a:effectLst/>
                <a:uLnTx/>
                <a:uFillTx/>
                <a:latin typeface="+mn-lt"/>
                <a:ea typeface="+mn-ea"/>
                <a:cs typeface="+mn-cs"/>
              </a:rPr>
              <a:t>Сім'я</a:t>
            </a:r>
            <a:r>
              <a:rPr kumimoji="0" lang="uk-UA" sz="2800" b="0" i="0" u="none" strike="noStrike" kern="1200" cap="none" spc="0" normalizeH="0" noProof="0" dirty="0" smtClean="0">
                <a:ln>
                  <a:noFill/>
                </a:ln>
                <a:effectLst/>
                <a:uLnTx/>
                <a:uFillTx/>
                <a:latin typeface="+mn-lt"/>
                <a:ea typeface="+mn-ea"/>
                <a:cs typeface="+mn-cs"/>
              </a:rPr>
              <a:t> </a:t>
            </a:r>
            <a:r>
              <a:rPr kumimoji="0" lang="uk-UA" sz="2800" b="0" i="0" u="none" strike="noStrike" kern="1200" cap="none" spc="0" normalizeH="0" noProof="0" dirty="0" err="1" smtClean="0">
                <a:ln>
                  <a:noFill/>
                </a:ln>
                <a:effectLst/>
                <a:uLnTx/>
                <a:uFillTx/>
                <a:latin typeface="+mn-lt"/>
                <a:ea typeface="+mn-ea"/>
                <a:cs typeface="+mn-cs"/>
              </a:rPr>
              <a:t>прожива</a:t>
            </a:r>
            <a:r>
              <a:rPr lang="uk-UA" sz="2800" dirty="0" smtClean="0">
                <a:latin typeface="+mn-lt"/>
              </a:rPr>
              <a:t>є</a:t>
            </a:r>
            <a:r>
              <a:rPr kumimoji="0" lang="uk-UA" sz="2800" b="0" i="0" u="none" strike="noStrike" kern="1200" cap="none" spc="0" normalizeH="0" noProof="0" dirty="0" smtClean="0">
                <a:ln>
                  <a:noFill/>
                </a:ln>
                <a:effectLst/>
                <a:uLnTx/>
                <a:uFillTx/>
                <a:latin typeface="+mn-lt"/>
                <a:ea typeface="+mn-ea"/>
                <a:cs typeface="+mn-cs"/>
              </a:rPr>
              <a:t> </a:t>
            </a:r>
            <a:r>
              <a:rPr kumimoji="0" lang="uk-UA" sz="2800" b="0" i="0" u="none" strike="noStrike" kern="1200" cap="none" spc="0" normalizeH="0" noProof="0" dirty="0" smtClean="0">
                <a:ln>
                  <a:noFill/>
                </a:ln>
                <a:solidFill>
                  <a:srgbClr val="FF0000"/>
                </a:solidFill>
                <a:effectLst/>
                <a:uLnTx/>
                <a:uFillTx/>
                <a:latin typeface="+mn-lt"/>
                <a:ea typeface="+mn-ea"/>
                <a:cs typeface="+mn-cs"/>
              </a:rPr>
              <a:t>у </a:t>
            </a:r>
            <a:r>
              <a:rPr kumimoji="0" lang="uk-UA" sz="2800" b="0" i="1" u="none" strike="noStrike" kern="1200" cap="none" spc="0" normalizeH="0" noProof="0" dirty="0" smtClean="0">
                <a:ln>
                  <a:noFill/>
                </a:ln>
                <a:solidFill>
                  <a:srgbClr val="FF0000"/>
                </a:solidFill>
                <a:effectLst/>
                <a:uLnTx/>
                <a:uFillTx/>
                <a:latin typeface="+mn-lt"/>
                <a:ea typeface="+mn-ea"/>
                <a:cs typeface="+mn-cs"/>
              </a:rPr>
              <a:t>міських поселеннях</a:t>
            </a:r>
          </a:p>
          <a:p>
            <a:pPr marL="273050" indent="-273050" eaLnBrk="0" hangingPunct="0">
              <a:spcBef>
                <a:spcPct val="20000"/>
              </a:spcBef>
              <a:buClr>
                <a:srgbClr val="0BD0D9"/>
              </a:buClr>
              <a:buSzPct val="95000"/>
              <a:buFont typeface="Wingdings 2" pitchFamily="18" charset="2"/>
              <a:buChar char=""/>
            </a:pPr>
            <a:r>
              <a:rPr lang="uk-UA" sz="2800" i="1" dirty="0" smtClean="0">
                <a:solidFill>
                  <a:srgbClr val="FF0000"/>
                </a:solidFill>
                <a:latin typeface="Times New Roman"/>
                <a:ea typeface="Calibri"/>
                <a:cs typeface="Times New Roman"/>
              </a:rPr>
              <a:t>Має </a:t>
            </a:r>
            <a:r>
              <a:rPr lang="uk-UA" sz="2800" dirty="0" smtClean="0">
                <a:latin typeface="Times New Roman"/>
                <a:ea typeface="Calibri"/>
                <a:cs typeface="Times New Roman"/>
              </a:rPr>
              <a:t>дітей у </a:t>
            </a:r>
            <a:r>
              <a:rPr lang="uk-UA" sz="2800" dirty="0" smtClean="0">
                <a:latin typeface="Times New Roman"/>
                <a:ea typeface="Calibri"/>
                <a:cs typeface="Times New Roman"/>
              </a:rPr>
              <a:t>віці до 3-х </a:t>
            </a:r>
            <a:r>
              <a:rPr lang="uk-UA" sz="2800" dirty="0" smtClean="0">
                <a:latin typeface="Times New Roman"/>
                <a:ea typeface="Calibri"/>
                <a:cs typeface="Times New Roman"/>
              </a:rPr>
              <a:t>років</a:t>
            </a:r>
            <a:endParaRPr lang="uk-UA" sz="2800" dirty="0" smtClean="0">
              <a:latin typeface="Calibri"/>
              <a:ea typeface="Calibri"/>
              <a:cs typeface="Times New Roman"/>
            </a:endParaRPr>
          </a:p>
          <a:p>
            <a:pPr marL="273050" indent="-273050" eaLnBrk="0" hangingPunct="0">
              <a:spcBef>
                <a:spcPct val="20000"/>
              </a:spcBef>
              <a:buClr>
                <a:srgbClr val="0BD0D9"/>
              </a:buClr>
              <a:buSzPct val="95000"/>
              <a:buFont typeface="Wingdings 2" pitchFamily="18" charset="2"/>
              <a:buChar char=""/>
            </a:pPr>
            <a:r>
              <a:rPr kumimoji="0" lang="uk-UA" sz="2800" b="0" i="0" u="none" strike="noStrike" kern="1200" cap="none" spc="0" normalizeH="0" noProof="0" dirty="0" smtClean="0">
                <a:ln>
                  <a:noFill/>
                </a:ln>
                <a:solidFill>
                  <a:schemeClr val="tx1"/>
                </a:solidFill>
                <a:effectLst/>
                <a:uLnTx/>
                <a:uFillTx/>
                <a:latin typeface="+mn-lt"/>
                <a:ea typeface="+mn-ea"/>
                <a:cs typeface="+mn-cs"/>
              </a:rPr>
              <a:t> </a:t>
            </a:r>
            <a:r>
              <a:rPr kumimoji="0" lang="uk-UA" sz="2800" b="0" i="1" u="none" strike="noStrike" kern="1200" cap="none" spc="0" normalizeH="0" noProof="0" dirty="0" smtClean="0">
                <a:ln>
                  <a:noFill/>
                </a:ln>
                <a:solidFill>
                  <a:schemeClr val="tx1"/>
                </a:solidFill>
                <a:effectLst/>
                <a:uLnTx/>
                <a:uFillTx/>
                <a:latin typeface="Times New Roman" pitchFamily="18" charset="0"/>
                <a:cs typeface="Times New Roman" pitchFamily="18" charset="0"/>
              </a:rPr>
              <a:t>М</a:t>
            </a:r>
            <a:r>
              <a:rPr kumimoji="0" lang="uk-UA" sz="2800" b="0" i="1" u="none" strike="noStrike" kern="1200" cap="none" spc="0" normalizeH="0" noProof="0" dirty="0" smtClean="0">
                <a:ln>
                  <a:noFill/>
                </a:ln>
                <a:solidFill>
                  <a:schemeClr val="tx1"/>
                </a:solidFill>
                <a:effectLst/>
                <a:uLnTx/>
                <a:uFillTx/>
                <a:latin typeface="+mn-lt"/>
                <a:ea typeface="+mn-ea"/>
                <a:cs typeface="+mn-cs"/>
              </a:rPr>
              <a:t>ає</a:t>
            </a:r>
            <a:r>
              <a:rPr lang="uk-UA" sz="2800" i="1" dirty="0" smtClean="0">
                <a:latin typeface="Times New Roman"/>
                <a:ea typeface="Calibri"/>
                <a:cs typeface="Times New Roman"/>
              </a:rPr>
              <a:t> </a:t>
            </a:r>
            <a:r>
              <a:rPr lang="uk-UA" sz="2800" i="1" dirty="0" smtClean="0">
                <a:latin typeface="Times New Roman"/>
                <a:ea typeface="Calibri"/>
                <a:cs typeface="Times New Roman"/>
              </a:rPr>
              <a:t>2-х і більше дітей у віці до 18-ти </a:t>
            </a:r>
            <a:r>
              <a:rPr lang="uk-UA" sz="2800" i="1" dirty="0" smtClean="0">
                <a:latin typeface="Times New Roman"/>
                <a:ea typeface="Calibri"/>
                <a:cs typeface="Times New Roman"/>
              </a:rPr>
              <a:t>років</a:t>
            </a:r>
          </a:p>
          <a:p>
            <a:pPr marL="273050" indent="-273050" eaLnBrk="0" hangingPunct="0">
              <a:spcBef>
                <a:spcPct val="20000"/>
              </a:spcBef>
              <a:buClr>
                <a:srgbClr val="0BD0D9"/>
              </a:buClr>
              <a:buSzPct val="95000"/>
              <a:buFont typeface="Wingdings 2" pitchFamily="18" charset="2"/>
              <a:buChar char=""/>
            </a:pPr>
            <a:r>
              <a:rPr lang="uk-UA" sz="2800" dirty="0" smtClean="0">
                <a:latin typeface="Times New Roman"/>
                <a:ea typeface="Calibri"/>
                <a:cs typeface="Times New Roman"/>
              </a:rPr>
              <a:t>І лише </a:t>
            </a:r>
            <a:r>
              <a:rPr lang="uk-UA" sz="2800" i="1" dirty="0" smtClean="0">
                <a:latin typeface="Times New Roman"/>
                <a:ea typeface="Calibri"/>
                <a:cs typeface="Times New Roman"/>
              </a:rPr>
              <a:t>один</a:t>
            </a:r>
            <a:r>
              <a:rPr lang="uk-UA" sz="2800" dirty="0" smtClean="0">
                <a:latin typeface="Times New Roman"/>
                <a:ea typeface="Calibri"/>
                <a:cs typeface="Times New Roman"/>
              </a:rPr>
              <a:t> з членів сім'ї працює, або </a:t>
            </a:r>
            <a:r>
              <a:rPr lang="uk-UA" sz="2800" i="1" dirty="0" smtClean="0">
                <a:latin typeface="Times New Roman"/>
                <a:ea typeface="Calibri"/>
                <a:cs typeface="Times New Roman"/>
              </a:rPr>
              <a:t>жоден</a:t>
            </a:r>
            <a:r>
              <a:rPr lang="uk-UA" sz="2800" dirty="0" smtClean="0">
                <a:latin typeface="Times New Roman"/>
                <a:ea typeface="Calibri"/>
                <a:cs typeface="Times New Roman"/>
              </a:rPr>
              <a:t> не працює</a:t>
            </a:r>
          </a:p>
          <a:p>
            <a:pPr marL="273050" indent="-273050" eaLnBrk="0" hangingPunct="0">
              <a:spcBef>
                <a:spcPct val="20000"/>
              </a:spcBef>
              <a:buClr>
                <a:srgbClr val="0BD0D9"/>
              </a:buClr>
              <a:buSzPct val="95000"/>
              <a:buFont typeface="Wingdings 2" pitchFamily="18" charset="2"/>
              <a:buChar char=""/>
            </a:pPr>
            <a:endParaRPr lang="uk-UA" sz="2800" dirty="0" smtClean="0">
              <a:latin typeface="Calibri"/>
              <a:ea typeface="Calibri"/>
              <a:cs typeface="Times New Roman"/>
            </a:endParaRPr>
          </a:p>
          <a:p>
            <a:pPr marL="273050" marR="0" lvl="0" indent="-273050" algn="ctr" defTabSz="914400" rtl="0" eaLnBrk="0" fontAlgn="base" latinLnBrk="0" hangingPunct="0">
              <a:lnSpc>
                <a:spcPct val="100000"/>
              </a:lnSpc>
              <a:spcBef>
                <a:spcPct val="20000"/>
              </a:spcBef>
              <a:spcAft>
                <a:spcPct val="0"/>
              </a:spcAft>
              <a:buClr>
                <a:srgbClr val="0BD0D9"/>
              </a:buClr>
              <a:buSzPct val="95000"/>
              <a:tabLst/>
              <a:defRPr/>
            </a:pPr>
            <a:r>
              <a:rPr kumimoji="0" lang="uk-UA" sz="2800" b="1" i="0" u="none" strike="noStrike" kern="1200" cap="none" spc="0" normalizeH="0" baseline="0" noProof="0" dirty="0" smtClean="0">
                <a:ln>
                  <a:noFill/>
                </a:ln>
                <a:solidFill>
                  <a:schemeClr val="tx1"/>
                </a:solidFill>
                <a:effectLst/>
                <a:uLnTx/>
                <a:uFillTx/>
                <a:latin typeface="+mn-lt"/>
                <a:ea typeface="+mn-ea"/>
                <a:cs typeface="+mn-cs"/>
              </a:rPr>
              <a:t>КІАП = 50,9% </a:t>
            </a:r>
            <a:r>
              <a:rPr kumimoji="0" lang="uk-UA" sz="2400" i="0" u="none" strike="noStrike" kern="1200" cap="none" spc="0" normalizeH="0" baseline="0" noProof="0" dirty="0" smtClean="0">
                <a:ln>
                  <a:noFill/>
                </a:ln>
                <a:solidFill>
                  <a:schemeClr val="tx1"/>
                </a:solidFill>
                <a:effectLst/>
                <a:uLnTx/>
                <a:uFillTx/>
                <a:latin typeface="+mn-lt"/>
                <a:ea typeface="+mn-ea"/>
                <a:cs typeface="+mn-cs"/>
              </a:rPr>
              <a:t>(50,9,9 =76,4-8,8-16,7)</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683568" y="476672"/>
            <a:ext cx="7516673" cy="156966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uk-UA" sz="3200" b="1" dirty="0" smtClean="0">
                <a:latin typeface="Times New Roman" pitchFamily="18" charset="0"/>
                <a:cs typeface="Times New Roman" pitchFamily="18" charset="0"/>
              </a:rPr>
              <a:t>Типи сімей за наборами характеристик</a:t>
            </a:r>
          </a:p>
          <a:p>
            <a:pPr marL="0" marR="0" lvl="0" indent="0" algn="l" defTabSz="914400" rtl="0" eaLnBrk="1" fontAlgn="base" latinLnBrk="0" hangingPunct="1">
              <a:lnSpc>
                <a:spcPct val="100000"/>
              </a:lnSpc>
              <a:spcBef>
                <a:spcPct val="0"/>
              </a:spcBef>
              <a:spcAft>
                <a:spcPct val="0"/>
              </a:spcAft>
              <a:buClrTx/>
              <a:buSzTx/>
              <a:buFontTx/>
              <a:buNone/>
              <a:tabLst/>
            </a:pPr>
            <a:r>
              <a:rPr kumimoji="0" lang="uk-UA" sz="3200" b="1" i="1" u="none" strike="noStrike" cap="none" normalizeH="0" baseline="0" dirty="0" smtClean="0">
                <a:ln>
                  <a:noFill/>
                </a:ln>
                <a:solidFill>
                  <a:schemeClr val="tx1"/>
                </a:solidFill>
                <a:effectLst/>
                <a:latin typeface="Times New Roman" pitchFamily="18" charset="0"/>
                <a:cs typeface="Times New Roman" pitchFamily="18" charset="0"/>
              </a:rPr>
              <a:t>Варіант 4</a:t>
            </a:r>
            <a:endParaRPr kumimoji="0" lang="ru-RU" sz="3200" b="0" i="1"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3200" b="0" i="0" u="none" strike="noStrike" cap="none" normalizeH="0" baseline="0" dirty="0" smtClean="0">
              <a:ln>
                <a:noFill/>
              </a:ln>
              <a:solidFill>
                <a:schemeClr val="tx1"/>
              </a:solidFill>
              <a:effectLst/>
              <a:latin typeface="Arial" pitchFamily="34" charset="0"/>
            </a:endParaRPr>
          </a:p>
        </p:txBody>
      </p:sp>
      <p:sp>
        <p:nvSpPr>
          <p:cNvPr id="1027" name="Rectangle 3"/>
          <p:cNvSpPr>
            <a:spLocks noChangeArrowheads="1"/>
          </p:cNvSpPr>
          <p:nvPr/>
        </p:nvSpPr>
        <p:spPr bwMode="auto">
          <a:xfrm>
            <a:off x="0" y="8477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6" name="Объект 2"/>
          <p:cNvSpPr txBox="1">
            <a:spLocks/>
          </p:cNvSpPr>
          <p:nvPr/>
        </p:nvSpPr>
        <p:spPr bwMode="auto">
          <a:xfrm>
            <a:off x="467544" y="1772816"/>
            <a:ext cx="8229600" cy="388538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73050" marR="0" lvl="0" indent="-273050" algn="l" defTabSz="914400" rtl="0" eaLnBrk="0" fontAlgn="base" latinLnBrk="0" hangingPunct="0">
              <a:lnSpc>
                <a:spcPct val="100000"/>
              </a:lnSpc>
              <a:spcBef>
                <a:spcPct val="20000"/>
              </a:spcBef>
              <a:spcAft>
                <a:spcPct val="0"/>
              </a:spcAft>
              <a:buClr>
                <a:srgbClr val="0BD0D9"/>
              </a:buClr>
              <a:buSzPct val="95000"/>
              <a:buFont typeface="Wingdings 2" pitchFamily="18" charset="2"/>
              <a:buChar char=""/>
              <a:tabLst/>
              <a:defRPr/>
            </a:pPr>
            <a:r>
              <a:rPr kumimoji="0" lang="uk-UA" sz="2800" b="0" i="0" u="none" strike="noStrike" kern="1200" cap="none" spc="0" normalizeH="0" baseline="0" noProof="0" dirty="0" smtClean="0">
                <a:ln>
                  <a:noFill/>
                </a:ln>
                <a:effectLst/>
                <a:uLnTx/>
                <a:uFillTx/>
                <a:latin typeface="Times New Roman" pitchFamily="18" charset="0"/>
                <a:cs typeface="Times New Roman" pitchFamily="18" charset="0"/>
              </a:rPr>
              <a:t>Сім'я</a:t>
            </a:r>
            <a:r>
              <a:rPr kumimoji="0" lang="uk-UA" sz="2800" b="0" i="0" u="none" strike="noStrike" kern="1200" cap="none" spc="0" normalizeH="0" noProof="0" dirty="0" smtClean="0">
                <a:ln>
                  <a:noFill/>
                </a:ln>
                <a:effectLst/>
                <a:uLnTx/>
                <a:uFillTx/>
                <a:latin typeface="Times New Roman" pitchFamily="18" charset="0"/>
                <a:cs typeface="Times New Roman" pitchFamily="18" charset="0"/>
              </a:rPr>
              <a:t> </a:t>
            </a:r>
            <a:r>
              <a:rPr kumimoji="0" lang="uk-UA" sz="2800" b="0" i="0" u="none" strike="noStrike" kern="1200" cap="none" spc="0" normalizeH="0" noProof="0" dirty="0" err="1" smtClean="0">
                <a:ln>
                  <a:noFill/>
                </a:ln>
                <a:effectLst/>
                <a:uLnTx/>
                <a:uFillTx/>
                <a:latin typeface="Times New Roman" pitchFamily="18" charset="0"/>
                <a:cs typeface="Times New Roman" pitchFamily="18" charset="0"/>
              </a:rPr>
              <a:t>прожива</a:t>
            </a:r>
            <a:r>
              <a:rPr lang="uk-UA" sz="2800" dirty="0" smtClean="0">
                <a:latin typeface="Times New Roman" pitchFamily="18" charset="0"/>
                <a:cs typeface="Times New Roman" pitchFamily="18" charset="0"/>
              </a:rPr>
              <a:t>є</a:t>
            </a:r>
            <a:r>
              <a:rPr kumimoji="0" lang="uk-UA" sz="2800" b="0" i="0" u="none" strike="noStrike" kern="1200" cap="none" spc="0" normalizeH="0" noProof="0" dirty="0" smtClean="0">
                <a:ln>
                  <a:noFill/>
                </a:ln>
                <a:effectLst/>
                <a:uLnTx/>
                <a:uFillTx/>
                <a:latin typeface="Times New Roman" pitchFamily="18" charset="0"/>
                <a:cs typeface="Times New Roman" pitchFamily="18" charset="0"/>
              </a:rPr>
              <a:t> </a:t>
            </a:r>
            <a:r>
              <a:rPr kumimoji="0" lang="uk-UA" sz="2800" b="0" i="0" u="none" strike="noStrike" kern="1200" cap="none" spc="0" normalizeH="0" noProof="0" dirty="0" smtClean="0">
                <a:ln>
                  <a:noFill/>
                </a:ln>
                <a:solidFill>
                  <a:srgbClr val="FF0000"/>
                </a:solidFill>
                <a:effectLst/>
                <a:uLnTx/>
                <a:uFillTx/>
                <a:latin typeface="Times New Roman" pitchFamily="18" charset="0"/>
                <a:cs typeface="Times New Roman" pitchFamily="18" charset="0"/>
              </a:rPr>
              <a:t>у </a:t>
            </a:r>
            <a:r>
              <a:rPr kumimoji="0" lang="uk-UA" sz="2800" b="0" i="1" u="none" strike="noStrike" kern="1200" cap="none" spc="0" normalizeH="0" noProof="0" dirty="0" smtClean="0">
                <a:ln>
                  <a:noFill/>
                </a:ln>
                <a:solidFill>
                  <a:srgbClr val="FF0000"/>
                </a:solidFill>
                <a:effectLst/>
                <a:uLnTx/>
                <a:uFillTx/>
                <a:latin typeface="Times New Roman" pitchFamily="18" charset="0"/>
                <a:cs typeface="Times New Roman" pitchFamily="18" charset="0"/>
              </a:rPr>
              <a:t>міських поселеннях</a:t>
            </a:r>
          </a:p>
          <a:p>
            <a:pPr marL="273050" indent="-273050" eaLnBrk="0" hangingPunct="0">
              <a:spcBef>
                <a:spcPct val="20000"/>
              </a:spcBef>
              <a:buClr>
                <a:srgbClr val="0BD0D9"/>
              </a:buClr>
              <a:buSzPct val="95000"/>
              <a:buFont typeface="Wingdings 2" pitchFamily="18" charset="2"/>
              <a:buChar char=""/>
            </a:pPr>
            <a:r>
              <a:rPr lang="uk-UA" sz="2800" i="1" dirty="0" smtClean="0">
                <a:solidFill>
                  <a:srgbClr val="FF0000"/>
                </a:solidFill>
                <a:latin typeface="Times New Roman" pitchFamily="18" charset="0"/>
                <a:ea typeface="Calibri"/>
                <a:cs typeface="Times New Roman" pitchFamily="18" charset="0"/>
              </a:rPr>
              <a:t>Має </a:t>
            </a:r>
            <a:r>
              <a:rPr lang="uk-UA" sz="2800" dirty="0" smtClean="0">
                <a:latin typeface="Times New Roman" pitchFamily="18" charset="0"/>
                <a:ea typeface="Calibri"/>
                <a:cs typeface="Times New Roman" pitchFamily="18" charset="0"/>
              </a:rPr>
              <a:t>дітей у </a:t>
            </a:r>
            <a:r>
              <a:rPr lang="uk-UA" sz="2800" dirty="0" smtClean="0">
                <a:latin typeface="Times New Roman" pitchFamily="18" charset="0"/>
                <a:ea typeface="Calibri"/>
                <a:cs typeface="Times New Roman" pitchFamily="18" charset="0"/>
              </a:rPr>
              <a:t>віці до 3-х </a:t>
            </a:r>
            <a:r>
              <a:rPr lang="uk-UA" sz="2800" dirty="0" smtClean="0">
                <a:latin typeface="Times New Roman" pitchFamily="18" charset="0"/>
                <a:ea typeface="Calibri"/>
                <a:cs typeface="Times New Roman" pitchFamily="18" charset="0"/>
              </a:rPr>
              <a:t>років</a:t>
            </a:r>
          </a:p>
          <a:p>
            <a:pPr marL="273050" indent="-273050" eaLnBrk="0" hangingPunct="0">
              <a:spcBef>
                <a:spcPct val="20000"/>
              </a:spcBef>
              <a:buClr>
                <a:srgbClr val="0BD0D9"/>
              </a:buClr>
              <a:buSzPct val="95000"/>
              <a:buFont typeface="Wingdings 2" pitchFamily="18" charset="2"/>
              <a:buChar char=""/>
            </a:pPr>
            <a:r>
              <a:rPr kumimoji="0" lang="uk-UA" sz="2800" b="0" i="0" u="none" strike="noStrike" kern="1200" cap="none" spc="0" normalizeH="0" noProof="0" dirty="0" smtClean="0">
                <a:ln>
                  <a:noFill/>
                </a:ln>
                <a:solidFill>
                  <a:schemeClr val="tx1"/>
                </a:solidFill>
                <a:effectLst/>
                <a:uLnTx/>
                <a:uFillTx/>
                <a:latin typeface="Times New Roman" pitchFamily="18" charset="0"/>
                <a:cs typeface="Times New Roman" pitchFamily="18" charset="0"/>
              </a:rPr>
              <a:t> </a:t>
            </a:r>
            <a:r>
              <a:rPr kumimoji="0" lang="uk-UA" sz="2800" i="1" u="none" strike="noStrike" kern="1200" cap="none" spc="0" normalizeH="0" noProof="0" dirty="0" smtClean="0">
                <a:ln>
                  <a:noFill/>
                </a:ln>
                <a:solidFill>
                  <a:srgbClr val="FF0000"/>
                </a:solidFill>
                <a:effectLst/>
                <a:uLnTx/>
                <a:uFillTx/>
                <a:latin typeface="Times New Roman" pitchFamily="18" charset="0"/>
                <a:cs typeface="Times New Roman" pitchFamily="18" charset="0"/>
              </a:rPr>
              <a:t>Має</a:t>
            </a:r>
            <a:r>
              <a:rPr lang="uk-UA" sz="2800" i="1" dirty="0" smtClean="0">
                <a:solidFill>
                  <a:srgbClr val="FF0000"/>
                </a:solidFill>
                <a:latin typeface="Times New Roman" pitchFamily="18" charset="0"/>
                <a:ea typeface="Calibri"/>
                <a:cs typeface="Times New Roman" pitchFamily="18" charset="0"/>
              </a:rPr>
              <a:t> 1 дитину </a:t>
            </a:r>
            <a:r>
              <a:rPr lang="uk-UA" sz="2800" i="1" dirty="0" smtClean="0">
                <a:latin typeface="Times New Roman" pitchFamily="18" charset="0"/>
                <a:ea typeface="Calibri"/>
                <a:cs typeface="Times New Roman" pitchFamily="18" charset="0"/>
              </a:rPr>
              <a:t>у віці до 18-ти років (або взагалі не має)</a:t>
            </a:r>
          </a:p>
          <a:p>
            <a:pPr marL="273050" indent="-273050" eaLnBrk="0" hangingPunct="0">
              <a:spcBef>
                <a:spcPct val="20000"/>
              </a:spcBef>
              <a:buClr>
                <a:srgbClr val="0BD0D9"/>
              </a:buClr>
              <a:buSzPct val="95000"/>
              <a:buFont typeface="Wingdings 2" pitchFamily="18" charset="2"/>
              <a:buChar char=""/>
            </a:pPr>
            <a:r>
              <a:rPr lang="uk-UA" sz="2800" dirty="0" smtClean="0">
                <a:latin typeface="Times New Roman" pitchFamily="18" charset="0"/>
                <a:ea typeface="Calibri"/>
                <a:cs typeface="Times New Roman" pitchFamily="18" charset="0"/>
              </a:rPr>
              <a:t>І лише </a:t>
            </a:r>
            <a:r>
              <a:rPr lang="uk-UA" sz="2800" i="1" dirty="0" smtClean="0">
                <a:latin typeface="Times New Roman" pitchFamily="18" charset="0"/>
                <a:ea typeface="Calibri"/>
                <a:cs typeface="Times New Roman" pitchFamily="18" charset="0"/>
              </a:rPr>
              <a:t>один</a:t>
            </a:r>
            <a:r>
              <a:rPr lang="uk-UA" sz="2800" dirty="0" smtClean="0">
                <a:latin typeface="Times New Roman" pitchFamily="18" charset="0"/>
                <a:ea typeface="Calibri"/>
                <a:cs typeface="Times New Roman" pitchFamily="18" charset="0"/>
              </a:rPr>
              <a:t> з членів сім'ї працює, або </a:t>
            </a:r>
            <a:r>
              <a:rPr lang="uk-UA" sz="2800" i="1" dirty="0" smtClean="0">
                <a:latin typeface="Times New Roman" pitchFamily="18" charset="0"/>
                <a:ea typeface="Calibri"/>
                <a:cs typeface="Times New Roman" pitchFamily="18" charset="0"/>
              </a:rPr>
              <a:t>жоден</a:t>
            </a:r>
            <a:r>
              <a:rPr lang="uk-UA" sz="2800" dirty="0" smtClean="0">
                <a:latin typeface="Times New Roman" pitchFamily="18" charset="0"/>
                <a:ea typeface="Calibri"/>
                <a:cs typeface="Times New Roman" pitchFamily="18" charset="0"/>
              </a:rPr>
              <a:t> не працює</a:t>
            </a:r>
          </a:p>
          <a:p>
            <a:pPr marL="273050" indent="-273050" eaLnBrk="0" hangingPunct="0">
              <a:spcBef>
                <a:spcPct val="20000"/>
              </a:spcBef>
              <a:buClr>
                <a:srgbClr val="0BD0D9"/>
              </a:buClr>
              <a:buSzPct val="95000"/>
              <a:buFont typeface="Wingdings 2" pitchFamily="18" charset="2"/>
              <a:buChar char=""/>
            </a:pPr>
            <a:endParaRPr lang="uk-UA" sz="2800" dirty="0" smtClean="0">
              <a:latin typeface="Times New Roman" pitchFamily="18" charset="0"/>
              <a:ea typeface="Calibri"/>
              <a:cs typeface="Times New Roman" pitchFamily="18" charset="0"/>
            </a:endParaRPr>
          </a:p>
          <a:p>
            <a:pPr marL="273050" marR="0" lvl="0" indent="-273050" algn="ctr" defTabSz="914400" rtl="0" eaLnBrk="0" fontAlgn="base" latinLnBrk="0" hangingPunct="0">
              <a:lnSpc>
                <a:spcPct val="100000"/>
              </a:lnSpc>
              <a:spcBef>
                <a:spcPct val="20000"/>
              </a:spcBef>
              <a:spcAft>
                <a:spcPct val="0"/>
              </a:spcAft>
              <a:buClr>
                <a:srgbClr val="0BD0D9"/>
              </a:buClr>
              <a:buSzPct val="95000"/>
              <a:tabLst/>
              <a:defRPr/>
            </a:pPr>
            <a:r>
              <a:rPr kumimoji="0" lang="uk-UA" sz="2800" b="1"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КІАП = 35,6% </a:t>
            </a:r>
            <a:r>
              <a:rPr kumimoji="0" lang="uk-UA" sz="240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(35,6 =76,4-8,8-16,7-15,3)</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Заголовок 1"/>
          <p:cNvSpPr>
            <a:spLocks noGrp="1"/>
          </p:cNvSpPr>
          <p:nvPr>
            <p:ph type="title"/>
          </p:nvPr>
        </p:nvSpPr>
        <p:spPr>
          <a:xfrm>
            <a:off x="611188" y="1628775"/>
            <a:ext cx="8229600" cy="2519363"/>
          </a:xfrm>
        </p:spPr>
        <p:txBody>
          <a:bodyPr/>
          <a:lstStyle/>
          <a:p>
            <a:pPr algn="ctr" eaLnBrk="1" hangingPunct="1"/>
            <a:r>
              <a:rPr lang="uk-UA" sz="2800" b="1" dirty="0" smtClean="0">
                <a:effectLst>
                  <a:outerShdw blurRad="38100" dist="38100" dir="2700000" algn="tl">
                    <a:srgbClr val="C0C0C0"/>
                  </a:outerShdw>
                </a:effectLst>
                <a:latin typeface="Arial" charset="0"/>
              </a:rPr>
              <a:t>Інформаційне забезпечення</a:t>
            </a:r>
            <a:br>
              <a:rPr lang="uk-UA" sz="2800" b="1" dirty="0" smtClean="0">
                <a:effectLst>
                  <a:outerShdw blurRad="38100" dist="38100" dir="2700000" algn="tl">
                    <a:srgbClr val="C0C0C0"/>
                  </a:outerShdw>
                </a:effectLst>
                <a:latin typeface="Arial" charset="0"/>
              </a:rPr>
            </a:br>
            <a:r>
              <a:rPr lang="uk-UA" sz="2800" b="1" dirty="0" smtClean="0">
                <a:effectLst>
                  <a:outerShdw blurRad="38100" dist="38100" dir="2700000" algn="tl">
                    <a:srgbClr val="C0C0C0"/>
                  </a:outerShdw>
                </a:effectLst>
                <a:latin typeface="Arial" charset="0"/>
              </a:rPr>
              <a:t> та методологія побудови </a:t>
            </a:r>
            <a:br>
              <a:rPr lang="uk-UA" sz="2800" b="1" dirty="0" smtClean="0">
                <a:effectLst>
                  <a:outerShdw blurRad="38100" dist="38100" dir="2700000" algn="tl">
                    <a:srgbClr val="C0C0C0"/>
                  </a:outerShdw>
                </a:effectLst>
                <a:latin typeface="Arial" charset="0"/>
              </a:rPr>
            </a:br>
            <a:r>
              <a:rPr lang="uk-UA" sz="2800" b="1" dirty="0" smtClean="0">
                <a:effectLst>
                  <a:outerShdw blurRad="38100" dist="38100" dir="2700000" algn="tl">
                    <a:srgbClr val="C0C0C0"/>
                  </a:outerShdw>
                </a:effectLst>
                <a:latin typeface="Arial" charset="0"/>
              </a:rPr>
              <a:t>комплексного індикатора адресності програми надання державної соціальної допомоги малозабезпеченим сім</a:t>
            </a:r>
            <a:r>
              <a:rPr lang="en-US" sz="2800" b="1" dirty="0" smtClean="0">
                <a:effectLst>
                  <a:outerShdw blurRad="38100" dist="38100" dir="2700000" algn="tl">
                    <a:srgbClr val="C0C0C0"/>
                  </a:outerShdw>
                </a:effectLst>
                <a:latin typeface="Arial" charset="0"/>
              </a:rPr>
              <a:t>’</a:t>
            </a:r>
            <a:r>
              <a:rPr lang="uk-UA" sz="2800" b="1" dirty="0" smtClean="0">
                <a:effectLst>
                  <a:outerShdw blurRad="38100" dist="38100" dir="2700000" algn="tl">
                    <a:srgbClr val="C0C0C0"/>
                  </a:outerShdw>
                </a:effectLst>
                <a:latin typeface="Arial" charset="0"/>
              </a:rPr>
              <a:t>ям   </a:t>
            </a:r>
            <a:endParaRPr lang="ru-RU" dirty="0" smtClean="0"/>
          </a:p>
        </p:txBody>
      </p:sp>
      <p:pic>
        <p:nvPicPr>
          <p:cNvPr id="14338" name="Рисунок 3"/>
          <p:cNvPicPr>
            <a:picLocks noChangeAspect="1"/>
          </p:cNvPicPr>
          <p:nvPr/>
        </p:nvPicPr>
        <p:blipFill>
          <a:blip r:embed="rId2" cstate="print"/>
          <a:srcRect/>
          <a:stretch>
            <a:fillRect/>
          </a:stretch>
        </p:blipFill>
        <p:spPr bwMode="auto">
          <a:xfrm>
            <a:off x="7596188" y="0"/>
            <a:ext cx="1395412" cy="1152525"/>
          </a:xfrm>
          <a:prstGeom prst="rect">
            <a:avLst/>
          </a:prstGeom>
          <a:noFill/>
          <a:ln w="9525">
            <a:noFill/>
            <a:miter lim="800000"/>
            <a:headEnd/>
            <a:tailEnd/>
          </a:ln>
        </p:spPr>
      </p:pic>
      <p:sp>
        <p:nvSpPr>
          <p:cNvPr id="14339" name="Rectangle 5"/>
          <p:cNvSpPr>
            <a:spLocks noChangeArrowheads="1"/>
          </p:cNvSpPr>
          <p:nvPr/>
        </p:nvSpPr>
        <p:spPr bwMode="auto">
          <a:xfrm>
            <a:off x="3924300" y="4724400"/>
            <a:ext cx="4976813" cy="1739900"/>
          </a:xfrm>
          <a:prstGeom prst="rect">
            <a:avLst/>
          </a:prstGeom>
          <a:noFill/>
          <a:ln w="9525">
            <a:noFill/>
            <a:miter lim="800000"/>
            <a:headEnd/>
            <a:tailEnd/>
          </a:ln>
        </p:spPr>
        <p:txBody>
          <a:bodyPr>
            <a:spAutoFit/>
          </a:bodyPr>
          <a:lstStyle/>
          <a:p>
            <a:pPr algn="r"/>
            <a:r>
              <a:rPr lang="ru-RU" b="1" noProof="1">
                <a:solidFill>
                  <a:schemeClr val="tx2"/>
                </a:solidFill>
              </a:rPr>
              <a:t>Володимир Саріогло</a:t>
            </a:r>
            <a:r>
              <a:rPr lang="ru-RU" noProof="1">
                <a:solidFill>
                  <a:schemeClr val="tx2"/>
                </a:solidFill>
              </a:rPr>
              <a:t/>
            </a:r>
            <a:br>
              <a:rPr lang="ru-RU" noProof="1">
                <a:solidFill>
                  <a:schemeClr val="tx2"/>
                </a:solidFill>
              </a:rPr>
            </a:br>
            <a:r>
              <a:rPr lang="ru-RU" i="1" noProof="1">
                <a:solidFill>
                  <a:schemeClr val="tx2"/>
                </a:solidFill>
              </a:rPr>
              <a:t/>
            </a:r>
            <a:br>
              <a:rPr lang="ru-RU" i="1" noProof="1">
                <a:solidFill>
                  <a:schemeClr val="tx2"/>
                </a:solidFill>
              </a:rPr>
            </a:br>
            <a:r>
              <a:rPr lang="ru-RU" i="1" noProof="1">
                <a:solidFill>
                  <a:schemeClr val="tx2"/>
                </a:solidFill>
              </a:rPr>
              <a:t>ключовий експерт з </a:t>
            </a:r>
            <a:r>
              <a:rPr lang="uk-UA" i="1" dirty="0">
                <a:solidFill>
                  <a:schemeClr val="tx2"/>
                </a:solidFill>
              </a:rPr>
              <a:t>методології </a:t>
            </a:r>
          </a:p>
          <a:p>
            <a:pPr algn="r"/>
            <a:r>
              <a:rPr lang="uk-UA" i="1" dirty="0">
                <a:solidFill>
                  <a:schemeClr val="tx2"/>
                </a:solidFill>
              </a:rPr>
              <a:t>побудови масивів статистичних даних</a:t>
            </a:r>
            <a:r>
              <a:rPr lang="ru-RU" dirty="0"/>
              <a:t> </a:t>
            </a:r>
            <a:r>
              <a:rPr lang="ru-RU" noProof="1">
                <a:solidFill>
                  <a:schemeClr val="tx2"/>
                </a:solidFill>
              </a:rPr>
              <a:t/>
            </a:r>
            <a:br>
              <a:rPr lang="ru-RU" noProof="1">
                <a:solidFill>
                  <a:schemeClr val="tx2"/>
                </a:solidFill>
              </a:rPr>
            </a:br>
            <a:r>
              <a:rPr lang="uk-UA" dirty="0">
                <a:solidFill>
                  <a:schemeClr val="tx2"/>
                </a:solidFill>
              </a:rPr>
              <a:t/>
            </a:r>
            <a:br>
              <a:rPr lang="uk-UA" dirty="0">
                <a:solidFill>
                  <a:schemeClr val="tx2"/>
                </a:solidFill>
              </a:rPr>
            </a:br>
            <a:endParaRPr lang="ru-RU" dirty="0">
              <a:solidFill>
                <a:schemeClr val="tx2"/>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683568" y="476672"/>
            <a:ext cx="7516673" cy="156966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uk-UA" sz="3200" b="1" dirty="0" smtClean="0">
                <a:latin typeface="Times New Roman" pitchFamily="18" charset="0"/>
                <a:cs typeface="Times New Roman" pitchFamily="18" charset="0"/>
              </a:rPr>
              <a:t>Типи сімей за наборами характеристик</a:t>
            </a:r>
          </a:p>
          <a:p>
            <a:pPr marL="0" marR="0" lvl="0" indent="0" algn="l" defTabSz="914400" rtl="0" eaLnBrk="1" fontAlgn="base" latinLnBrk="0" hangingPunct="1">
              <a:lnSpc>
                <a:spcPct val="100000"/>
              </a:lnSpc>
              <a:spcBef>
                <a:spcPct val="0"/>
              </a:spcBef>
              <a:spcAft>
                <a:spcPct val="0"/>
              </a:spcAft>
              <a:buClrTx/>
              <a:buSzTx/>
              <a:buFontTx/>
              <a:buNone/>
              <a:tabLst/>
            </a:pPr>
            <a:r>
              <a:rPr kumimoji="0" lang="uk-UA" sz="3200" b="1" i="1" u="none" strike="noStrike" cap="none" normalizeH="0" baseline="0" dirty="0" smtClean="0">
                <a:ln>
                  <a:noFill/>
                </a:ln>
                <a:solidFill>
                  <a:schemeClr val="tx1"/>
                </a:solidFill>
                <a:effectLst/>
                <a:latin typeface="Times New Roman" pitchFamily="18" charset="0"/>
                <a:cs typeface="Times New Roman" pitchFamily="18" charset="0"/>
              </a:rPr>
              <a:t>Варіант 5</a:t>
            </a:r>
            <a:endParaRPr kumimoji="0" lang="ru-RU" sz="3200" b="0" i="1"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3200" b="0" i="0" u="none" strike="noStrike" cap="none" normalizeH="0" baseline="0" dirty="0" smtClean="0">
              <a:ln>
                <a:noFill/>
              </a:ln>
              <a:solidFill>
                <a:schemeClr val="tx1"/>
              </a:solidFill>
              <a:effectLst/>
              <a:latin typeface="Arial" pitchFamily="34" charset="0"/>
            </a:endParaRPr>
          </a:p>
        </p:txBody>
      </p:sp>
      <p:sp>
        <p:nvSpPr>
          <p:cNvPr id="1027" name="Rectangle 3"/>
          <p:cNvSpPr>
            <a:spLocks noChangeArrowheads="1"/>
          </p:cNvSpPr>
          <p:nvPr/>
        </p:nvSpPr>
        <p:spPr bwMode="auto">
          <a:xfrm>
            <a:off x="0" y="90872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6" name="Объект 2"/>
          <p:cNvSpPr txBox="1">
            <a:spLocks/>
          </p:cNvSpPr>
          <p:nvPr/>
        </p:nvSpPr>
        <p:spPr bwMode="auto">
          <a:xfrm>
            <a:off x="467544" y="1772816"/>
            <a:ext cx="8229600" cy="388538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73050" marR="0" lvl="0" indent="-273050" algn="l" defTabSz="914400" rtl="0" eaLnBrk="0" fontAlgn="base" latinLnBrk="0" hangingPunct="0">
              <a:lnSpc>
                <a:spcPct val="100000"/>
              </a:lnSpc>
              <a:spcBef>
                <a:spcPct val="20000"/>
              </a:spcBef>
              <a:spcAft>
                <a:spcPct val="0"/>
              </a:spcAft>
              <a:buClr>
                <a:srgbClr val="0BD0D9"/>
              </a:buClr>
              <a:buSzPct val="95000"/>
              <a:buFont typeface="Wingdings 2" pitchFamily="18" charset="2"/>
              <a:buChar char=""/>
              <a:tabLst/>
              <a:defRPr/>
            </a:pPr>
            <a:r>
              <a:rPr kumimoji="0" lang="uk-UA" sz="2800" b="0" i="0" u="none" strike="noStrike" kern="1200" cap="none" spc="0" normalizeH="0" baseline="0" noProof="0" dirty="0" smtClean="0">
                <a:ln>
                  <a:noFill/>
                </a:ln>
                <a:effectLst/>
                <a:uLnTx/>
                <a:uFillTx/>
                <a:latin typeface="Times New Roman" pitchFamily="18" charset="0"/>
                <a:cs typeface="Times New Roman" pitchFamily="18" charset="0"/>
              </a:rPr>
              <a:t>Сім'я</a:t>
            </a:r>
            <a:r>
              <a:rPr kumimoji="0" lang="uk-UA" sz="2800" b="0" i="0" u="none" strike="noStrike" kern="1200" cap="none" spc="0" normalizeH="0" noProof="0" dirty="0" smtClean="0">
                <a:ln>
                  <a:noFill/>
                </a:ln>
                <a:effectLst/>
                <a:uLnTx/>
                <a:uFillTx/>
                <a:latin typeface="Times New Roman" pitchFamily="18" charset="0"/>
                <a:cs typeface="Times New Roman" pitchFamily="18" charset="0"/>
              </a:rPr>
              <a:t> </a:t>
            </a:r>
            <a:r>
              <a:rPr kumimoji="0" lang="uk-UA" sz="2800" b="0" i="0" u="none" strike="noStrike" kern="1200" cap="none" spc="0" normalizeH="0" noProof="0" dirty="0" err="1" smtClean="0">
                <a:ln>
                  <a:noFill/>
                </a:ln>
                <a:effectLst/>
                <a:uLnTx/>
                <a:uFillTx/>
                <a:latin typeface="Times New Roman" pitchFamily="18" charset="0"/>
                <a:cs typeface="Times New Roman" pitchFamily="18" charset="0"/>
              </a:rPr>
              <a:t>прожива</a:t>
            </a:r>
            <a:r>
              <a:rPr lang="uk-UA" sz="2800" dirty="0" smtClean="0">
                <a:latin typeface="Times New Roman" pitchFamily="18" charset="0"/>
                <a:cs typeface="Times New Roman" pitchFamily="18" charset="0"/>
              </a:rPr>
              <a:t>є</a:t>
            </a:r>
            <a:r>
              <a:rPr kumimoji="0" lang="uk-UA" sz="2800" b="0" i="0" u="none" strike="noStrike" kern="1200" cap="none" spc="0" normalizeH="0" noProof="0" dirty="0" smtClean="0">
                <a:ln>
                  <a:noFill/>
                </a:ln>
                <a:effectLst/>
                <a:uLnTx/>
                <a:uFillTx/>
                <a:latin typeface="Times New Roman" pitchFamily="18" charset="0"/>
                <a:cs typeface="Times New Roman" pitchFamily="18" charset="0"/>
              </a:rPr>
              <a:t> </a:t>
            </a:r>
            <a:r>
              <a:rPr kumimoji="0" lang="uk-UA" sz="2800" b="0" i="0" u="none" strike="noStrike" kern="1200" cap="none" spc="0" normalizeH="0" noProof="0" dirty="0" smtClean="0">
                <a:ln>
                  <a:noFill/>
                </a:ln>
                <a:solidFill>
                  <a:srgbClr val="FF0000"/>
                </a:solidFill>
                <a:effectLst/>
                <a:uLnTx/>
                <a:uFillTx/>
                <a:latin typeface="Times New Roman" pitchFamily="18" charset="0"/>
                <a:cs typeface="Times New Roman" pitchFamily="18" charset="0"/>
              </a:rPr>
              <a:t>у </a:t>
            </a:r>
            <a:r>
              <a:rPr kumimoji="0" lang="uk-UA" sz="2800" b="0" i="1" u="none" strike="noStrike" kern="1200" cap="none" spc="0" normalizeH="0" noProof="0" dirty="0" smtClean="0">
                <a:ln>
                  <a:noFill/>
                </a:ln>
                <a:solidFill>
                  <a:srgbClr val="FF0000"/>
                </a:solidFill>
                <a:effectLst/>
                <a:uLnTx/>
                <a:uFillTx/>
                <a:latin typeface="Times New Roman" pitchFamily="18" charset="0"/>
                <a:cs typeface="Times New Roman" pitchFamily="18" charset="0"/>
              </a:rPr>
              <a:t>міських поселеннях</a:t>
            </a:r>
          </a:p>
          <a:p>
            <a:pPr marL="273050" indent="-273050" eaLnBrk="0" hangingPunct="0">
              <a:spcBef>
                <a:spcPct val="20000"/>
              </a:spcBef>
              <a:buClr>
                <a:srgbClr val="0BD0D9"/>
              </a:buClr>
              <a:buSzPct val="95000"/>
              <a:buFont typeface="Wingdings 2" pitchFamily="18" charset="2"/>
              <a:buChar char=""/>
            </a:pPr>
            <a:r>
              <a:rPr lang="uk-UA" sz="2800" i="1" dirty="0" smtClean="0">
                <a:solidFill>
                  <a:srgbClr val="FF0000"/>
                </a:solidFill>
                <a:latin typeface="Times New Roman" pitchFamily="18" charset="0"/>
                <a:ea typeface="Calibri"/>
                <a:cs typeface="Times New Roman" pitchFamily="18" charset="0"/>
              </a:rPr>
              <a:t>Має </a:t>
            </a:r>
            <a:r>
              <a:rPr lang="uk-UA" sz="2800" dirty="0" smtClean="0">
                <a:latin typeface="Times New Roman" pitchFamily="18" charset="0"/>
                <a:ea typeface="Calibri"/>
                <a:cs typeface="Times New Roman" pitchFamily="18" charset="0"/>
              </a:rPr>
              <a:t>дітей у </a:t>
            </a:r>
            <a:r>
              <a:rPr lang="uk-UA" sz="2800" dirty="0" smtClean="0">
                <a:latin typeface="Times New Roman" pitchFamily="18" charset="0"/>
                <a:ea typeface="Calibri"/>
                <a:cs typeface="Times New Roman" pitchFamily="18" charset="0"/>
              </a:rPr>
              <a:t>віці до 3-х </a:t>
            </a:r>
            <a:r>
              <a:rPr lang="uk-UA" sz="2800" dirty="0" smtClean="0">
                <a:latin typeface="Times New Roman" pitchFamily="18" charset="0"/>
                <a:ea typeface="Calibri"/>
                <a:cs typeface="Times New Roman" pitchFamily="18" charset="0"/>
              </a:rPr>
              <a:t>років</a:t>
            </a:r>
          </a:p>
          <a:p>
            <a:pPr marL="273050" indent="-273050" eaLnBrk="0" hangingPunct="0">
              <a:spcBef>
                <a:spcPct val="20000"/>
              </a:spcBef>
              <a:buClr>
                <a:srgbClr val="0BD0D9"/>
              </a:buClr>
              <a:buSzPct val="95000"/>
              <a:buFont typeface="Wingdings 2" pitchFamily="18" charset="2"/>
              <a:buChar char=""/>
            </a:pPr>
            <a:r>
              <a:rPr kumimoji="0" lang="uk-UA" sz="2800" b="0" i="0" u="none" strike="noStrike" kern="1200" cap="none" spc="0" normalizeH="0" noProof="0" dirty="0" smtClean="0">
                <a:ln>
                  <a:noFill/>
                </a:ln>
                <a:solidFill>
                  <a:schemeClr val="tx1"/>
                </a:solidFill>
                <a:effectLst/>
                <a:uLnTx/>
                <a:uFillTx/>
                <a:latin typeface="Times New Roman" pitchFamily="18" charset="0"/>
                <a:cs typeface="Times New Roman" pitchFamily="18" charset="0"/>
              </a:rPr>
              <a:t> </a:t>
            </a:r>
            <a:r>
              <a:rPr kumimoji="0" lang="uk-UA" sz="2800" i="1" u="none" strike="noStrike" kern="1200" cap="none" spc="0" normalizeH="0" noProof="0" dirty="0" smtClean="0">
                <a:ln>
                  <a:noFill/>
                </a:ln>
                <a:solidFill>
                  <a:srgbClr val="FF0000"/>
                </a:solidFill>
                <a:effectLst/>
                <a:uLnTx/>
                <a:uFillTx/>
                <a:latin typeface="Times New Roman" pitchFamily="18" charset="0"/>
                <a:cs typeface="Times New Roman" pitchFamily="18" charset="0"/>
              </a:rPr>
              <a:t>Має</a:t>
            </a:r>
            <a:r>
              <a:rPr lang="uk-UA" sz="2800" i="1" dirty="0" smtClean="0">
                <a:solidFill>
                  <a:srgbClr val="FF0000"/>
                </a:solidFill>
                <a:latin typeface="Times New Roman" pitchFamily="18" charset="0"/>
                <a:ea typeface="Calibri"/>
                <a:cs typeface="Times New Roman" pitchFamily="18" charset="0"/>
              </a:rPr>
              <a:t> 1 дитину </a:t>
            </a:r>
            <a:r>
              <a:rPr lang="uk-UA" sz="2800" i="1" dirty="0" smtClean="0">
                <a:latin typeface="Times New Roman" pitchFamily="18" charset="0"/>
                <a:ea typeface="Calibri"/>
                <a:cs typeface="Times New Roman" pitchFamily="18" charset="0"/>
              </a:rPr>
              <a:t>у віці до 18-ти років (або взагалі не має)</a:t>
            </a:r>
          </a:p>
          <a:p>
            <a:pPr marL="273050" indent="-273050" eaLnBrk="0" hangingPunct="0">
              <a:spcBef>
                <a:spcPct val="20000"/>
              </a:spcBef>
              <a:buClr>
                <a:srgbClr val="0BD0D9"/>
              </a:buClr>
              <a:buSzPct val="95000"/>
              <a:buFont typeface="Wingdings 2" pitchFamily="18" charset="2"/>
              <a:buChar char=""/>
            </a:pPr>
            <a:r>
              <a:rPr lang="uk-UA" sz="2800" i="1" dirty="0" smtClean="0">
                <a:solidFill>
                  <a:srgbClr val="FF0000"/>
                </a:solidFill>
                <a:latin typeface="Times New Roman" pitchFamily="18" charset="0"/>
                <a:ea typeface="Calibri"/>
                <a:cs typeface="Times New Roman" pitchFamily="18" charset="0"/>
              </a:rPr>
              <a:t>Двоє і більше </a:t>
            </a:r>
            <a:r>
              <a:rPr lang="uk-UA" sz="2800" dirty="0" smtClean="0">
                <a:latin typeface="Times New Roman" pitchFamily="18" charset="0"/>
                <a:ea typeface="Calibri"/>
                <a:cs typeface="Times New Roman" pitchFamily="18" charset="0"/>
              </a:rPr>
              <a:t>членів сім'ї працюють</a:t>
            </a:r>
          </a:p>
          <a:p>
            <a:pPr marL="273050" indent="-273050" eaLnBrk="0" hangingPunct="0">
              <a:spcBef>
                <a:spcPct val="20000"/>
              </a:spcBef>
              <a:buClr>
                <a:srgbClr val="0BD0D9"/>
              </a:buClr>
              <a:buSzPct val="95000"/>
              <a:buFont typeface="Wingdings 2" pitchFamily="18" charset="2"/>
              <a:buChar char=""/>
            </a:pPr>
            <a:endParaRPr lang="uk-UA" sz="2800" dirty="0" smtClean="0">
              <a:latin typeface="Times New Roman" pitchFamily="18" charset="0"/>
              <a:ea typeface="Calibri"/>
              <a:cs typeface="Times New Roman" pitchFamily="18" charset="0"/>
            </a:endParaRPr>
          </a:p>
          <a:p>
            <a:pPr marL="273050" marR="0" lvl="0" indent="-273050" algn="ctr" defTabSz="914400" rtl="0" eaLnBrk="0" fontAlgn="base" latinLnBrk="0" hangingPunct="0">
              <a:lnSpc>
                <a:spcPct val="100000"/>
              </a:lnSpc>
              <a:spcBef>
                <a:spcPct val="20000"/>
              </a:spcBef>
              <a:spcAft>
                <a:spcPct val="0"/>
              </a:spcAft>
              <a:buClr>
                <a:srgbClr val="0BD0D9"/>
              </a:buClr>
              <a:buSzPct val="95000"/>
              <a:tabLst/>
              <a:defRPr/>
            </a:pPr>
            <a:r>
              <a:rPr kumimoji="0" lang="uk-UA" sz="2800" b="1"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КІАП = 7,4% (мінімальний)</a:t>
            </a:r>
          </a:p>
          <a:p>
            <a:pPr marL="273050" marR="0" lvl="0" indent="-273050" algn="ctr" defTabSz="914400" rtl="0" eaLnBrk="0" fontAlgn="base" latinLnBrk="0" hangingPunct="0">
              <a:lnSpc>
                <a:spcPct val="100000"/>
              </a:lnSpc>
              <a:spcBef>
                <a:spcPct val="20000"/>
              </a:spcBef>
              <a:spcAft>
                <a:spcPct val="0"/>
              </a:spcAft>
              <a:buClr>
                <a:srgbClr val="0BD0D9"/>
              </a:buClr>
              <a:buSzPct val="95000"/>
              <a:tabLst/>
              <a:defRPr/>
            </a:pPr>
            <a:r>
              <a:rPr kumimoji="0" lang="uk-UA" sz="240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(7,4=76,4-8,8-16,7-15,3-28,2)</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Заголовок 1"/>
          <p:cNvSpPr>
            <a:spLocks noGrp="1"/>
          </p:cNvSpPr>
          <p:nvPr>
            <p:ph type="title" idx="4294967295"/>
          </p:nvPr>
        </p:nvSpPr>
        <p:spPr>
          <a:xfrm>
            <a:off x="457200" y="704850"/>
            <a:ext cx="8229600" cy="347886"/>
          </a:xfrm>
        </p:spPr>
        <p:txBody>
          <a:bodyPr/>
          <a:lstStyle/>
          <a:p>
            <a:pPr algn="ctr"/>
            <a:r>
              <a:rPr lang="uk-UA" sz="2000" b="1" dirty="0" smtClean="0">
                <a:effectLst>
                  <a:outerShdw blurRad="38100" dist="38100" dir="2700000" algn="tl">
                    <a:srgbClr val="C0C0C0"/>
                  </a:outerShdw>
                </a:effectLst>
                <a:latin typeface="Arial" charset="0"/>
              </a:rPr>
              <a:t>Інформаційне забезпечення</a:t>
            </a:r>
            <a:endParaRPr lang="ru-RU" sz="2000" dirty="0" smtClean="0"/>
          </a:p>
        </p:txBody>
      </p:sp>
      <p:sp>
        <p:nvSpPr>
          <p:cNvPr id="15362" name="Объект 2"/>
          <p:cNvSpPr>
            <a:spLocks noGrp="1"/>
          </p:cNvSpPr>
          <p:nvPr>
            <p:ph idx="4294967295"/>
          </p:nvPr>
        </p:nvSpPr>
        <p:spPr/>
        <p:txBody>
          <a:bodyPr/>
          <a:lstStyle/>
          <a:p>
            <a:pPr>
              <a:buNone/>
            </a:pPr>
            <a:r>
              <a:rPr lang="uk-UA" sz="1800" dirty="0" smtClean="0">
                <a:latin typeface="Arial" pitchFamily="34" charset="0"/>
                <a:cs typeface="Arial" pitchFamily="34" charset="0"/>
              </a:rPr>
              <a:t>    </a:t>
            </a:r>
            <a:r>
              <a:rPr lang="uk-UA" sz="1600" dirty="0" smtClean="0">
                <a:latin typeface="Arial" pitchFamily="34" charset="0"/>
                <a:cs typeface="Arial" pitchFamily="34" charset="0"/>
              </a:rPr>
              <a:t>При побудові комплексного індикатора адресності програми надання державної соціальної допомоги малозабезпеченим сім</a:t>
            </a:r>
            <a:r>
              <a:rPr lang="en-US" sz="1600" dirty="0" smtClean="0">
                <a:latin typeface="Arial" pitchFamily="34" charset="0"/>
                <a:cs typeface="Arial" pitchFamily="34" charset="0"/>
              </a:rPr>
              <a:t>’</a:t>
            </a:r>
            <a:r>
              <a:rPr lang="uk-UA" sz="1600" dirty="0" smtClean="0">
                <a:latin typeface="Arial" pitchFamily="34" charset="0"/>
                <a:cs typeface="Arial" pitchFamily="34" charset="0"/>
              </a:rPr>
              <a:t>ям (далі – Програми) використано дані з таких основних джерел:</a:t>
            </a:r>
          </a:p>
          <a:p>
            <a:endParaRPr lang="uk-UA" sz="1800" dirty="0">
              <a:latin typeface="Arial" pitchFamily="34" charset="0"/>
              <a:cs typeface="Arial" pitchFamily="34" charset="0"/>
            </a:endParaRPr>
          </a:p>
          <a:p>
            <a:r>
              <a:rPr lang="uk-UA" sz="1800" dirty="0" smtClean="0">
                <a:latin typeface="Arial" pitchFamily="34" charset="0"/>
                <a:cs typeface="Arial" pitchFamily="34" charset="0"/>
              </a:rPr>
              <a:t>масиви </a:t>
            </a:r>
            <a:r>
              <a:rPr lang="uk-UA" sz="1800" dirty="0">
                <a:latin typeface="Arial" pitchFamily="34" charset="0"/>
                <a:cs typeface="Arial" pitchFamily="34" charset="0"/>
              </a:rPr>
              <a:t>мікроданих державного вибіркового обстеження умов життя домогосподарств (ОУЖД</a:t>
            </a:r>
            <a:r>
              <a:rPr lang="uk-UA" sz="1800" dirty="0" smtClean="0">
                <a:latin typeface="Arial" pitchFamily="34" charset="0"/>
                <a:cs typeface="Arial" pitchFamily="34" charset="0"/>
              </a:rPr>
              <a:t>);</a:t>
            </a:r>
          </a:p>
          <a:p>
            <a:r>
              <a:rPr lang="uk-UA" sz="1800" dirty="0" smtClean="0">
                <a:latin typeface="Arial" pitchFamily="34" charset="0"/>
                <a:cs typeface="Arial" pitchFamily="34" charset="0"/>
              </a:rPr>
              <a:t>адміністративні дані </a:t>
            </a:r>
            <a:r>
              <a:rPr lang="uk-UA" sz="1800" dirty="0">
                <a:latin typeface="Arial" pitchFamily="34" charset="0"/>
                <a:cs typeface="Arial" pitchFamily="34" charset="0"/>
              </a:rPr>
              <a:t>ДУ «Інформаційно-обчислювальний центр» Міністерства соціальної політики України з реєстрів сімей учасників Програми за </a:t>
            </a:r>
            <a:r>
              <a:rPr lang="uk-UA" sz="1800" dirty="0" smtClean="0">
                <a:latin typeface="Arial" pitchFamily="34" charset="0"/>
                <a:cs typeface="Arial" pitchFamily="34" charset="0"/>
              </a:rPr>
              <a:t>окремими районними </a:t>
            </a:r>
            <a:r>
              <a:rPr lang="uk-UA" sz="1800" dirty="0">
                <a:latin typeface="Arial" pitchFamily="34" charset="0"/>
                <a:cs typeface="Arial" pitchFamily="34" charset="0"/>
              </a:rPr>
              <a:t>управліннями праці та соціального захисту </a:t>
            </a:r>
            <a:r>
              <a:rPr lang="uk-UA" sz="1800" dirty="0" smtClean="0">
                <a:latin typeface="Arial" pitchFamily="34" charset="0"/>
                <a:cs typeface="Arial" pitchFamily="34" charset="0"/>
              </a:rPr>
              <a:t>населення.</a:t>
            </a:r>
            <a:endParaRPr lang="ru-RU" sz="1800" dirty="0" smtClean="0">
              <a:latin typeface="Arial" pitchFamily="34" charset="0"/>
              <a:cs typeface="Arial" pitchFamily="34" charset="0"/>
            </a:endParaRPr>
          </a:p>
        </p:txBody>
      </p:sp>
      <p:pic>
        <p:nvPicPr>
          <p:cNvPr id="15363" name="Рисунок 3"/>
          <p:cNvPicPr>
            <a:picLocks noChangeAspect="1"/>
          </p:cNvPicPr>
          <p:nvPr/>
        </p:nvPicPr>
        <p:blipFill>
          <a:blip r:embed="rId2" cstate="print"/>
          <a:srcRect/>
          <a:stretch>
            <a:fillRect/>
          </a:stretch>
        </p:blipFill>
        <p:spPr bwMode="auto">
          <a:xfrm>
            <a:off x="7596188" y="0"/>
            <a:ext cx="1395412" cy="1152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Заголовок 1"/>
          <p:cNvSpPr>
            <a:spLocks noGrp="1"/>
          </p:cNvSpPr>
          <p:nvPr>
            <p:ph type="title" idx="4294967295"/>
          </p:nvPr>
        </p:nvSpPr>
        <p:spPr/>
        <p:txBody>
          <a:bodyPr/>
          <a:lstStyle/>
          <a:p>
            <a:pPr algn="ctr"/>
            <a:r>
              <a:rPr lang="uk-UA" sz="2000" b="1" dirty="0" smtClean="0">
                <a:effectLst>
                  <a:outerShdw blurRad="38100" dist="38100" dir="2700000" algn="tl">
                    <a:srgbClr val="C0C0C0"/>
                  </a:outerShdw>
                </a:effectLst>
                <a:latin typeface="Arial" charset="0"/>
              </a:rPr>
              <a:t>Формування кумулятивного (об'єднаного) масиву </a:t>
            </a:r>
            <a:r>
              <a:rPr lang="uk-UA" sz="2000" b="1" dirty="0" err="1">
                <a:effectLst>
                  <a:outerShdw blurRad="38100" dist="38100" dir="2700000" algn="tl">
                    <a:srgbClr val="C0C0C0"/>
                  </a:outerShdw>
                </a:effectLst>
                <a:latin typeface="Arial" charset="0"/>
              </a:rPr>
              <a:t>мікроданих</a:t>
            </a:r>
            <a:r>
              <a:rPr lang="uk-UA" sz="2000" b="1" dirty="0">
                <a:effectLst>
                  <a:outerShdw blurRad="38100" dist="38100" dir="2700000" algn="tl">
                    <a:srgbClr val="C0C0C0"/>
                  </a:outerShdw>
                </a:effectLst>
                <a:latin typeface="Arial" charset="0"/>
              </a:rPr>
              <a:t> </a:t>
            </a:r>
            <a:r>
              <a:rPr lang="uk-UA" sz="2000" b="1" dirty="0" smtClean="0">
                <a:effectLst>
                  <a:outerShdw blurRad="38100" dist="38100" dir="2700000" algn="tl">
                    <a:srgbClr val="C0C0C0"/>
                  </a:outerShdw>
                </a:effectLst>
                <a:latin typeface="Arial" charset="0"/>
              </a:rPr>
              <a:t>ОУЖД (2011- 2014 рр.)</a:t>
            </a:r>
            <a:r>
              <a:rPr lang="uk-UA" sz="2000" b="1" dirty="0">
                <a:effectLst>
                  <a:outerShdw blurRad="38100" dist="38100" dir="2700000" algn="tl">
                    <a:srgbClr val="C0C0C0"/>
                  </a:outerShdw>
                </a:effectLst>
                <a:latin typeface="Arial" charset="0"/>
              </a:rPr>
              <a:t/>
            </a:r>
            <a:br>
              <a:rPr lang="uk-UA" sz="2000" b="1" dirty="0">
                <a:effectLst>
                  <a:outerShdw blurRad="38100" dist="38100" dir="2700000" algn="tl">
                    <a:srgbClr val="C0C0C0"/>
                  </a:outerShdw>
                </a:effectLst>
                <a:latin typeface="Arial" charset="0"/>
              </a:rPr>
            </a:br>
            <a:endParaRPr lang="ru-RU" sz="2000" b="1" dirty="0">
              <a:effectLst>
                <a:outerShdw blurRad="38100" dist="38100" dir="2700000" algn="tl">
                  <a:srgbClr val="C0C0C0"/>
                </a:outerShdw>
              </a:effectLst>
              <a:latin typeface="Arial" charset="0"/>
            </a:endParaRPr>
          </a:p>
        </p:txBody>
      </p:sp>
      <p:sp>
        <p:nvSpPr>
          <p:cNvPr id="16386" name="Объект 2"/>
          <p:cNvSpPr>
            <a:spLocks noGrp="1"/>
          </p:cNvSpPr>
          <p:nvPr>
            <p:ph idx="4294967295"/>
          </p:nvPr>
        </p:nvSpPr>
        <p:spPr/>
        <p:txBody>
          <a:bodyPr/>
          <a:lstStyle/>
          <a:p>
            <a:pPr marL="0" indent="0">
              <a:buNone/>
            </a:pPr>
            <a:r>
              <a:rPr lang="uk-UA" sz="1400" dirty="0">
                <a:latin typeface="Arial" pitchFamily="34" charset="0"/>
                <a:cs typeface="Arial" pitchFamily="34" charset="0"/>
              </a:rPr>
              <a:t>Дані ОУЖД за 2011, 2012, 2013, 2014 </a:t>
            </a:r>
            <a:r>
              <a:rPr lang="uk-UA" sz="1400" dirty="0" smtClean="0">
                <a:latin typeface="Arial" pitchFamily="34" charset="0"/>
                <a:cs typeface="Arial" pitchFamily="34" charset="0"/>
              </a:rPr>
              <a:t>рр.</a:t>
            </a:r>
            <a:endParaRPr lang="uk-UA" sz="1400" dirty="0">
              <a:latin typeface="Arial" pitchFamily="34" charset="0"/>
              <a:cs typeface="Arial" pitchFamily="34" charset="0"/>
            </a:endParaRPr>
          </a:p>
          <a:p>
            <a:pPr marL="0" indent="0">
              <a:buNone/>
            </a:pPr>
            <a:r>
              <a:rPr lang="uk-UA" sz="1400" dirty="0">
                <a:latin typeface="Arial" pitchFamily="34" charset="0"/>
                <a:cs typeface="Arial" pitchFamily="34" charset="0"/>
              </a:rPr>
              <a:t>Усі масиви даних ОУЖД </a:t>
            </a:r>
            <a:r>
              <a:rPr lang="uk-UA" sz="1400" dirty="0" smtClean="0">
                <a:latin typeface="Arial" pitchFamily="34" charset="0"/>
                <a:cs typeface="Arial" pitchFamily="34" charset="0"/>
              </a:rPr>
              <a:t>містили блоки </a:t>
            </a:r>
            <a:r>
              <a:rPr lang="uk-UA" sz="1400" dirty="0">
                <a:latin typeface="Arial" pitchFamily="34" charset="0"/>
                <a:cs typeface="Arial" pitchFamily="34" charset="0"/>
              </a:rPr>
              <a:t>з такими </a:t>
            </a:r>
            <a:r>
              <a:rPr lang="uk-UA" sz="1400" dirty="0" smtClean="0">
                <a:latin typeface="Arial" pitchFamily="34" charset="0"/>
                <a:cs typeface="Arial" pitchFamily="34" charset="0"/>
              </a:rPr>
              <a:t>характеристиками </a:t>
            </a:r>
            <a:r>
              <a:rPr lang="uk-UA" sz="1400" dirty="0">
                <a:latin typeface="Arial" pitchFamily="34" charset="0"/>
                <a:cs typeface="Arial" pitchFamily="34" charset="0"/>
              </a:rPr>
              <a:t>домогосподарств:</a:t>
            </a:r>
            <a:endParaRPr lang="ru-RU" sz="1400" dirty="0">
              <a:latin typeface="Arial" pitchFamily="34" charset="0"/>
              <a:cs typeface="Arial" pitchFamily="34" charset="0"/>
            </a:endParaRPr>
          </a:p>
          <a:p>
            <a:pPr lvl="0"/>
            <a:r>
              <a:rPr lang="uk-UA" sz="1400" dirty="0" smtClean="0">
                <a:latin typeface="Arial" pitchFamily="34" charset="0"/>
                <a:cs typeface="Arial" pitchFamily="34" charset="0"/>
              </a:rPr>
              <a:t>адресні (</a:t>
            </a:r>
            <a:r>
              <a:rPr lang="uk-UA" sz="1400" dirty="0">
                <a:latin typeface="Arial" pitchFamily="34" charset="0"/>
                <a:cs typeface="Arial" pitchFamily="34" charset="0"/>
              </a:rPr>
              <a:t>рік обстеження, код області, тип місцевості </a:t>
            </a:r>
            <a:r>
              <a:rPr lang="uk-UA" sz="1400" dirty="0" smtClean="0">
                <a:latin typeface="Arial" pitchFamily="34" charset="0"/>
                <a:cs typeface="Arial" pitchFamily="34" charset="0"/>
              </a:rPr>
              <a:t>та ін.);</a:t>
            </a:r>
            <a:endParaRPr lang="ru-RU" sz="1400" dirty="0">
              <a:latin typeface="Arial" pitchFamily="34" charset="0"/>
              <a:cs typeface="Arial" pitchFamily="34" charset="0"/>
            </a:endParaRPr>
          </a:p>
          <a:p>
            <a:pPr lvl="0"/>
            <a:r>
              <a:rPr lang="uk-UA" sz="1400" dirty="0" smtClean="0">
                <a:latin typeface="Arial" pitchFamily="34" charset="0"/>
                <a:cs typeface="Arial" pitchFamily="34" charset="0"/>
              </a:rPr>
              <a:t>соціально-демографічні (</a:t>
            </a:r>
            <a:r>
              <a:rPr lang="uk-UA" sz="1400" dirty="0">
                <a:latin typeface="Arial" pitchFamily="34" charset="0"/>
                <a:cs typeface="Arial" pitchFamily="34" charset="0"/>
              </a:rPr>
              <a:t>кількість дітей, кількість осіб у працездатному та непрацездатному віці, кількість працюючих осіб, характеристики голови домогосподарства тощо);</a:t>
            </a:r>
            <a:endParaRPr lang="ru-RU" sz="1400" dirty="0">
              <a:latin typeface="Arial" pitchFamily="34" charset="0"/>
              <a:cs typeface="Arial" pitchFamily="34" charset="0"/>
            </a:endParaRPr>
          </a:p>
          <a:p>
            <a:pPr lvl="0"/>
            <a:r>
              <a:rPr lang="uk-UA" sz="1400" dirty="0" smtClean="0">
                <a:latin typeface="Arial" pitchFamily="34" charset="0"/>
                <a:cs typeface="Arial" pitchFamily="34" charset="0"/>
              </a:rPr>
              <a:t>витрати </a:t>
            </a:r>
            <a:r>
              <a:rPr lang="uk-UA" sz="1400" dirty="0">
                <a:latin typeface="Arial" pitchFamily="34" charset="0"/>
                <a:cs typeface="Arial" pitchFamily="34" charset="0"/>
              </a:rPr>
              <a:t>домогосподарств (усі витрати, які вказали домогосподарства за обстежений </a:t>
            </a:r>
            <a:r>
              <a:rPr lang="uk-UA" sz="1400" dirty="0" smtClean="0">
                <a:latin typeface="Arial" pitchFamily="34" charset="0"/>
                <a:cs typeface="Arial" pitchFamily="34" charset="0"/>
              </a:rPr>
              <a:t>період);</a:t>
            </a:r>
            <a:endParaRPr lang="ru-RU" sz="1400" dirty="0">
              <a:latin typeface="Arial" pitchFamily="34" charset="0"/>
              <a:cs typeface="Arial" pitchFamily="34" charset="0"/>
            </a:endParaRPr>
          </a:p>
          <a:p>
            <a:pPr lvl="0"/>
            <a:r>
              <a:rPr lang="uk-UA" sz="1400" dirty="0" smtClean="0">
                <a:latin typeface="Arial" pitchFamily="34" charset="0"/>
                <a:cs typeface="Arial" pitchFamily="34" charset="0"/>
              </a:rPr>
              <a:t>доходи </a:t>
            </a:r>
            <a:r>
              <a:rPr lang="uk-UA" sz="1400" dirty="0">
                <a:latin typeface="Arial" pitchFamily="34" charset="0"/>
                <a:cs typeface="Arial" pitchFamily="34" charset="0"/>
              </a:rPr>
              <a:t>домогосподарств (заробітна плата, </a:t>
            </a:r>
            <a:r>
              <a:rPr lang="uk-UA" sz="1400" dirty="0" smtClean="0">
                <a:latin typeface="Arial" pitchFamily="34" charset="0"/>
                <a:cs typeface="Arial" pitchFamily="34" charset="0"/>
              </a:rPr>
              <a:t>доходи </a:t>
            </a:r>
            <a:r>
              <a:rPr lang="uk-UA" sz="1400" dirty="0">
                <a:latin typeface="Arial" pitchFamily="34" charset="0"/>
                <a:cs typeface="Arial" pitchFamily="34" charset="0"/>
              </a:rPr>
              <a:t>від підприємницької діяльності та самозайнятості, </a:t>
            </a:r>
            <a:r>
              <a:rPr lang="uk-UA" sz="1400" dirty="0" smtClean="0">
                <a:latin typeface="Arial" pitchFamily="34" charset="0"/>
                <a:cs typeface="Arial" pitchFamily="34" charset="0"/>
              </a:rPr>
              <a:t>пенсії, стипендії, соціальні допомоги, пільги </a:t>
            </a:r>
            <a:r>
              <a:rPr lang="uk-UA" sz="1400" dirty="0">
                <a:latin typeface="Arial" pitchFamily="34" charset="0"/>
                <a:cs typeface="Arial" pitchFamily="34" charset="0"/>
              </a:rPr>
              <a:t>та </a:t>
            </a:r>
            <a:r>
              <a:rPr lang="uk-UA" sz="1400" dirty="0" smtClean="0">
                <a:latin typeface="Arial" pitchFamily="34" charset="0"/>
                <a:cs typeface="Arial" pitchFamily="34" charset="0"/>
              </a:rPr>
              <a:t>субсидії </a:t>
            </a:r>
            <a:r>
              <a:rPr lang="uk-UA" sz="1400" dirty="0">
                <a:latin typeface="Arial" pitchFamily="34" charset="0"/>
                <a:cs typeface="Arial" pitchFamily="34" charset="0"/>
              </a:rPr>
              <a:t>тощо).</a:t>
            </a:r>
            <a:endParaRPr lang="ru-RU" sz="1400" dirty="0">
              <a:latin typeface="Arial" pitchFamily="34" charset="0"/>
              <a:cs typeface="Arial" pitchFamily="34" charset="0"/>
            </a:endParaRPr>
          </a:p>
          <a:p>
            <a:pPr lvl="0"/>
            <a:r>
              <a:rPr lang="uk-UA" sz="1400" dirty="0" smtClean="0">
                <a:latin typeface="Arial" pitchFamily="34" charset="0"/>
                <a:cs typeface="Arial" pitchFamily="34" charset="0"/>
              </a:rPr>
              <a:t>соціальні допомоги (малозабезпеченим  </a:t>
            </a:r>
            <a:r>
              <a:rPr lang="uk-UA" sz="1400" dirty="0">
                <a:latin typeface="Arial" pitchFamily="34" charset="0"/>
                <a:cs typeface="Arial" pitchFamily="34" charset="0"/>
              </a:rPr>
              <a:t>сім’ям; </a:t>
            </a:r>
            <a:r>
              <a:rPr lang="uk-UA" sz="1400" dirty="0" smtClean="0">
                <a:latin typeface="Arial" pitchFamily="34" charset="0"/>
                <a:cs typeface="Arial" pitchFamily="34" charset="0"/>
              </a:rPr>
              <a:t>по </a:t>
            </a:r>
            <a:r>
              <a:rPr lang="uk-UA" sz="1400" dirty="0">
                <a:latin typeface="Arial" pitchFamily="34" charset="0"/>
                <a:cs typeface="Arial" pitchFamily="34" charset="0"/>
              </a:rPr>
              <a:t>догляду за дитиною у віці до 3-х років; на дітей одиноким матерям; на дітей, які перебувають під опікою чи піклуванням; при народженні дитини; інші допомоги на дітей; вихідна допомога у зв’язку з припиненням трудової угоди; матеріальна допомога; допомога по вагітності і пологах; державна соціальна допомога інвалідам з дитинства та дітям інвалідам тощо);</a:t>
            </a:r>
            <a:endParaRPr lang="ru-RU" sz="1400" dirty="0">
              <a:latin typeface="Arial" pitchFamily="34" charset="0"/>
              <a:cs typeface="Arial" pitchFamily="34" charset="0"/>
            </a:endParaRPr>
          </a:p>
          <a:p>
            <a:pPr lvl="0"/>
            <a:r>
              <a:rPr lang="uk-UA" sz="1400" dirty="0" smtClean="0">
                <a:latin typeface="Arial" pitchFamily="34" charset="0"/>
                <a:cs typeface="Arial" pitchFamily="34" charset="0"/>
              </a:rPr>
              <a:t>показники бідності </a:t>
            </a:r>
            <a:r>
              <a:rPr lang="uk-UA" sz="1400" dirty="0">
                <a:latin typeface="Arial" pitchFamily="34" charset="0"/>
                <a:cs typeface="Arial" pitchFamily="34" charset="0"/>
              </a:rPr>
              <a:t>домогосподарств (бідність за критерієм еквівалентні доходи нижче прожиткового мінімуму; бідність за відносним критерієм; бідність за критерієм </a:t>
            </a:r>
            <a:r>
              <a:rPr lang="uk-UA" sz="1400" dirty="0" err="1" smtClean="0">
                <a:latin typeface="Arial" pitchFamily="34" charset="0"/>
                <a:cs typeface="Arial" pitchFamily="34" charset="0"/>
              </a:rPr>
              <a:t>“еквівалентні</a:t>
            </a:r>
            <a:r>
              <a:rPr lang="uk-UA" sz="1400" dirty="0" smtClean="0">
                <a:latin typeface="Arial" pitchFamily="34" charset="0"/>
                <a:cs typeface="Arial" pitchFamily="34" charset="0"/>
              </a:rPr>
              <a:t> </a:t>
            </a:r>
            <a:r>
              <a:rPr lang="uk-UA" sz="1400" dirty="0">
                <a:latin typeface="Arial" pitchFamily="34" charset="0"/>
                <a:cs typeface="Arial" pitchFamily="34" charset="0"/>
              </a:rPr>
              <a:t>витрати нижче прожиткового </a:t>
            </a:r>
            <a:r>
              <a:rPr lang="uk-UA" sz="1400" dirty="0" err="1" smtClean="0">
                <a:latin typeface="Arial" pitchFamily="34" charset="0"/>
                <a:cs typeface="Arial" pitchFamily="34" charset="0"/>
              </a:rPr>
              <a:t>мінімуму”</a:t>
            </a:r>
            <a:r>
              <a:rPr lang="uk-UA" sz="1400" dirty="0" smtClean="0">
                <a:latin typeface="Arial" pitchFamily="34" charset="0"/>
                <a:cs typeface="Arial" pitchFamily="34" charset="0"/>
              </a:rPr>
              <a:t> </a:t>
            </a:r>
            <a:r>
              <a:rPr lang="uk-UA" sz="1400" dirty="0">
                <a:latin typeface="Arial" pitchFamily="34" charset="0"/>
                <a:cs typeface="Arial" pitchFamily="34" charset="0"/>
              </a:rPr>
              <a:t>тощо).</a:t>
            </a:r>
            <a:endParaRPr lang="ru-RU" sz="1400" dirty="0">
              <a:latin typeface="Arial" pitchFamily="34" charset="0"/>
              <a:cs typeface="Arial" pitchFamily="34" charset="0"/>
            </a:endParaRPr>
          </a:p>
          <a:p>
            <a:endParaRPr lang="ru-RU" dirty="0" smtClean="0"/>
          </a:p>
        </p:txBody>
      </p:sp>
      <p:pic>
        <p:nvPicPr>
          <p:cNvPr id="16387" name="Рисунок 3"/>
          <p:cNvPicPr>
            <a:picLocks noChangeAspect="1"/>
          </p:cNvPicPr>
          <p:nvPr/>
        </p:nvPicPr>
        <p:blipFill>
          <a:blip r:embed="rId2" cstate="print"/>
          <a:srcRect/>
          <a:stretch>
            <a:fillRect/>
          </a:stretch>
        </p:blipFill>
        <p:spPr bwMode="auto">
          <a:xfrm>
            <a:off x="7596188" y="0"/>
            <a:ext cx="1395412" cy="1152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Заголовок 1"/>
          <p:cNvSpPr>
            <a:spLocks noGrp="1"/>
          </p:cNvSpPr>
          <p:nvPr>
            <p:ph type="title" idx="4294967295"/>
          </p:nvPr>
        </p:nvSpPr>
        <p:spPr/>
        <p:txBody>
          <a:bodyPr/>
          <a:lstStyle/>
          <a:p>
            <a:pPr algn="ctr"/>
            <a:r>
              <a:rPr lang="uk-UA" sz="2000" b="1" dirty="0" smtClean="0">
                <a:effectLst>
                  <a:outerShdw blurRad="38100" dist="38100" dir="2700000" algn="tl">
                    <a:srgbClr val="C0C0C0"/>
                  </a:outerShdw>
                </a:effectLst>
                <a:latin typeface="Arial" charset="0"/>
              </a:rPr>
              <a:t>Фактична кількість домогосподарств </a:t>
            </a:r>
            <a:r>
              <a:rPr lang="uk-UA" sz="2000" b="1" dirty="0" err="1" smtClean="0">
                <a:effectLst>
                  <a:outerShdw blurRad="38100" dist="38100" dir="2700000" algn="tl">
                    <a:srgbClr val="C0C0C0"/>
                  </a:outerShdw>
                </a:effectLst>
                <a:latin typeface="Arial" charset="0"/>
              </a:rPr>
              <a:t>отримувачів</a:t>
            </a:r>
            <a:r>
              <a:rPr lang="uk-UA" sz="2000" b="1" dirty="0" smtClean="0">
                <a:effectLst>
                  <a:outerShdw blurRad="38100" dist="38100" dir="2700000" algn="tl">
                    <a:srgbClr val="C0C0C0"/>
                  </a:outerShdw>
                </a:effectLst>
                <a:latin typeface="Arial" charset="0"/>
              </a:rPr>
              <a:t> допомоги малозабезпеченим  сім’ям у масивах </a:t>
            </a:r>
            <a:r>
              <a:rPr lang="uk-UA" sz="2000" b="1" dirty="0" err="1" smtClean="0">
                <a:effectLst>
                  <a:outerShdw blurRad="38100" dist="38100" dir="2700000" algn="tl">
                    <a:srgbClr val="C0C0C0"/>
                  </a:outerShdw>
                </a:effectLst>
                <a:latin typeface="Arial" charset="0"/>
              </a:rPr>
              <a:t>мікроданих</a:t>
            </a:r>
            <a:r>
              <a:rPr lang="uk-UA" sz="2000" b="1" dirty="0" smtClean="0">
                <a:effectLst>
                  <a:outerShdw blurRad="38100" dist="38100" dir="2700000" algn="tl">
                    <a:srgbClr val="C0C0C0"/>
                  </a:outerShdw>
                </a:effectLst>
                <a:latin typeface="Arial" charset="0"/>
              </a:rPr>
              <a:t> ОУЖД </a:t>
            </a:r>
            <a:br>
              <a:rPr lang="uk-UA" sz="2000" b="1" dirty="0" smtClean="0">
                <a:effectLst>
                  <a:outerShdw blurRad="38100" dist="38100" dir="2700000" algn="tl">
                    <a:srgbClr val="C0C0C0"/>
                  </a:outerShdw>
                </a:effectLst>
                <a:latin typeface="Arial" charset="0"/>
              </a:rPr>
            </a:br>
            <a:endParaRPr lang="uk-UA" sz="2000" b="1" dirty="0">
              <a:effectLst>
                <a:outerShdw blurRad="38100" dist="38100" dir="2700000" algn="tl">
                  <a:srgbClr val="C0C0C0"/>
                </a:outerShdw>
              </a:effectLst>
              <a:latin typeface="Arial" charset="0"/>
            </a:endParaRPr>
          </a:p>
        </p:txBody>
      </p:sp>
      <p:pic>
        <p:nvPicPr>
          <p:cNvPr id="20483" name="Рисунок 3"/>
          <p:cNvPicPr>
            <a:picLocks noChangeAspect="1"/>
          </p:cNvPicPr>
          <p:nvPr/>
        </p:nvPicPr>
        <p:blipFill>
          <a:blip r:embed="rId2" cstate="print"/>
          <a:srcRect/>
          <a:stretch>
            <a:fillRect/>
          </a:stretch>
        </p:blipFill>
        <p:spPr bwMode="auto">
          <a:xfrm>
            <a:off x="7596188" y="0"/>
            <a:ext cx="1395412" cy="1152525"/>
          </a:xfrm>
          <a:prstGeom prst="rect">
            <a:avLst/>
          </a:prstGeom>
          <a:noFill/>
          <a:ln w="9525">
            <a:noFill/>
            <a:miter lim="800000"/>
            <a:headEnd/>
            <a:tailEnd/>
          </a:ln>
        </p:spPr>
      </p:pic>
      <p:pic>
        <p:nvPicPr>
          <p:cNvPr id="1025" name="Picture 1"/>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636402" y="2491628"/>
            <a:ext cx="5948561" cy="29612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Заголовок 1"/>
          <p:cNvSpPr>
            <a:spLocks noGrp="1"/>
          </p:cNvSpPr>
          <p:nvPr>
            <p:ph type="title" idx="4294967295"/>
          </p:nvPr>
        </p:nvSpPr>
        <p:spPr/>
        <p:txBody>
          <a:bodyPr/>
          <a:lstStyle/>
          <a:p>
            <a:pPr algn="ctr"/>
            <a:r>
              <a:rPr lang="uk-UA" sz="2000" dirty="0" smtClean="0">
                <a:latin typeface="Arial" pitchFamily="34" charset="0"/>
                <a:cs typeface="Arial" pitchFamily="34" charset="0"/>
              </a:rPr>
              <a:t/>
            </a:r>
            <a:br>
              <a:rPr lang="uk-UA" sz="2000" dirty="0" smtClean="0">
                <a:latin typeface="Arial" pitchFamily="34" charset="0"/>
                <a:cs typeface="Arial" pitchFamily="34" charset="0"/>
              </a:rPr>
            </a:br>
            <a:r>
              <a:rPr lang="uk-UA" sz="2000" dirty="0">
                <a:latin typeface="Arial" pitchFamily="34" charset="0"/>
                <a:cs typeface="Arial" pitchFamily="34" charset="0"/>
              </a:rPr>
              <a:t/>
            </a:r>
            <a:br>
              <a:rPr lang="uk-UA" sz="2000" dirty="0">
                <a:latin typeface="Arial" pitchFamily="34" charset="0"/>
                <a:cs typeface="Arial" pitchFamily="34" charset="0"/>
              </a:rPr>
            </a:br>
            <a:r>
              <a:rPr lang="uk-UA" sz="2000" b="1" dirty="0">
                <a:effectLst>
                  <a:outerShdw blurRad="38100" dist="38100" dir="2700000" algn="tl">
                    <a:srgbClr val="C0C0C0"/>
                  </a:outerShdw>
                </a:effectLst>
                <a:latin typeface="Arial" charset="0"/>
              </a:rPr>
              <a:t>Формування </a:t>
            </a:r>
            <a:r>
              <a:rPr lang="uk-UA" sz="2000" b="1" dirty="0" smtClean="0">
                <a:effectLst>
                  <a:outerShdw blurRad="38100" dist="38100" dir="2700000" algn="tl">
                    <a:srgbClr val="C0C0C0"/>
                  </a:outerShdw>
                </a:effectLst>
                <a:latin typeface="Arial" charset="0"/>
              </a:rPr>
              <a:t>кумулятивного масиву </a:t>
            </a:r>
            <a:r>
              <a:rPr lang="uk-UA" sz="2000" b="1" dirty="0">
                <a:effectLst>
                  <a:outerShdw blurRad="38100" dist="38100" dir="2700000" algn="tl">
                    <a:srgbClr val="C0C0C0"/>
                  </a:outerShdw>
                </a:effectLst>
                <a:latin typeface="Arial" charset="0"/>
              </a:rPr>
              <a:t>даних ОУЖД </a:t>
            </a:r>
            <a:r>
              <a:rPr lang="uk-UA" sz="2000" b="1" dirty="0" smtClean="0">
                <a:effectLst>
                  <a:outerShdw blurRad="38100" dist="38100" dir="2700000" algn="tl">
                    <a:srgbClr val="C0C0C0"/>
                  </a:outerShdw>
                </a:effectLst>
                <a:latin typeface="Arial" charset="0"/>
              </a:rPr>
              <a:t/>
            </a:r>
            <a:br>
              <a:rPr lang="uk-UA" sz="2000" b="1" dirty="0" smtClean="0">
                <a:effectLst>
                  <a:outerShdw blurRad="38100" dist="38100" dir="2700000" algn="tl">
                    <a:srgbClr val="C0C0C0"/>
                  </a:outerShdw>
                </a:effectLst>
                <a:latin typeface="Arial" charset="0"/>
              </a:rPr>
            </a:br>
            <a:r>
              <a:rPr lang="uk-UA" sz="2000" b="1" dirty="0" smtClean="0">
                <a:effectLst>
                  <a:outerShdw blurRad="38100" dist="38100" dir="2700000" algn="tl">
                    <a:srgbClr val="C0C0C0"/>
                  </a:outerShdw>
                </a:effectLst>
                <a:latin typeface="Arial" charset="0"/>
              </a:rPr>
              <a:t>методом </a:t>
            </a:r>
            <a:r>
              <a:rPr lang="uk-UA" sz="2000" b="1" dirty="0">
                <a:effectLst>
                  <a:outerShdw blurRad="38100" dist="38100" dir="2700000" algn="tl">
                    <a:srgbClr val="C0C0C0"/>
                  </a:outerShdw>
                </a:effectLst>
                <a:latin typeface="Arial" charset="0"/>
              </a:rPr>
              <a:t>приєднання даних</a:t>
            </a:r>
            <a:br>
              <a:rPr lang="uk-UA" sz="2000" b="1" dirty="0">
                <a:effectLst>
                  <a:outerShdw blurRad="38100" dist="38100" dir="2700000" algn="tl">
                    <a:srgbClr val="C0C0C0"/>
                  </a:outerShdw>
                </a:effectLst>
                <a:latin typeface="Arial" charset="0"/>
              </a:rPr>
            </a:br>
            <a:endParaRPr lang="ru-RU" sz="2000" b="1" dirty="0">
              <a:effectLst>
                <a:outerShdw blurRad="38100" dist="38100" dir="2700000" algn="tl">
                  <a:srgbClr val="C0C0C0"/>
                </a:outerShdw>
              </a:effectLst>
              <a:latin typeface="Arial" charset="0"/>
            </a:endParaRPr>
          </a:p>
        </p:txBody>
      </p:sp>
      <p:pic>
        <p:nvPicPr>
          <p:cNvPr id="17411" name="Рисунок 3"/>
          <p:cNvPicPr>
            <a:picLocks noChangeAspect="1"/>
          </p:cNvPicPr>
          <p:nvPr/>
        </p:nvPicPr>
        <p:blipFill>
          <a:blip r:embed="rId2" cstate="print"/>
          <a:srcRect/>
          <a:stretch>
            <a:fillRect/>
          </a:stretch>
        </p:blipFill>
        <p:spPr bwMode="auto">
          <a:xfrm>
            <a:off x="7596188" y="0"/>
            <a:ext cx="1395412" cy="1152525"/>
          </a:xfrm>
          <a:prstGeom prst="rect">
            <a:avLst/>
          </a:prstGeom>
          <a:noFill/>
          <a:ln w="9525">
            <a:noFill/>
            <a:miter lim="800000"/>
            <a:headEnd/>
            <a:tailEnd/>
          </a:ln>
        </p:spPr>
      </p:pic>
      <p:pic>
        <p:nvPicPr>
          <p:cNvPr id="5" name="Объект 4"/>
          <p:cNvPicPr>
            <a:picLocks noGrp="1"/>
          </p:cNvPicPr>
          <p:nvPr>
            <p:ph idx="4294967295"/>
          </p:nvPr>
        </p:nvPicPr>
        <p:blipFill>
          <a:blip r:embed="rId3" cstate="print">
            <a:extLst>
              <a:ext uri="{28A0092B-C50C-407E-A947-70E740481C1C}">
                <a14:useLocalDpi xmlns="" xmlns:a14="http://schemas.microsoft.com/office/drawing/2010/main" val="0"/>
              </a:ext>
            </a:extLst>
          </a:blip>
          <a:srcRect/>
          <a:stretch>
            <a:fillRect/>
          </a:stretch>
        </p:blipFill>
        <p:spPr bwMode="auto">
          <a:xfrm>
            <a:off x="2915816" y="1700808"/>
            <a:ext cx="2882608" cy="4623792"/>
          </a:xfrm>
          <a:prstGeom prst="rect">
            <a:avLst/>
          </a:prstGeom>
          <a:noFill/>
          <a:ln>
            <a:noFill/>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Заголовок 1"/>
          <p:cNvSpPr>
            <a:spLocks noGrp="1"/>
          </p:cNvSpPr>
          <p:nvPr>
            <p:ph type="title" idx="4294967295"/>
          </p:nvPr>
        </p:nvSpPr>
        <p:spPr>
          <a:xfrm>
            <a:off x="457200" y="704850"/>
            <a:ext cx="8229600" cy="995958"/>
          </a:xfrm>
        </p:spPr>
        <p:txBody>
          <a:bodyPr/>
          <a:lstStyle/>
          <a:p>
            <a:pPr algn="ctr"/>
            <a:r>
              <a:rPr lang="uk-UA" sz="2000" b="1" dirty="0" smtClean="0">
                <a:effectLst>
                  <a:outerShdw blurRad="38100" dist="38100" dir="2700000" algn="tl">
                    <a:srgbClr val="C0C0C0"/>
                  </a:outerShdw>
                </a:effectLst>
                <a:latin typeface="Arial" charset="0"/>
              </a:rPr>
              <a:t>Коригування окремих змінних у масивах </a:t>
            </a:r>
            <a:r>
              <a:rPr lang="uk-UA" sz="2000" b="1" dirty="0" err="1" smtClean="0">
                <a:effectLst>
                  <a:outerShdw blurRad="38100" dist="38100" dir="2700000" algn="tl">
                    <a:srgbClr val="C0C0C0"/>
                  </a:outerShdw>
                </a:effectLst>
                <a:latin typeface="Arial" charset="0"/>
              </a:rPr>
              <a:t>мікроданих</a:t>
            </a:r>
            <a:r>
              <a:rPr lang="uk-UA" sz="2000" b="1" dirty="0" smtClean="0">
                <a:effectLst>
                  <a:outerShdw blurRad="38100" dist="38100" dir="2700000" algn="tl">
                    <a:srgbClr val="C0C0C0"/>
                  </a:outerShdw>
                </a:effectLst>
                <a:latin typeface="Arial" charset="0"/>
              </a:rPr>
              <a:t> при формуванні кумулятивного масиву</a:t>
            </a:r>
            <a:br>
              <a:rPr lang="uk-UA" sz="2000" b="1" dirty="0" smtClean="0">
                <a:effectLst>
                  <a:outerShdw blurRad="38100" dist="38100" dir="2700000" algn="tl">
                    <a:srgbClr val="C0C0C0"/>
                  </a:outerShdw>
                </a:effectLst>
                <a:latin typeface="Arial" charset="0"/>
              </a:rPr>
            </a:br>
            <a:endParaRPr lang="ru-RU" sz="2000" b="1" dirty="0">
              <a:effectLst>
                <a:outerShdw blurRad="38100" dist="38100" dir="2700000" algn="tl">
                  <a:srgbClr val="C0C0C0"/>
                </a:outerShdw>
              </a:effectLst>
              <a:latin typeface="Arial" charset="0"/>
            </a:endParaRPr>
          </a:p>
        </p:txBody>
      </p:sp>
      <p:sp>
        <p:nvSpPr>
          <p:cNvPr id="19458" name="Объект 2"/>
          <p:cNvSpPr>
            <a:spLocks noGrp="1"/>
          </p:cNvSpPr>
          <p:nvPr>
            <p:ph idx="4294967295"/>
          </p:nvPr>
        </p:nvSpPr>
        <p:spPr>
          <a:xfrm>
            <a:off x="457200" y="1700808"/>
            <a:ext cx="8229600" cy="4968551"/>
          </a:xfrm>
        </p:spPr>
        <p:txBody>
          <a:bodyPr/>
          <a:lstStyle/>
          <a:p>
            <a:pPr marL="0" indent="0">
              <a:buNone/>
            </a:pPr>
            <a:r>
              <a:rPr lang="uk-UA" sz="1400" dirty="0">
                <a:latin typeface="Arial" pitchFamily="34" charset="0"/>
                <a:cs typeface="Arial" pitchFamily="34" charset="0"/>
              </a:rPr>
              <a:t>При формуванні </a:t>
            </a:r>
            <a:r>
              <a:rPr lang="uk-UA" sz="1400" dirty="0" smtClean="0">
                <a:latin typeface="Arial" pitchFamily="34" charset="0"/>
                <a:cs typeface="Arial" pitchFamily="34" charset="0"/>
              </a:rPr>
              <a:t>кумулятивного </a:t>
            </a:r>
            <a:r>
              <a:rPr lang="uk-UA" sz="1400" dirty="0">
                <a:latin typeface="Arial" pitchFamily="34" charset="0"/>
                <a:cs typeface="Arial" pitchFamily="34" charset="0"/>
              </a:rPr>
              <a:t>масиву даних </a:t>
            </a:r>
            <a:r>
              <a:rPr lang="uk-UA" sz="1400" dirty="0" smtClean="0">
                <a:latin typeface="Arial" pitchFamily="34" charset="0"/>
                <a:cs typeface="Arial" pitchFamily="34" charset="0"/>
              </a:rPr>
              <a:t>здійснено</a:t>
            </a:r>
            <a:r>
              <a:rPr lang="uk-UA" sz="1400" dirty="0">
                <a:latin typeface="Arial" pitchFamily="34" charset="0"/>
                <a:cs typeface="Arial" pitchFamily="34" charset="0"/>
              </a:rPr>
              <a:t>:</a:t>
            </a:r>
          </a:p>
          <a:p>
            <a:r>
              <a:rPr lang="uk-UA" sz="1400" dirty="0" smtClean="0">
                <a:latin typeface="Arial" pitchFamily="34" charset="0"/>
                <a:cs typeface="Arial" pitchFamily="34" charset="0"/>
              </a:rPr>
              <a:t>коригування (калібрація) </a:t>
            </a:r>
            <a:r>
              <a:rPr lang="uk-UA" sz="1400" dirty="0">
                <a:latin typeface="Arial" pitchFamily="34" charset="0"/>
                <a:cs typeface="Arial" pitchFamily="34" charset="0"/>
              </a:rPr>
              <a:t>статистичних ваг домогосподарств з метою </a:t>
            </a:r>
            <a:r>
              <a:rPr lang="uk-UA" sz="1400" dirty="0" smtClean="0">
                <a:latin typeface="Arial" pitchFamily="34" charset="0"/>
                <a:cs typeface="Arial" pitchFamily="34" charset="0"/>
              </a:rPr>
              <a:t>приведення їх </a:t>
            </a:r>
            <a:r>
              <a:rPr lang="uk-UA" sz="1400" dirty="0">
                <a:latin typeface="Arial" pitchFamily="34" charset="0"/>
                <a:cs typeface="Arial" pitchFamily="34" charset="0"/>
              </a:rPr>
              <a:t>до кількості домогосподарств у </a:t>
            </a:r>
            <a:r>
              <a:rPr lang="uk-UA" sz="1400" dirty="0" smtClean="0">
                <a:latin typeface="Arial" pitchFamily="34" charset="0"/>
                <a:cs typeface="Arial" pitchFamily="34" charset="0"/>
              </a:rPr>
              <a:t>2014</a:t>
            </a:r>
            <a:r>
              <a:rPr lang="en-US" sz="1400" dirty="0" smtClean="0">
                <a:latin typeface="Arial" pitchFamily="34" charset="0"/>
                <a:cs typeface="Arial" pitchFamily="34" charset="0"/>
              </a:rPr>
              <a:t> </a:t>
            </a:r>
            <a:r>
              <a:rPr lang="uk-UA" sz="1400" dirty="0" smtClean="0">
                <a:latin typeface="Arial" pitchFamily="34" charset="0"/>
                <a:cs typeface="Arial" pitchFamily="34" charset="0"/>
              </a:rPr>
              <a:t>р</a:t>
            </a:r>
            <a:r>
              <a:rPr lang="uk-UA" sz="1400" dirty="0">
                <a:latin typeface="Arial" pitchFamily="34" charset="0"/>
                <a:cs typeface="Arial" pitchFamily="34" charset="0"/>
              </a:rPr>
              <a:t>.</a:t>
            </a:r>
            <a:r>
              <a:rPr lang="ru-RU" sz="1400" dirty="0">
                <a:latin typeface="Arial" pitchFamily="34" charset="0"/>
                <a:cs typeface="Arial" pitchFamily="34" charset="0"/>
              </a:rPr>
              <a:t>;</a:t>
            </a:r>
            <a:r>
              <a:rPr lang="uk-UA" sz="1400" dirty="0">
                <a:latin typeface="Arial" pitchFamily="34" charset="0"/>
                <a:cs typeface="Arial" pitchFamily="34" charset="0"/>
              </a:rPr>
              <a:t> </a:t>
            </a:r>
            <a:endParaRPr lang="ru-RU" sz="1400" dirty="0">
              <a:latin typeface="Arial" pitchFamily="34" charset="0"/>
              <a:cs typeface="Arial" pitchFamily="34" charset="0"/>
            </a:endParaRPr>
          </a:p>
          <a:p>
            <a:r>
              <a:rPr lang="uk-UA" sz="1400" dirty="0" smtClean="0">
                <a:latin typeface="Arial" pitchFamily="34" charset="0"/>
                <a:cs typeface="Arial" pitchFamily="34" charset="0"/>
              </a:rPr>
              <a:t>приведення характеристик </a:t>
            </a:r>
            <a:r>
              <a:rPr lang="uk-UA" sz="1400" dirty="0">
                <a:latin typeface="Arial" pitchFamily="34" charset="0"/>
                <a:cs typeface="Arial" pitchFamily="34" charset="0"/>
              </a:rPr>
              <a:t>доходів домогосподарств за </a:t>
            </a:r>
            <a:r>
              <a:rPr lang="uk-UA" sz="1400" dirty="0" smtClean="0">
                <a:latin typeface="Arial" pitchFamily="34" charset="0"/>
                <a:cs typeface="Arial" pitchFamily="34" charset="0"/>
              </a:rPr>
              <a:t>2011- </a:t>
            </a:r>
            <a:r>
              <a:rPr lang="uk-UA" sz="1400" dirty="0">
                <a:latin typeface="Arial" pitchFamily="34" charset="0"/>
                <a:cs typeface="Arial" pitchFamily="34" charset="0"/>
              </a:rPr>
              <a:t>2013 </a:t>
            </a:r>
            <a:r>
              <a:rPr lang="uk-UA" sz="1400" dirty="0" smtClean="0">
                <a:latin typeface="Arial" pitchFamily="34" charset="0"/>
                <a:cs typeface="Arial" pitchFamily="34" charset="0"/>
              </a:rPr>
              <a:t>рр. до </a:t>
            </a:r>
            <a:r>
              <a:rPr lang="uk-UA" sz="1400" dirty="0">
                <a:latin typeface="Arial" pitchFamily="34" charset="0"/>
                <a:cs typeface="Arial" pitchFamily="34" charset="0"/>
              </a:rPr>
              <a:t>рівня </a:t>
            </a:r>
            <a:r>
              <a:rPr lang="uk-UA" sz="1400" dirty="0" smtClean="0">
                <a:latin typeface="Arial" pitchFamily="34" charset="0"/>
                <a:cs typeface="Arial" pitchFamily="34" charset="0"/>
              </a:rPr>
              <a:t>2014</a:t>
            </a:r>
            <a:r>
              <a:rPr lang="en-US" sz="1400" dirty="0" smtClean="0">
                <a:latin typeface="Arial" pitchFamily="34" charset="0"/>
                <a:cs typeface="Arial" pitchFamily="34" charset="0"/>
              </a:rPr>
              <a:t> </a:t>
            </a:r>
            <a:r>
              <a:rPr lang="uk-UA" sz="1400" dirty="0" smtClean="0">
                <a:latin typeface="Arial" pitchFamily="34" charset="0"/>
                <a:cs typeface="Arial" pitchFamily="34" charset="0"/>
              </a:rPr>
              <a:t>р</a:t>
            </a:r>
            <a:r>
              <a:rPr lang="uk-UA" sz="1400" dirty="0">
                <a:latin typeface="Arial" pitchFamily="34" charset="0"/>
                <a:cs typeface="Arial" pitchFamily="34" charset="0"/>
              </a:rPr>
              <a:t>.</a:t>
            </a:r>
            <a:endParaRPr lang="ru-RU" sz="1400" dirty="0">
              <a:latin typeface="Arial" pitchFamily="34" charset="0"/>
              <a:cs typeface="Arial" pitchFamily="34" charset="0"/>
            </a:endParaRPr>
          </a:p>
          <a:p>
            <a:endParaRPr lang="ru-RU" dirty="0" smtClean="0"/>
          </a:p>
        </p:txBody>
      </p:sp>
      <p:pic>
        <p:nvPicPr>
          <p:cNvPr id="19459" name="Рисунок 3"/>
          <p:cNvPicPr>
            <a:picLocks noChangeAspect="1"/>
          </p:cNvPicPr>
          <p:nvPr/>
        </p:nvPicPr>
        <p:blipFill>
          <a:blip r:embed="rId2" cstate="print"/>
          <a:srcRect/>
          <a:stretch>
            <a:fillRect/>
          </a:stretch>
        </p:blipFill>
        <p:spPr bwMode="auto">
          <a:xfrm>
            <a:off x="7596188" y="0"/>
            <a:ext cx="1395412" cy="1152525"/>
          </a:xfrm>
          <a:prstGeom prst="rect">
            <a:avLst/>
          </a:prstGeom>
          <a:noFill/>
          <a:ln w="9525">
            <a:noFill/>
            <a:miter lim="800000"/>
            <a:headEnd/>
            <a:tailEnd/>
          </a:ln>
        </p:spPr>
      </p:pic>
      <p:pic>
        <p:nvPicPr>
          <p:cNvPr id="2053" name="Picture 5"/>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043608" y="2996952"/>
            <a:ext cx="6931377" cy="374129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Заголовок 1"/>
          <p:cNvSpPr>
            <a:spLocks noGrp="1"/>
          </p:cNvSpPr>
          <p:nvPr>
            <p:ph type="title" idx="4294967295"/>
          </p:nvPr>
        </p:nvSpPr>
        <p:spPr>
          <a:xfrm>
            <a:off x="323528" y="836712"/>
            <a:ext cx="8363272" cy="1067966"/>
          </a:xfrm>
        </p:spPr>
        <p:txBody>
          <a:bodyPr/>
          <a:lstStyle/>
          <a:p>
            <a:pPr algn="ctr"/>
            <a:r>
              <a:rPr lang="uk-UA" sz="2000" b="1" dirty="0">
                <a:effectLst>
                  <a:outerShdw blurRad="38100" dist="38100" dir="2700000" algn="tl">
                    <a:srgbClr val="C0C0C0"/>
                  </a:outerShdw>
                </a:effectLst>
                <a:latin typeface="Arial" charset="0"/>
              </a:rPr>
              <a:t>Формування масиву </a:t>
            </a:r>
            <a:r>
              <a:rPr lang="uk-UA" sz="2000" b="1" dirty="0" err="1" smtClean="0">
                <a:effectLst>
                  <a:outerShdw blurRad="38100" dist="38100" dir="2700000" algn="tl">
                    <a:srgbClr val="C0C0C0"/>
                  </a:outerShdw>
                </a:effectLst>
                <a:latin typeface="Arial" charset="0"/>
              </a:rPr>
              <a:t>мікроданих</a:t>
            </a:r>
            <a:r>
              <a:rPr lang="uk-UA" sz="2000" b="1" dirty="0" smtClean="0">
                <a:effectLst>
                  <a:outerShdw blurRad="38100" dist="38100" dir="2700000" algn="tl">
                    <a:srgbClr val="C0C0C0"/>
                  </a:outerShdw>
                </a:effectLst>
                <a:latin typeface="Arial" charset="0"/>
              </a:rPr>
              <a:t> з </a:t>
            </a:r>
            <a:r>
              <a:rPr lang="uk-UA" sz="2000" b="1" dirty="0">
                <a:effectLst>
                  <a:outerShdw blurRad="38100" dist="38100" dir="2700000" algn="tl">
                    <a:srgbClr val="C0C0C0"/>
                  </a:outerShdw>
                </a:effectLst>
                <a:latin typeface="Arial" charset="0"/>
              </a:rPr>
              <a:t>реєстрів сімей учасників Програми за </a:t>
            </a:r>
            <a:r>
              <a:rPr lang="uk-UA" sz="2000" b="1" dirty="0" smtClean="0">
                <a:effectLst>
                  <a:outerShdw blurRad="38100" dist="38100" dir="2700000" algn="tl">
                    <a:srgbClr val="C0C0C0"/>
                  </a:outerShdw>
                </a:effectLst>
                <a:latin typeface="Arial" charset="0"/>
              </a:rPr>
              <a:t>районними </a:t>
            </a:r>
            <a:r>
              <a:rPr lang="uk-UA" sz="2000" b="1" dirty="0">
                <a:effectLst>
                  <a:outerShdw blurRad="38100" dist="38100" dir="2700000" algn="tl">
                    <a:srgbClr val="C0C0C0"/>
                  </a:outerShdw>
                </a:effectLst>
                <a:latin typeface="Arial" charset="0"/>
              </a:rPr>
              <a:t>управліннями праці та соціального захисту </a:t>
            </a:r>
            <a:r>
              <a:rPr lang="uk-UA" sz="2000" b="1" dirty="0" smtClean="0">
                <a:effectLst>
                  <a:outerShdw blurRad="38100" dist="38100" dir="2700000" algn="tl">
                    <a:srgbClr val="C0C0C0"/>
                  </a:outerShdw>
                </a:effectLst>
                <a:latin typeface="Arial" charset="0"/>
              </a:rPr>
              <a:t>населення (1)</a:t>
            </a:r>
            <a:endParaRPr lang="ru-RU" sz="2000" b="1" dirty="0">
              <a:effectLst>
                <a:outerShdw blurRad="38100" dist="38100" dir="2700000" algn="tl">
                  <a:srgbClr val="C0C0C0"/>
                </a:outerShdw>
              </a:effectLst>
              <a:latin typeface="Arial" charset="0"/>
            </a:endParaRPr>
          </a:p>
        </p:txBody>
      </p:sp>
      <p:sp>
        <p:nvSpPr>
          <p:cNvPr id="21506" name="Объект 2"/>
          <p:cNvSpPr>
            <a:spLocks noGrp="1"/>
          </p:cNvSpPr>
          <p:nvPr>
            <p:ph idx="4294967295"/>
          </p:nvPr>
        </p:nvSpPr>
        <p:spPr>
          <a:xfrm>
            <a:off x="457200" y="2204864"/>
            <a:ext cx="8229600" cy="4119736"/>
          </a:xfrm>
        </p:spPr>
        <p:txBody>
          <a:bodyPr/>
          <a:lstStyle/>
          <a:p>
            <a:pPr marL="0" indent="0">
              <a:buNone/>
            </a:pPr>
            <a:r>
              <a:rPr lang="uk-UA" sz="1600" dirty="0" smtClean="0">
                <a:latin typeface="Arial" pitchFamily="34" charset="0"/>
                <a:cs typeface="Arial" pitchFamily="34" charset="0"/>
              </a:rPr>
              <a:t>При формуванні масиву адміністративних </a:t>
            </a:r>
            <a:r>
              <a:rPr lang="uk-UA" sz="1600" dirty="0" err="1" smtClean="0">
                <a:latin typeface="Arial" pitchFamily="34" charset="0"/>
                <a:cs typeface="Arial" pitchFamily="34" charset="0"/>
              </a:rPr>
              <a:t>мікроданих</a:t>
            </a:r>
            <a:r>
              <a:rPr lang="uk-UA" sz="1600" dirty="0" smtClean="0">
                <a:latin typeface="Arial" pitchFamily="34" charset="0"/>
                <a:cs typeface="Arial" pitchFamily="34" charset="0"/>
              </a:rPr>
              <a:t> використано дані </a:t>
            </a:r>
            <a:br>
              <a:rPr lang="uk-UA" sz="1600" dirty="0" smtClean="0">
                <a:latin typeface="Arial" pitchFamily="34" charset="0"/>
                <a:cs typeface="Arial" pitchFamily="34" charset="0"/>
              </a:rPr>
            </a:br>
            <a:r>
              <a:rPr lang="uk-UA" sz="1600" dirty="0" smtClean="0">
                <a:latin typeface="Arial" pitchFamily="34" charset="0"/>
                <a:cs typeface="Arial" pitchFamily="34" charset="0"/>
              </a:rPr>
              <a:t>ДУ </a:t>
            </a:r>
            <a:r>
              <a:rPr lang="uk-UA" sz="1600" dirty="0">
                <a:latin typeface="Arial" pitchFamily="34" charset="0"/>
                <a:cs typeface="Arial" pitchFamily="34" charset="0"/>
              </a:rPr>
              <a:t>«Інформаційно-обчислювальний центр» щодо характеристик сімей учасників Програми за 19</a:t>
            </a:r>
            <a:r>
              <a:rPr lang="uk-UA" sz="1600" dirty="0">
                <a:solidFill>
                  <a:srgbClr val="FF0000"/>
                </a:solidFill>
                <a:latin typeface="Arial" pitchFamily="34" charset="0"/>
                <a:cs typeface="Arial" pitchFamily="34" charset="0"/>
              </a:rPr>
              <a:t> </a:t>
            </a:r>
            <a:r>
              <a:rPr lang="uk-UA" sz="1600" dirty="0">
                <a:latin typeface="Arial" pitchFamily="34" charset="0"/>
                <a:cs typeface="Arial" pitchFamily="34" charset="0"/>
              </a:rPr>
              <a:t>управліннями праці та соціального захисту </a:t>
            </a:r>
            <a:r>
              <a:rPr lang="uk-UA" sz="1600" dirty="0" smtClean="0">
                <a:latin typeface="Arial" pitchFamily="34" charset="0"/>
                <a:cs typeface="Arial" pitchFamily="34" charset="0"/>
              </a:rPr>
              <a:t>населення.</a:t>
            </a:r>
            <a:endParaRPr lang="uk-UA" sz="1600" dirty="0">
              <a:latin typeface="Arial" pitchFamily="34" charset="0"/>
              <a:cs typeface="Arial" pitchFamily="34" charset="0"/>
            </a:endParaRPr>
          </a:p>
          <a:p>
            <a:pPr marL="0" indent="0">
              <a:buNone/>
            </a:pPr>
            <a:r>
              <a:rPr lang="uk-UA" sz="1600" dirty="0">
                <a:latin typeface="Arial" pitchFamily="34" charset="0"/>
                <a:cs typeface="Arial" pitchFamily="34" charset="0"/>
              </a:rPr>
              <a:t>Усі масиви даних ДУ «Інформаційно-обчислювальний центр» </a:t>
            </a:r>
            <a:r>
              <a:rPr lang="uk-UA" sz="1600" dirty="0" smtClean="0">
                <a:latin typeface="Arial" pitchFamily="34" charset="0"/>
                <a:cs typeface="Arial" pitchFamily="34" charset="0"/>
              </a:rPr>
              <a:t>містили таки </a:t>
            </a:r>
            <a:r>
              <a:rPr lang="uk-UA" sz="1600" dirty="0">
                <a:latin typeface="Arial" pitchFamily="34" charset="0"/>
                <a:cs typeface="Arial" pitchFamily="34" charset="0"/>
              </a:rPr>
              <a:t>блоки </a:t>
            </a:r>
            <a:r>
              <a:rPr lang="uk-UA" sz="1600" dirty="0" smtClean="0">
                <a:latin typeface="Arial" pitchFamily="34" charset="0"/>
                <a:cs typeface="Arial" pitchFamily="34" charset="0"/>
              </a:rPr>
              <a:t>інформації:</a:t>
            </a:r>
            <a:endParaRPr lang="uk-UA" sz="1600" dirty="0">
              <a:latin typeface="Arial" pitchFamily="34" charset="0"/>
              <a:cs typeface="Arial" pitchFamily="34" charset="0"/>
            </a:endParaRPr>
          </a:p>
          <a:p>
            <a:r>
              <a:rPr lang="uk-UA" sz="1600" dirty="0" smtClean="0">
                <a:latin typeface="Arial" pitchFamily="34" charset="0"/>
                <a:cs typeface="Arial" pitchFamily="34" charset="0"/>
              </a:rPr>
              <a:t>характеристики </a:t>
            </a:r>
            <a:r>
              <a:rPr lang="uk-UA" sz="1600" dirty="0">
                <a:latin typeface="Arial" pitchFamily="34" charset="0"/>
                <a:cs typeface="Arial" pitchFamily="34" charset="0"/>
              </a:rPr>
              <a:t>сім’ї (код </a:t>
            </a:r>
            <a:r>
              <a:rPr lang="uk-UA" sz="1600" dirty="0" smtClean="0">
                <a:latin typeface="Arial" pitchFamily="34" charset="0"/>
                <a:cs typeface="Arial" pitchFamily="34" charset="0"/>
              </a:rPr>
              <a:t>області проживання, </a:t>
            </a:r>
            <a:r>
              <a:rPr lang="uk-UA" sz="1600" dirty="0">
                <a:latin typeface="Arial" pitchFamily="34" charset="0"/>
                <a:cs typeface="Arial" pitchFamily="34" charset="0"/>
              </a:rPr>
              <a:t>дата подання останньої заяви, дата первинного призначення допомоги, розмір сім’ї, сукупний дохід сім’ї за 6 місяців, розмір допомоги, причина для відмови тощо);</a:t>
            </a:r>
            <a:endParaRPr lang="ru-RU" sz="1600" dirty="0">
              <a:latin typeface="Arial" pitchFamily="34" charset="0"/>
              <a:cs typeface="Arial" pitchFamily="34" charset="0"/>
            </a:endParaRPr>
          </a:p>
          <a:p>
            <a:r>
              <a:rPr lang="uk-UA" sz="1600" dirty="0" smtClean="0">
                <a:latin typeface="Arial" pitchFamily="34" charset="0"/>
                <a:cs typeface="Arial" pitchFamily="34" charset="0"/>
              </a:rPr>
              <a:t>характеристики </a:t>
            </a:r>
            <a:r>
              <a:rPr lang="uk-UA" sz="1600" dirty="0">
                <a:latin typeface="Arial" pitchFamily="34" charset="0"/>
                <a:cs typeface="Arial" pitchFamily="34" charset="0"/>
              </a:rPr>
              <a:t>членів сім’ї (дата народження, стать, код та назва родинних відносин члена сім’ї по відношенню до заявника, соціально-економічний статус);</a:t>
            </a:r>
            <a:endParaRPr lang="ru-RU" sz="1600" dirty="0">
              <a:latin typeface="Arial" pitchFamily="34" charset="0"/>
              <a:cs typeface="Arial" pitchFamily="34" charset="0"/>
            </a:endParaRPr>
          </a:p>
          <a:p>
            <a:r>
              <a:rPr lang="uk-UA" sz="1600" dirty="0" smtClean="0">
                <a:latin typeface="Arial" pitchFamily="34" charset="0"/>
                <a:cs typeface="Arial" pitchFamily="34" charset="0"/>
              </a:rPr>
              <a:t>характеристики </a:t>
            </a:r>
            <a:r>
              <a:rPr lang="uk-UA" sz="1600" dirty="0">
                <a:latin typeface="Arial" pitchFamily="34" charset="0"/>
                <a:cs typeface="Arial" pitchFamily="34" charset="0"/>
              </a:rPr>
              <a:t>доходів членів </a:t>
            </a:r>
            <a:r>
              <a:rPr lang="uk-UA" sz="1600" dirty="0" smtClean="0">
                <a:latin typeface="Arial" pitchFamily="34" charset="0"/>
                <a:cs typeface="Arial" pitchFamily="34" charset="0"/>
              </a:rPr>
              <a:t>сім’ї </a:t>
            </a:r>
            <a:r>
              <a:rPr lang="uk-UA" sz="1600" dirty="0">
                <a:latin typeface="Arial" pitchFamily="34" charset="0"/>
                <a:cs typeface="Arial" pitchFamily="34" charset="0"/>
              </a:rPr>
              <a:t>(код виду доходу, назва виду доходу, розмір доходу).</a:t>
            </a:r>
            <a:endParaRPr lang="ru-RU" sz="1600" dirty="0">
              <a:latin typeface="Arial" pitchFamily="34" charset="0"/>
              <a:cs typeface="Arial" pitchFamily="34" charset="0"/>
            </a:endParaRPr>
          </a:p>
          <a:p>
            <a:pPr marL="0" indent="0">
              <a:buNone/>
            </a:pPr>
            <a:endParaRPr lang="uk-UA" sz="1400" dirty="0" smtClean="0">
              <a:latin typeface="Arial" pitchFamily="34" charset="0"/>
              <a:cs typeface="Arial" pitchFamily="34" charset="0"/>
            </a:endParaRPr>
          </a:p>
          <a:p>
            <a:pPr marL="0" indent="0">
              <a:buNone/>
            </a:pPr>
            <a:endParaRPr lang="ru-RU" sz="1400" dirty="0">
              <a:latin typeface="Arial" pitchFamily="34" charset="0"/>
              <a:cs typeface="Arial" pitchFamily="34" charset="0"/>
            </a:endParaRPr>
          </a:p>
          <a:p>
            <a:endParaRPr lang="ru-RU" sz="1400" dirty="0">
              <a:latin typeface="Arial" pitchFamily="34" charset="0"/>
              <a:cs typeface="Arial" pitchFamily="34" charset="0"/>
            </a:endParaRPr>
          </a:p>
        </p:txBody>
      </p:sp>
      <p:pic>
        <p:nvPicPr>
          <p:cNvPr id="21507" name="Рисунок 3"/>
          <p:cNvPicPr>
            <a:picLocks noChangeAspect="1"/>
          </p:cNvPicPr>
          <p:nvPr/>
        </p:nvPicPr>
        <p:blipFill>
          <a:blip r:embed="rId2" cstate="print"/>
          <a:srcRect/>
          <a:stretch>
            <a:fillRect/>
          </a:stretch>
        </p:blipFill>
        <p:spPr bwMode="auto">
          <a:xfrm>
            <a:off x="7596188" y="0"/>
            <a:ext cx="1395412" cy="1152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Заголовок 1"/>
          <p:cNvSpPr>
            <a:spLocks noGrp="1"/>
          </p:cNvSpPr>
          <p:nvPr>
            <p:ph type="title" idx="4294967295"/>
          </p:nvPr>
        </p:nvSpPr>
        <p:spPr>
          <a:xfrm>
            <a:off x="457200" y="704850"/>
            <a:ext cx="8229600" cy="1067966"/>
          </a:xfrm>
        </p:spPr>
        <p:txBody>
          <a:bodyPr/>
          <a:lstStyle/>
          <a:p>
            <a:pPr algn="ctr"/>
            <a:r>
              <a:rPr lang="en-US" sz="2400" b="1" dirty="0" smtClean="0">
                <a:effectLst>
                  <a:outerShdw blurRad="38100" dist="38100" dir="2700000" algn="tl">
                    <a:srgbClr val="C0C0C0"/>
                  </a:outerShdw>
                </a:effectLst>
                <a:latin typeface="Arial" charset="0"/>
              </a:rPr>
              <a:t/>
            </a:r>
            <a:br>
              <a:rPr lang="en-US" sz="2400" b="1" dirty="0" smtClean="0">
                <a:effectLst>
                  <a:outerShdw blurRad="38100" dist="38100" dir="2700000" algn="tl">
                    <a:srgbClr val="C0C0C0"/>
                  </a:outerShdw>
                </a:effectLst>
                <a:latin typeface="Arial" charset="0"/>
              </a:rPr>
            </a:br>
            <a:r>
              <a:rPr lang="en-US" sz="2400" b="1" dirty="0" smtClean="0">
                <a:effectLst>
                  <a:outerShdw blurRad="38100" dist="38100" dir="2700000" algn="tl">
                    <a:srgbClr val="C0C0C0"/>
                  </a:outerShdw>
                </a:effectLst>
                <a:latin typeface="Arial" charset="0"/>
              </a:rPr>
              <a:t/>
            </a:r>
            <a:br>
              <a:rPr lang="en-US" sz="2400" b="1" dirty="0" smtClean="0">
                <a:effectLst>
                  <a:outerShdw blurRad="38100" dist="38100" dir="2700000" algn="tl">
                    <a:srgbClr val="C0C0C0"/>
                  </a:outerShdw>
                </a:effectLst>
                <a:latin typeface="Arial" charset="0"/>
              </a:rPr>
            </a:br>
            <a:r>
              <a:rPr lang="en-US" sz="2400" b="1" dirty="0">
                <a:effectLst>
                  <a:outerShdw blurRad="38100" dist="38100" dir="2700000" algn="tl">
                    <a:srgbClr val="C0C0C0"/>
                  </a:outerShdw>
                </a:effectLst>
                <a:latin typeface="Arial" charset="0"/>
              </a:rPr>
              <a:t/>
            </a:r>
            <a:br>
              <a:rPr lang="en-US" sz="2400" b="1" dirty="0">
                <a:effectLst>
                  <a:outerShdw blurRad="38100" dist="38100" dir="2700000" algn="tl">
                    <a:srgbClr val="C0C0C0"/>
                  </a:outerShdw>
                </a:effectLst>
                <a:latin typeface="Arial" charset="0"/>
              </a:rPr>
            </a:br>
            <a:r>
              <a:rPr lang="uk-UA" sz="2400" b="1" dirty="0" smtClean="0">
                <a:effectLst>
                  <a:outerShdw blurRad="38100" dist="38100" dir="2700000" algn="tl">
                    <a:srgbClr val="C0C0C0"/>
                  </a:outerShdw>
                </a:effectLst>
                <a:latin typeface="Arial" charset="0"/>
              </a:rPr>
              <a:t> </a:t>
            </a:r>
            <a:r>
              <a:rPr lang="uk-UA" sz="2000" b="1" dirty="0" smtClean="0">
                <a:effectLst>
                  <a:outerShdw blurRad="38100" dist="38100" dir="2700000" algn="tl">
                    <a:srgbClr val="C0C0C0"/>
                  </a:outerShdw>
                </a:effectLst>
                <a:latin typeface="Arial" charset="0"/>
              </a:rPr>
              <a:t>Формування масиву </a:t>
            </a:r>
            <a:r>
              <a:rPr lang="uk-UA" sz="2000" b="1" dirty="0" err="1" smtClean="0">
                <a:effectLst>
                  <a:outerShdw blurRad="38100" dist="38100" dir="2700000" algn="tl">
                    <a:srgbClr val="C0C0C0"/>
                  </a:outerShdw>
                </a:effectLst>
                <a:latin typeface="Arial" charset="0"/>
              </a:rPr>
              <a:t>мікроданих</a:t>
            </a:r>
            <a:r>
              <a:rPr lang="uk-UA" sz="2000" b="1" dirty="0" smtClean="0">
                <a:effectLst>
                  <a:outerShdw blurRad="38100" dist="38100" dir="2700000" algn="tl">
                    <a:srgbClr val="C0C0C0"/>
                  </a:outerShdw>
                </a:effectLst>
                <a:latin typeface="Arial" charset="0"/>
              </a:rPr>
              <a:t> з реєстрів сімей учасників Програми за районними управліннями праці та соціального захисту населення (2)</a:t>
            </a:r>
            <a:endParaRPr lang="ru-RU" sz="2000" dirty="0" smtClean="0"/>
          </a:p>
        </p:txBody>
      </p:sp>
      <p:sp>
        <p:nvSpPr>
          <p:cNvPr id="22530" name="Объект 2"/>
          <p:cNvSpPr>
            <a:spLocks noGrp="1"/>
          </p:cNvSpPr>
          <p:nvPr>
            <p:ph idx="4294967295"/>
          </p:nvPr>
        </p:nvSpPr>
        <p:spPr/>
        <p:txBody>
          <a:bodyPr/>
          <a:lstStyle/>
          <a:p>
            <a:endParaRPr lang="ru-RU" sz="1400" dirty="0" smtClean="0">
              <a:latin typeface="Arial" pitchFamily="34" charset="0"/>
              <a:cs typeface="Arial" pitchFamily="34" charset="0"/>
            </a:endParaRPr>
          </a:p>
          <a:p>
            <a:pPr marL="0" indent="0">
              <a:buNone/>
            </a:pPr>
            <a:endParaRPr lang="en-US" sz="1600" dirty="0" smtClean="0">
              <a:latin typeface="Arial" pitchFamily="34" charset="0"/>
              <a:cs typeface="Arial" pitchFamily="34" charset="0"/>
            </a:endParaRPr>
          </a:p>
          <a:p>
            <a:pPr marL="0" indent="0">
              <a:buNone/>
            </a:pPr>
            <a:r>
              <a:rPr lang="uk-UA" sz="1600" dirty="0" smtClean="0">
                <a:latin typeface="Arial" pitchFamily="34" charset="0"/>
                <a:cs typeface="Arial" pitchFamily="34" charset="0"/>
              </a:rPr>
              <a:t>При </a:t>
            </a:r>
            <a:r>
              <a:rPr lang="uk-UA" sz="1600" dirty="0">
                <a:latin typeface="Arial" pitchFamily="34" charset="0"/>
                <a:cs typeface="Arial" pitchFamily="34" charset="0"/>
              </a:rPr>
              <a:t>формуванні </a:t>
            </a:r>
            <a:r>
              <a:rPr lang="uk-UA" sz="1600" dirty="0" smtClean="0">
                <a:latin typeface="Arial" pitchFamily="34" charset="0"/>
                <a:cs typeface="Arial" pitchFamily="34" charset="0"/>
              </a:rPr>
              <a:t>масиву адміністративних </a:t>
            </a:r>
            <a:r>
              <a:rPr lang="uk-UA" sz="1600" dirty="0" err="1" smtClean="0">
                <a:latin typeface="Arial" pitchFamily="34" charset="0"/>
                <a:cs typeface="Arial" pitchFamily="34" charset="0"/>
              </a:rPr>
              <a:t>мікроданих</a:t>
            </a:r>
            <a:r>
              <a:rPr lang="uk-UA" sz="1600" dirty="0" smtClean="0">
                <a:latin typeface="Arial" pitchFamily="34" charset="0"/>
                <a:cs typeface="Arial" pitchFamily="34" charset="0"/>
              </a:rPr>
              <a:t> здійснено</a:t>
            </a:r>
            <a:r>
              <a:rPr lang="uk-UA" sz="1600" dirty="0">
                <a:latin typeface="Arial" pitchFamily="34" charset="0"/>
                <a:cs typeface="Arial" pitchFamily="34" charset="0"/>
              </a:rPr>
              <a:t>:</a:t>
            </a:r>
            <a:endParaRPr lang="ru-RU" sz="1600" dirty="0">
              <a:latin typeface="Arial" pitchFamily="34" charset="0"/>
              <a:cs typeface="Arial" pitchFamily="34" charset="0"/>
            </a:endParaRPr>
          </a:p>
          <a:p>
            <a:pPr lvl="0"/>
            <a:r>
              <a:rPr lang="uk-UA" sz="1600" dirty="0">
                <a:latin typeface="Arial" pitchFamily="34" charset="0"/>
                <a:cs typeface="Arial" pitchFamily="34" charset="0"/>
              </a:rPr>
              <a:t>зведення всіх файлів за </a:t>
            </a:r>
            <a:r>
              <a:rPr lang="uk-UA" sz="1600" dirty="0" err="1" smtClean="0">
                <a:latin typeface="Arial" pitchFamily="34" charset="0"/>
                <a:cs typeface="Arial" pitchFamily="34" charset="0"/>
              </a:rPr>
              <a:t>райнними</a:t>
            </a:r>
            <a:r>
              <a:rPr lang="uk-UA" sz="1600" dirty="0" smtClean="0">
                <a:latin typeface="Arial" pitchFamily="34" charset="0"/>
                <a:cs typeface="Arial" pitchFamily="34" charset="0"/>
              </a:rPr>
              <a:t> управліннями в </a:t>
            </a:r>
            <a:r>
              <a:rPr lang="uk-UA" sz="1600" dirty="0">
                <a:latin typeface="Arial" pitchFamily="34" charset="0"/>
                <a:cs typeface="Arial" pitchFamily="34" charset="0"/>
              </a:rPr>
              <a:t>один загальний масив даних;</a:t>
            </a:r>
            <a:endParaRPr lang="ru-RU" sz="1600" dirty="0">
              <a:latin typeface="Arial" pitchFamily="34" charset="0"/>
              <a:cs typeface="Arial" pitchFamily="34" charset="0"/>
            </a:endParaRPr>
          </a:p>
          <a:p>
            <a:pPr lvl="0"/>
            <a:r>
              <a:rPr lang="uk-UA" sz="1600" dirty="0">
                <a:latin typeface="Arial" pitchFamily="34" charset="0"/>
                <a:cs typeface="Arial" pitchFamily="34" charset="0"/>
              </a:rPr>
              <a:t>формування окремих масивів з даними по сім’ям учасників Програми та по членам сімей; </a:t>
            </a:r>
            <a:endParaRPr lang="ru-RU" sz="1600" dirty="0">
              <a:latin typeface="Arial" pitchFamily="34" charset="0"/>
              <a:cs typeface="Arial" pitchFamily="34" charset="0"/>
            </a:endParaRPr>
          </a:p>
          <a:p>
            <a:pPr lvl="0"/>
            <a:r>
              <a:rPr lang="uk-UA" sz="1600" dirty="0">
                <a:latin typeface="Arial" pitchFamily="34" charset="0"/>
                <a:cs typeface="Arial" pitchFamily="34" charset="0"/>
              </a:rPr>
              <a:t>присвоєння унікального коду сім’ї та </a:t>
            </a:r>
            <a:r>
              <a:rPr lang="uk-UA" sz="1600" dirty="0" smtClean="0">
                <a:latin typeface="Arial" pitchFamily="34" charset="0"/>
                <a:cs typeface="Arial" pitchFamily="34" charset="0"/>
              </a:rPr>
              <a:t>члена </a:t>
            </a:r>
            <a:r>
              <a:rPr lang="uk-UA" sz="1600" dirty="0">
                <a:latin typeface="Arial" pitchFamily="34" charset="0"/>
                <a:cs typeface="Arial" pitchFamily="34" charset="0"/>
              </a:rPr>
              <a:t>сім’ї в загальному масиві даних;</a:t>
            </a:r>
            <a:endParaRPr lang="ru-RU" sz="1600" dirty="0">
              <a:latin typeface="Arial" pitchFamily="34" charset="0"/>
              <a:cs typeface="Arial" pitchFamily="34" charset="0"/>
            </a:endParaRPr>
          </a:p>
          <a:p>
            <a:pPr lvl="0"/>
            <a:r>
              <a:rPr lang="uk-UA" sz="1600" dirty="0">
                <a:latin typeface="Arial" pitchFamily="34" charset="0"/>
                <a:cs typeface="Arial" pitchFamily="34" charset="0"/>
              </a:rPr>
              <a:t>забезпечення подання інформації у вигляді, коли кожній сім’ї відповідає один запис (рядок) та коли кожному члену кожної сім’ї масиву даних відповідає один запис.</a:t>
            </a:r>
            <a:endParaRPr lang="ru-RU" sz="1600" dirty="0">
              <a:latin typeface="Arial" pitchFamily="34" charset="0"/>
              <a:cs typeface="Arial" pitchFamily="34" charset="0"/>
            </a:endParaRPr>
          </a:p>
          <a:p>
            <a:pPr marL="0" indent="0">
              <a:buNone/>
            </a:pPr>
            <a:r>
              <a:rPr lang="uk-UA" sz="1600" dirty="0">
                <a:latin typeface="Arial" pitchFamily="34" charset="0"/>
                <a:cs typeface="Arial" pitchFamily="34" charset="0"/>
              </a:rPr>
              <a:t> </a:t>
            </a:r>
            <a:endParaRPr lang="ru-RU" sz="1600" dirty="0">
              <a:latin typeface="Arial" pitchFamily="34" charset="0"/>
              <a:cs typeface="Arial" pitchFamily="34" charset="0"/>
            </a:endParaRPr>
          </a:p>
          <a:p>
            <a:endParaRPr lang="ru-RU" dirty="0" smtClean="0"/>
          </a:p>
        </p:txBody>
      </p:sp>
      <p:pic>
        <p:nvPicPr>
          <p:cNvPr id="22531" name="Рисунок 3"/>
          <p:cNvPicPr>
            <a:picLocks noChangeAspect="1"/>
          </p:cNvPicPr>
          <p:nvPr/>
        </p:nvPicPr>
        <p:blipFill>
          <a:blip r:embed="rId2" cstate="print"/>
          <a:srcRect/>
          <a:stretch>
            <a:fillRect/>
          </a:stretch>
        </p:blipFill>
        <p:spPr bwMode="auto">
          <a:xfrm>
            <a:off x="7596188" y="0"/>
            <a:ext cx="1395412" cy="1152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2.xml><?xml version="1.0" encoding="utf-8"?>
<a:themeOverride xmlns:a="http://schemas.openxmlformats.org/drawingml/2006/main">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467</TotalTime>
  <Words>976</Words>
  <Application>Microsoft Office PowerPoint</Application>
  <PresentationFormat>Экран (4:3)</PresentationFormat>
  <Paragraphs>132</Paragraphs>
  <Slides>20</Slides>
  <Notes>6</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20</vt:i4>
      </vt:variant>
    </vt:vector>
  </HeadingPairs>
  <TitlesOfParts>
    <vt:vector size="22" baseType="lpstr">
      <vt:lpstr>Поток</vt:lpstr>
      <vt:lpstr>Формула</vt:lpstr>
      <vt:lpstr>Слайд 1</vt:lpstr>
      <vt:lpstr>Інформаційне забезпечення  та методологія побудови  комплексного індикатора адресності програми надання державної соціальної допомоги малозабезпеченим сім’ям   </vt:lpstr>
      <vt:lpstr>Інформаційне забезпечення</vt:lpstr>
      <vt:lpstr>Формування кумулятивного (об'єднаного) масиву мікроданих ОУЖД (2011- 2014 рр.) </vt:lpstr>
      <vt:lpstr>Фактична кількість домогосподарств отримувачів допомоги малозабезпеченим  сім’ям у масивах мікроданих ОУЖД  </vt:lpstr>
      <vt:lpstr>  Формування кумулятивного масиву даних ОУЖД  методом приєднання даних </vt:lpstr>
      <vt:lpstr>Коригування окремих змінних у масивах мікроданих при формуванні кумулятивного масиву </vt:lpstr>
      <vt:lpstr>Формування масиву мікроданих з реєстрів сімей учасників Програми за районними управліннями праці та соціального захисту населення (1)</vt:lpstr>
      <vt:lpstr>    Формування масиву мікроданих з реєстрів сімей учасників Програми за районними управліннями праці та соціального захисту населення (2)</vt:lpstr>
      <vt:lpstr>Методологічний підхід до побудови  комплексного індикатора адресності Програми</vt:lpstr>
      <vt:lpstr>Методологічний підхід до побудови  комплексного індикатора адресності Програми</vt:lpstr>
      <vt:lpstr>Висновки</vt:lpstr>
      <vt:lpstr>Дякую за увагу!</vt:lpstr>
      <vt:lpstr>Слайд 14</vt:lpstr>
      <vt:lpstr>Слайд 15</vt:lpstr>
      <vt:lpstr>Слайд 16</vt:lpstr>
      <vt:lpstr>Слайд 17</vt:lpstr>
      <vt:lpstr>Слайд 18</vt:lpstr>
      <vt:lpstr>Слайд 19</vt:lpstr>
      <vt:lpstr>Слайд 20</vt:lpstr>
    </vt:vector>
  </TitlesOfParts>
  <Company>Computer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Admin</cp:lastModifiedBy>
  <cp:revision>59</cp:revision>
  <cp:lastPrinted>2016-05-20T11:01:52Z</cp:lastPrinted>
  <dcterms:created xsi:type="dcterms:W3CDTF">2016-05-19T13:16:51Z</dcterms:created>
  <dcterms:modified xsi:type="dcterms:W3CDTF">2016-05-24T08:57:16Z</dcterms:modified>
</cp:coreProperties>
</file>