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64" r:id="rId4"/>
    <p:sldId id="260" r:id="rId5"/>
    <p:sldId id="261" r:id="rId6"/>
    <p:sldId id="262" r:id="rId7"/>
    <p:sldId id="263" r:id="rId8"/>
    <p:sldId id="259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Ccerenko\AppData\Local\Temp\&#1088;&#1110;&#1074;&#1077;&#1085;&#1100;_&#1086;&#1093;&#1086;&#1087;&#1083;&#1077;&#1085;&#1085;&#1103;_&#1076;&#1080;&#1085;&#1072;&#1084;&#1110;&#1082;&#1072;-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1200" b="1" i="0" baseline="0" noProof="0" dirty="0" smtClean="0">
                <a:effectLst/>
              </a:rPr>
              <a:t>Динаміка рівня бідності, %, 2010-2017 рр., Україна</a:t>
            </a:r>
            <a:r>
              <a:rPr lang="ru-RU" sz="1200" b="1" i="0" baseline="0" dirty="0" smtClean="0">
                <a:effectLst/>
              </a:rPr>
              <a:t>.</a:t>
            </a:r>
            <a:endParaRPr lang="ru-RU" sz="1200" dirty="0">
              <a:effectLst/>
            </a:endParaRPr>
          </a:p>
        </c:rich>
      </c:tx>
      <c:layout>
        <c:manualLayout>
          <c:xMode val="edge"/>
          <c:yMode val="edge"/>
          <c:x val="0.20577695341642302"/>
          <c:y val="3.201659417555127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8.2522818975986206E-2"/>
          <c:y val="9.8833333333333329E-2"/>
          <c:w val="0.89508912132252128"/>
          <c:h val="0.65050419947506566"/>
        </c:manualLayout>
      </c:layout>
      <c:lineChart>
        <c:grouping val="standard"/>
        <c:varyColors val="0"/>
        <c:ser>
          <c:idx val="0"/>
          <c:order val="0"/>
          <c:tx>
            <c:strRef>
              <c:f>Лист2!$B$4</c:f>
              <c:strCache>
                <c:ptCount val="1"/>
                <c:pt idx="0">
                  <c:v>Відносний критерій за витратами</c:v>
                </c:pt>
              </c:strCache>
            </c:strRef>
          </c:tx>
          <c:spPr>
            <a:ln w="4762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diamond"/>
            <c:size val="7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5827163395620336E-2"/>
                  <c:y val="-3.83083989501312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D46-432A-A3BE-78F48038D0E5}"/>
                </c:ext>
              </c:extLst>
            </c:dLbl>
            <c:dLbl>
              <c:idx val="1"/>
              <c:layout>
                <c:manualLayout>
                  <c:x val="-3.3488854937908881E-2"/>
                  <c:y val="8.358267716535371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D46-432A-A3BE-78F48038D0E5}"/>
                </c:ext>
              </c:extLst>
            </c:dLbl>
            <c:dLbl>
              <c:idx val="2"/>
              <c:layout>
                <c:manualLayout>
                  <c:x val="-4.5926665883182512E-2"/>
                  <c:y val="-3.4975065616797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D46-432A-A3BE-78F48038D0E5}"/>
                </c:ext>
              </c:extLst>
            </c:dLbl>
            <c:dLbl>
              <c:idx val="3"/>
              <c:layout>
                <c:manualLayout>
                  <c:x val="-3.1001292748854156E-2"/>
                  <c:y val="-4.49750656167978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D46-432A-A3BE-78F48038D0E5}"/>
                </c:ext>
              </c:extLst>
            </c:dLbl>
            <c:dLbl>
              <c:idx val="4"/>
              <c:layout>
                <c:manualLayout>
                  <c:x val="-3.597641712696361E-2"/>
                  <c:y val="-2.16417322834646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D46-432A-A3BE-78F48038D0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Лист2!$C$3:$J$3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Лист2!$C$4:$J$4</c:f>
              <c:numCache>
                <c:formatCode>General</c:formatCode>
                <c:ptCount val="8"/>
                <c:pt idx="0">
                  <c:v>24.1</c:v>
                </c:pt>
                <c:pt idx="1">
                  <c:v>24.3</c:v>
                </c:pt>
                <c:pt idx="2">
                  <c:v>25.5</c:v>
                </c:pt>
                <c:pt idx="3">
                  <c:v>24.8</c:v>
                </c:pt>
                <c:pt idx="4">
                  <c:v>23.4</c:v>
                </c:pt>
                <c:pt idx="5">
                  <c:v>22.9</c:v>
                </c:pt>
                <c:pt idx="6">
                  <c:v>23.5</c:v>
                </c:pt>
                <c:pt idx="7">
                  <c:v>24.4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D46-432A-A3BE-78F48038D0E5}"/>
            </c:ext>
          </c:extLst>
        </c:ser>
        <c:ser>
          <c:idx val="1"/>
          <c:order val="1"/>
          <c:tx>
            <c:strRef>
              <c:f>Лист2!$B$5</c:f>
              <c:strCache>
                <c:ptCount val="1"/>
                <c:pt idx="0">
                  <c:v>Абсолютний критерій за доходами нижче фактичного ПМ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triangle"/>
            <c:size val="7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5876914639401427E-2"/>
                  <c:y val="-2.49750656167978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5D46-432A-A3BE-78F48038D0E5}"/>
                </c:ext>
              </c:extLst>
            </c:dLbl>
            <c:dLbl>
              <c:idx val="1"/>
              <c:layout>
                <c:manualLayout>
                  <c:x val="-4.0951541505073082E-2"/>
                  <c:y val="-2.16417322834645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5D46-432A-A3BE-78F48038D0E5}"/>
                </c:ext>
              </c:extLst>
            </c:dLbl>
            <c:dLbl>
              <c:idx val="4"/>
              <c:layout>
                <c:manualLayout>
                  <c:x val="-6.3339601206565593E-2"/>
                  <c:y val="-1.16417322834645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5D46-432A-A3BE-78F48038D0E5}"/>
                </c:ext>
              </c:extLst>
            </c:dLbl>
            <c:dLbl>
              <c:idx val="5"/>
              <c:layout>
                <c:manualLayout>
                  <c:x val="-3.1001292748854246E-2"/>
                  <c:y val="-2.49750656167978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5D46-432A-A3BE-78F48038D0E5}"/>
                </c:ext>
              </c:extLst>
            </c:dLbl>
            <c:dLbl>
              <c:idx val="6"/>
              <c:layout>
                <c:manualLayout>
                  <c:x val="-4.5926665883182512E-2"/>
                  <c:y val="-2.16417322834645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5D46-432A-A3BE-78F48038D0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Лист2!$C$3:$J$3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Лист2!$C$5:$J$5</c:f>
              <c:numCache>
                <c:formatCode>General</c:formatCode>
                <c:ptCount val="8"/>
                <c:pt idx="0" formatCode="0.0">
                  <c:v>14</c:v>
                </c:pt>
                <c:pt idx="1">
                  <c:v>15.7</c:v>
                </c:pt>
                <c:pt idx="2">
                  <c:v>12.2</c:v>
                </c:pt>
                <c:pt idx="3">
                  <c:v>9.6</c:v>
                </c:pt>
                <c:pt idx="4">
                  <c:v>16.7</c:v>
                </c:pt>
                <c:pt idx="5">
                  <c:v>51.9</c:v>
                </c:pt>
                <c:pt idx="6">
                  <c:v>51.1</c:v>
                </c:pt>
                <c:pt idx="7">
                  <c:v>34.9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5D46-432A-A3BE-78F48038D0E5}"/>
            </c:ext>
          </c:extLst>
        </c:ser>
        <c:ser>
          <c:idx val="2"/>
          <c:order val="2"/>
          <c:tx>
            <c:strRef>
              <c:f>Лист2!$B$6</c:f>
              <c:strCache>
                <c:ptCount val="1"/>
                <c:pt idx="0">
                  <c:v>Абсолютний критерій за витратами нижче фактичного ПМ</c:v>
                </c:pt>
              </c:strCache>
            </c:strRef>
          </c:tx>
          <c:spPr>
            <a:ln w="38100" cap="rnd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8.0752536529948696E-2"/>
                  <c:y val="5.024934383202038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5D46-432A-A3BE-78F48038D0E5}"/>
                </c:ext>
              </c:extLst>
            </c:dLbl>
            <c:dLbl>
              <c:idx val="1"/>
              <c:layout>
                <c:manualLayout>
                  <c:x val="-4.0951541505073061E-2"/>
                  <c:y val="-3.49750656167978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5D46-432A-A3BE-78F48038D0E5}"/>
                </c:ext>
              </c:extLst>
            </c:dLbl>
            <c:dLbl>
              <c:idx val="2"/>
              <c:layout>
                <c:manualLayout>
                  <c:x val="-3.9950248756218949E-2"/>
                  <c:y val="1.83582677165354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5D46-432A-A3BE-78F48038D0E5}"/>
                </c:ext>
              </c:extLst>
            </c:dLbl>
            <c:dLbl>
              <c:idx val="3"/>
              <c:layout>
                <c:manualLayout>
                  <c:x val="-3.3488854937908881E-2"/>
                  <c:y val="8.3582677165353718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5D46-432A-A3BE-78F48038D0E5}"/>
                </c:ext>
              </c:extLst>
            </c:dLbl>
            <c:dLbl>
              <c:idx val="5"/>
              <c:layout>
                <c:manualLayout>
                  <c:x val="-5.587691463940142E-2"/>
                  <c:y val="-3.49750656167978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5D46-432A-A3BE-78F48038D0E5}"/>
                </c:ext>
              </c:extLst>
            </c:dLbl>
            <c:dLbl>
              <c:idx val="6"/>
              <c:layout>
                <c:manualLayout>
                  <c:x val="-3.59764171269637E-2"/>
                  <c:y val="-3.49750656167978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5D46-432A-A3BE-78F48038D0E5}"/>
                </c:ext>
              </c:extLst>
            </c:dLbl>
            <c:dLbl>
              <c:idx val="7"/>
              <c:layout>
                <c:manualLayout>
                  <c:x val="-1.358835742547107E-2"/>
                  <c:y val="-1.83083989501312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5D46-432A-A3BE-78F48038D0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Лист2!$C$3:$J$3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Лист2!$C$6:$J$6</c:f>
              <c:numCache>
                <c:formatCode>General</c:formatCode>
                <c:ptCount val="8"/>
                <c:pt idx="0">
                  <c:v>23.5</c:v>
                </c:pt>
                <c:pt idx="1">
                  <c:v>25.8</c:v>
                </c:pt>
                <c:pt idx="2">
                  <c:v>24</c:v>
                </c:pt>
                <c:pt idx="3">
                  <c:v>22.4</c:v>
                </c:pt>
                <c:pt idx="4">
                  <c:v>28.6</c:v>
                </c:pt>
                <c:pt idx="5">
                  <c:v>58.3</c:v>
                </c:pt>
                <c:pt idx="6">
                  <c:v>58.6</c:v>
                </c:pt>
                <c:pt idx="7">
                  <c:v>47.3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5D46-432A-A3BE-78F48038D0E5}"/>
            </c:ext>
          </c:extLst>
        </c:ser>
        <c:ser>
          <c:idx val="3"/>
          <c:order val="3"/>
          <c:tx>
            <c:strRef>
              <c:f>Лист2!$B$7</c:f>
              <c:strCache>
                <c:ptCount val="1"/>
                <c:pt idx="0">
                  <c:v>Відносний критерій за шкалою еквівалентності ЄС</c:v>
                </c:pt>
              </c:strCache>
            </c:strRef>
          </c:tx>
          <c:spPr>
            <a:ln w="28575" cap="rnd">
              <a:solidFill>
                <a:srgbClr val="7030A0"/>
              </a:solidFill>
              <a:prstDash val="dashDot"/>
              <a:round/>
            </a:ln>
            <a:effectLst/>
          </c:spPr>
          <c:marker>
            <c:symbol val="star"/>
            <c:size val="5"/>
            <c:spPr>
              <a:solidFill>
                <a:srgbClr val="7030A0"/>
              </a:solidFill>
              <a:ln w="9525">
                <a:solidFill>
                  <a:srgbClr val="7030A0">
                    <a:alpha val="0"/>
                  </a:srgb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5230148470247214E-2"/>
                  <c:y val="1.83582677165353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5D46-432A-A3BE-78F48038D0E5}"/>
                </c:ext>
              </c:extLst>
            </c:dLbl>
            <c:dLbl>
              <c:idx val="1"/>
              <c:layout>
                <c:manualLayout>
                  <c:x val="-3.7767461903083013E-2"/>
                  <c:y val="3.83582677165353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5D46-432A-A3BE-78F48038D0E5}"/>
                </c:ext>
              </c:extLst>
            </c:dLbl>
            <c:dLbl>
              <c:idx val="2"/>
              <c:layout>
                <c:manualLayout>
                  <c:x val="-3.5279899714028284E-2"/>
                  <c:y val="3.8358267716535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5D46-432A-A3BE-78F48038D0E5}"/>
                </c:ext>
              </c:extLst>
            </c:dLbl>
            <c:dLbl>
              <c:idx val="3"/>
              <c:layout>
                <c:manualLayout>
                  <c:x val="-4.2742586281192464E-2"/>
                  <c:y val="4.16916010498687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5D46-432A-A3BE-78F48038D0E5}"/>
                </c:ext>
              </c:extLst>
            </c:dLbl>
            <c:dLbl>
              <c:idx val="4"/>
              <c:layout>
                <c:manualLayout>
                  <c:x val="-3.2792337524973555E-2"/>
                  <c:y val="3.8358267716535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5D46-432A-A3BE-78F48038D0E5}"/>
                </c:ext>
              </c:extLst>
            </c:dLbl>
            <c:dLbl>
              <c:idx val="5"/>
              <c:layout>
                <c:manualLayout>
                  <c:x val="-3.7767461903083013E-2"/>
                  <c:y val="3.50249343832021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5D46-432A-A3BE-78F48038D0E5}"/>
                </c:ext>
              </c:extLst>
            </c:dLbl>
            <c:dLbl>
              <c:idx val="6"/>
              <c:layout>
                <c:manualLayout>
                  <c:x val="-2.7817213146864105E-2"/>
                  <c:y val="3.16916010498686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5D46-432A-A3BE-78F48038D0E5}"/>
                </c:ext>
              </c:extLst>
            </c:dLbl>
            <c:dLbl>
              <c:idx val="7"/>
              <c:layout>
                <c:manualLayout>
                  <c:x val="-4.2742586281192464E-2"/>
                  <c:y val="3.16916010498686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5D46-432A-A3BE-78F48038D0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Лист2!$C$3:$J$3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Лист2!$C$7:$J$7</c:f>
              <c:numCache>
                <c:formatCode>General</c:formatCode>
                <c:ptCount val="8"/>
                <c:pt idx="0">
                  <c:v>8.4</c:v>
                </c:pt>
                <c:pt idx="1">
                  <c:v>7.7</c:v>
                </c:pt>
                <c:pt idx="2">
                  <c:v>8.6</c:v>
                </c:pt>
                <c:pt idx="3">
                  <c:v>7.9</c:v>
                </c:pt>
                <c:pt idx="4">
                  <c:v>6.7</c:v>
                </c:pt>
                <c:pt idx="5">
                  <c:v>8.1</c:v>
                </c:pt>
                <c:pt idx="6">
                  <c:v>7.7</c:v>
                </c:pt>
                <c:pt idx="7">
                  <c:v>8.3000000000000007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C-5D46-432A-A3BE-78F48038D0E5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014797360"/>
        <c:axId val="2014801936"/>
      </c:lineChart>
      <c:catAx>
        <c:axId val="2014797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14801936"/>
        <c:crosses val="autoZero"/>
        <c:auto val="1"/>
        <c:lblAlgn val="ctr"/>
        <c:lblOffset val="100"/>
        <c:noMultiLvlLbl val="0"/>
      </c:catAx>
      <c:valAx>
        <c:axId val="2014801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%</a:t>
                </a:r>
              </a:p>
            </c:rich>
          </c:tx>
          <c:layout>
            <c:manualLayout>
              <c:xMode val="edge"/>
              <c:yMode val="edge"/>
              <c:x val="2.4875621890547265E-2"/>
              <c:y val="0.7271687664041994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14797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973244016139776"/>
          <c:y val="0.82666509186351711"/>
          <c:w val="0.81287323226387742"/>
          <c:h val="0.153334908136482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noProof="0" dirty="0" smtClean="0"/>
              <a:t>Рівень бідності домогосподарств з дітьми, % </a:t>
            </a:r>
            <a:endParaRPr lang="uk-UA" noProof="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Лист1!$B$4</c:f>
              <c:strCache>
                <c:ptCount val="1"/>
                <c:pt idx="0">
                  <c:v>Домогосподарства з дітьми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Лист1!$C$3:$I$3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Лист1!$C$4:$I$4</c:f>
              <c:numCache>
                <c:formatCode>General</c:formatCode>
                <c:ptCount val="7"/>
                <c:pt idx="0">
                  <c:v>32.9</c:v>
                </c:pt>
                <c:pt idx="1">
                  <c:v>30.7</c:v>
                </c:pt>
                <c:pt idx="2">
                  <c:v>28.6</c:v>
                </c:pt>
                <c:pt idx="3">
                  <c:v>36.700000000000003</c:v>
                </c:pt>
                <c:pt idx="4">
                  <c:v>66.5</c:v>
                </c:pt>
                <c:pt idx="5">
                  <c:v>65.2</c:v>
                </c:pt>
                <c:pt idx="6">
                  <c:v>52.1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2CA-410A-9E82-7C1AEB437277}"/>
            </c:ext>
          </c:extLst>
        </c:ser>
        <c:ser>
          <c:idx val="1"/>
          <c:order val="1"/>
          <c:tx>
            <c:strRef>
              <c:f>Лист1!$B$5</c:f>
              <c:strCache>
                <c:ptCount val="1"/>
                <c:pt idx="0">
                  <c:v>Домогосподарства без дітей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Лист1!$C$3:$I$3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Лист1!$C$5:$I$5</c:f>
              <c:numCache>
                <c:formatCode>General</c:formatCode>
                <c:ptCount val="7"/>
                <c:pt idx="0">
                  <c:v>17.5</c:v>
                </c:pt>
                <c:pt idx="1">
                  <c:v>16.2</c:v>
                </c:pt>
                <c:pt idx="2">
                  <c:v>14.4</c:v>
                </c:pt>
                <c:pt idx="3">
                  <c:v>18.7</c:v>
                </c:pt>
                <c:pt idx="4">
                  <c:v>48.8</c:v>
                </c:pt>
                <c:pt idx="5">
                  <c:v>50.9</c:v>
                </c:pt>
                <c:pt idx="6">
                  <c:v>36.200000000000003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2CA-410A-9E82-7C1AEB437277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29931632"/>
        <c:axId val="429926640"/>
      </c:lineChart>
      <c:catAx>
        <c:axId val="429931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9926640"/>
        <c:crosses val="autoZero"/>
        <c:auto val="1"/>
        <c:lblAlgn val="ctr"/>
        <c:lblOffset val="100"/>
        <c:noMultiLvlLbl val="0"/>
      </c:catAx>
      <c:valAx>
        <c:axId val="429926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9931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noProof="0" dirty="0" smtClean="0"/>
              <a:t>Рівень монетарної бідності  у розрізі вікових</a:t>
            </a:r>
            <a:r>
              <a:rPr lang="uk-UA" baseline="0" noProof="0" dirty="0" smtClean="0"/>
              <a:t> груп</a:t>
            </a:r>
            <a:endParaRPr lang="uk-UA" noProof="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6.9392291600143124E-2"/>
          <c:y val="0.10980981849654775"/>
          <c:w val="0.90082500012866507"/>
          <c:h val="0.662802251925550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Лист1!$D$3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Лист1!$C$4:$C$7</c:f>
              <c:strCache>
                <c:ptCount val="4"/>
                <c:pt idx="0">
                  <c:v>Діти віком 0-17 років</c:v>
                </c:pt>
                <c:pt idx="1">
                  <c:v>Особи віком 16-19 років:</c:v>
                </c:pt>
                <c:pt idx="2">
                  <c:v>Особи віком 20-64 роки:</c:v>
                </c:pt>
                <c:pt idx="3">
                  <c:v>Особи старше 75 років:</c:v>
                </c:pt>
              </c:strCache>
            </c:strRef>
          </c:cat>
          <c:val>
            <c:numRef>
              <c:f>Лист1!$D$4:$D$7</c:f>
              <c:numCache>
                <c:formatCode>General</c:formatCode>
                <c:ptCount val="4"/>
                <c:pt idx="0">
                  <c:v>62.7</c:v>
                </c:pt>
                <c:pt idx="1">
                  <c:v>56.2</c:v>
                </c:pt>
                <c:pt idx="2">
                  <c:v>47.8</c:v>
                </c:pt>
                <c:pt idx="3">
                  <c:v>56.4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01-4F54-BD01-0DE1904276A3}"/>
            </c:ext>
          </c:extLst>
        </c:ser>
        <c:ser>
          <c:idx val="1"/>
          <c:order val="1"/>
          <c:tx>
            <c:strRef>
              <c:f>Лист1!$E$3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Лист1!$C$4:$C$7</c:f>
              <c:strCache>
                <c:ptCount val="4"/>
                <c:pt idx="0">
                  <c:v>Діти віком 0-17 років</c:v>
                </c:pt>
                <c:pt idx="1">
                  <c:v>Особи віком 16-19 років:</c:v>
                </c:pt>
                <c:pt idx="2">
                  <c:v>Особи віком 20-64 роки:</c:v>
                </c:pt>
                <c:pt idx="3">
                  <c:v>Особи старше 75 років:</c:v>
                </c:pt>
              </c:strCache>
            </c:strRef>
          </c:cat>
          <c:val>
            <c:numRef>
              <c:f>Лист1!$E$4:$E$7</c:f>
              <c:numCache>
                <c:formatCode>General</c:formatCode>
                <c:ptCount val="4"/>
                <c:pt idx="0">
                  <c:v>61.1</c:v>
                </c:pt>
                <c:pt idx="1">
                  <c:v>62.2</c:v>
                </c:pt>
                <c:pt idx="2">
                  <c:v>47.3</c:v>
                </c:pt>
                <c:pt idx="3">
                  <c:v>50.8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01-4F54-BD01-0DE1904276A3}"/>
            </c:ext>
          </c:extLst>
        </c:ser>
        <c:ser>
          <c:idx val="2"/>
          <c:order val="2"/>
          <c:tx>
            <c:strRef>
              <c:f>Лист1!$F$3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Лист1!$C$4:$C$7</c:f>
              <c:strCache>
                <c:ptCount val="4"/>
                <c:pt idx="0">
                  <c:v>Діти віком 0-17 років</c:v>
                </c:pt>
                <c:pt idx="1">
                  <c:v>Особи віком 16-19 років:</c:v>
                </c:pt>
                <c:pt idx="2">
                  <c:v>Особи віком 20-64 роки:</c:v>
                </c:pt>
                <c:pt idx="3">
                  <c:v>Особи старше 75 років:</c:v>
                </c:pt>
              </c:strCache>
            </c:strRef>
          </c:cat>
          <c:val>
            <c:numRef>
              <c:f>Лист1!$F$4:$F$7</c:f>
              <c:numCache>
                <c:formatCode>General</c:formatCode>
                <c:ptCount val="4"/>
                <c:pt idx="0">
                  <c:v>45.2</c:v>
                </c:pt>
                <c:pt idx="1">
                  <c:v>38.799999999999997</c:v>
                </c:pt>
                <c:pt idx="2">
                  <c:v>30.7</c:v>
                </c:pt>
                <c:pt idx="3">
                  <c:v>40.4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01-4F54-BD01-0DE1904276A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29608816"/>
        <c:axId val="1429609232"/>
      </c:barChart>
      <c:catAx>
        <c:axId val="1429608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9609232"/>
        <c:crosses val="autoZero"/>
        <c:auto val="1"/>
        <c:lblAlgn val="ctr"/>
        <c:lblOffset val="100"/>
        <c:noMultiLvlLbl val="0"/>
      </c:catAx>
      <c:valAx>
        <c:axId val="1429609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9608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dirty="0" smtClean="0"/>
              <a:t>Рівень монетарної </a:t>
            </a:r>
            <a:r>
              <a:rPr lang="uk-UA" baseline="0" dirty="0" smtClean="0"/>
              <a:t> бідності за типом домогосподарства з дітьми</a:t>
            </a:r>
            <a:endParaRPr lang="ru-RU" dirty="0"/>
          </a:p>
        </c:rich>
      </c:tx>
      <c:layout>
        <c:manualLayout>
          <c:xMode val="edge"/>
          <c:yMode val="edge"/>
          <c:x val="0.13408986512612528"/>
          <c:y val="2.34788436207334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3652077724362469"/>
          <c:y val="0.1047265882480343"/>
          <c:w val="0.71617385984512949"/>
          <c:h val="0.7530427860711482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Лист2!$C$2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Лист2!$B$3:$B$9</c:f>
              <c:strCache>
                <c:ptCount val="7"/>
                <c:pt idx="0">
                  <c:v>Один дорослий з дітьми</c:v>
                </c:pt>
                <c:pt idx="1">
                  <c:v>Двоє дорослих з однією дитиною</c:v>
                </c:pt>
                <c:pt idx="2">
                  <c:v>Двоє дорослих із двома дітьми</c:v>
                </c:pt>
                <c:pt idx="3">
                  <c:v>Двоє дорослих із трьома і більше дітьми</c:v>
                </c:pt>
                <c:pt idx="4">
                  <c:v>Троє або більше дорослих з дітьми</c:v>
                </c:pt>
                <c:pt idx="5">
                  <c:v>Домогосподарства з дітьми, де є принаймні один безробітний</c:v>
                </c:pt>
                <c:pt idx="6">
                  <c:v>Домогосподарства з дітьми до 3 років</c:v>
                </c:pt>
              </c:strCache>
            </c:strRef>
          </c:cat>
          <c:val>
            <c:numRef>
              <c:f>Лист2!$C$3:$C$9</c:f>
              <c:numCache>
                <c:formatCode>0.0</c:formatCode>
                <c:ptCount val="7"/>
                <c:pt idx="0">
                  <c:v>66.2</c:v>
                </c:pt>
                <c:pt idx="1">
                  <c:v>53.2</c:v>
                </c:pt>
                <c:pt idx="2">
                  <c:v>70.8</c:v>
                </c:pt>
                <c:pt idx="3">
                  <c:v>81.2</c:v>
                </c:pt>
                <c:pt idx="4">
                  <c:v>61.9</c:v>
                </c:pt>
                <c:pt idx="5">
                  <c:v>80</c:v>
                </c:pt>
                <c:pt idx="6">
                  <c:v>64.599999999999994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F3-481A-8B87-4EE6E1FBF33A}"/>
            </c:ext>
          </c:extLst>
        </c:ser>
        <c:ser>
          <c:idx val="1"/>
          <c:order val="1"/>
          <c:tx>
            <c:strRef>
              <c:f>Лист2!$D$2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Лист2!$B$3:$B$9</c:f>
              <c:strCache>
                <c:ptCount val="7"/>
                <c:pt idx="0">
                  <c:v>Один дорослий з дітьми</c:v>
                </c:pt>
                <c:pt idx="1">
                  <c:v>Двоє дорослих з однією дитиною</c:v>
                </c:pt>
                <c:pt idx="2">
                  <c:v>Двоє дорослих із двома дітьми</c:v>
                </c:pt>
                <c:pt idx="3">
                  <c:v>Двоє дорослих із трьома і більше дітьми</c:v>
                </c:pt>
                <c:pt idx="4">
                  <c:v>Троє або більше дорослих з дітьми</c:v>
                </c:pt>
                <c:pt idx="5">
                  <c:v>Домогосподарства з дітьми, де є принаймні один безробітний</c:v>
                </c:pt>
                <c:pt idx="6">
                  <c:v>Домогосподарства з дітьми до 3 років</c:v>
                </c:pt>
              </c:strCache>
            </c:strRef>
          </c:cat>
          <c:val>
            <c:numRef>
              <c:f>Лист2!$D$3:$D$9</c:f>
              <c:numCache>
                <c:formatCode>0.0</c:formatCode>
                <c:ptCount val="7"/>
                <c:pt idx="0">
                  <c:v>71.3</c:v>
                </c:pt>
                <c:pt idx="1">
                  <c:v>52.6</c:v>
                </c:pt>
                <c:pt idx="2">
                  <c:v>68.7</c:v>
                </c:pt>
                <c:pt idx="3">
                  <c:v>85.7</c:v>
                </c:pt>
                <c:pt idx="4">
                  <c:v>59.7</c:v>
                </c:pt>
                <c:pt idx="5">
                  <c:v>77.7</c:v>
                </c:pt>
                <c:pt idx="6">
                  <c:v>59.6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F3-481A-8B87-4EE6E1FBF33A}"/>
            </c:ext>
          </c:extLst>
        </c:ser>
        <c:ser>
          <c:idx val="2"/>
          <c:order val="2"/>
          <c:tx>
            <c:strRef>
              <c:f>Лист2!$E$2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Лист2!$B$3:$B$9</c:f>
              <c:strCache>
                <c:ptCount val="7"/>
                <c:pt idx="0">
                  <c:v>Один дорослий з дітьми</c:v>
                </c:pt>
                <c:pt idx="1">
                  <c:v>Двоє дорослих з однією дитиною</c:v>
                </c:pt>
                <c:pt idx="2">
                  <c:v>Двоє дорослих із двома дітьми</c:v>
                </c:pt>
                <c:pt idx="3">
                  <c:v>Двоє дорослих із трьома і більше дітьми</c:v>
                </c:pt>
                <c:pt idx="4">
                  <c:v>Троє або більше дорослих з дітьми</c:v>
                </c:pt>
                <c:pt idx="5">
                  <c:v>Домогосподарства з дітьми, де є принаймні один безробітний</c:v>
                </c:pt>
                <c:pt idx="6">
                  <c:v>Домогосподарства з дітьми до 3 років</c:v>
                </c:pt>
              </c:strCache>
            </c:strRef>
          </c:cat>
          <c:val>
            <c:numRef>
              <c:f>Лист2!$E$3:$E$9</c:f>
              <c:numCache>
                <c:formatCode>0.0</c:formatCode>
                <c:ptCount val="7"/>
                <c:pt idx="0">
                  <c:v>45.7</c:v>
                </c:pt>
                <c:pt idx="1">
                  <c:v>32</c:v>
                </c:pt>
                <c:pt idx="2">
                  <c:v>55.5</c:v>
                </c:pt>
                <c:pt idx="3">
                  <c:v>68.900000000000006</c:v>
                </c:pt>
                <c:pt idx="4">
                  <c:v>45.2</c:v>
                </c:pt>
                <c:pt idx="5">
                  <c:v>66.400000000000006</c:v>
                </c:pt>
                <c:pt idx="6">
                  <c:v>53.4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F3-481A-8B87-4EE6E1FBF33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1443904912"/>
        <c:axId val="1443903248"/>
      </c:barChart>
      <c:catAx>
        <c:axId val="14439049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43903248"/>
        <c:crosses val="autoZero"/>
        <c:auto val="1"/>
        <c:lblAlgn val="ctr"/>
        <c:lblOffset val="100"/>
        <c:noMultiLvlLbl val="0"/>
      </c:catAx>
      <c:valAx>
        <c:axId val="14439032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43904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1400" b="0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Рівень немонетарної бідності </a:t>
            </a:r>
            <a:endParaRPr lang="ru-RU" sz="1400" b="0" i="0" u="none" strike="noStrike" kern="1200" spc="0" baseline="0" dirty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25945822397200352"/>
          <c:y val="2.31481481481481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Лист3!$C$4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Лист3!$B$5:$B$6</c:f>
              <c:strCache>
                <c:ptCount val="2"/>
                <c:pt idx="0">
                  <c:v>Домогосподарства з дітьми</c:v>
                </c:pt>
                <c:pt idx="1">
                  <c:v>Домогосподарства без дітей</c:v>
                </c:pt>
              </c:strCache>
            </c:strRef>
          </c:cat>
          <c:val>
            <c:numRef>
              <c:f>Лист3!$C$5:$C$6</c:f>
              <c:numCache>
                <c:formatCode>General</c:formatCode>
                <c:ptCount val="2"/>
                <c:pt idx="0">
                  <c:v>28.3</c:v>
                </c:pt>
                <c:pt idx="1">
                  <c:v>24.8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AF-4D14-97DD-FBA76A70DA4A}"/>
            </c:ext>
          </c:extLst>
        </c:ser>
        <c:ser>
          <c:idx val="1"/>
          <c:order val="1"/>
          <c:tx>
            <c:strRef>
              <c:f>Лист3!$D$4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Лист3!$B$5:$B$6</c:f>
              <c:strCache>
                <c:ptCount val="2"/>
                <c:pt idx="0">
                  <c:v>Домогосподарства з дітьми</c:v>
                </c:pt>
                <c:pt idx="1">
                  <c:v>Домогосподарства без дітей</c:v>
                </c:pt>
              </c:strCache>
            </c:strRef>
          </c:cat>
          <c:val>
            <c:numRef>
              <c:f>Лист3!$D$5:$D$6</c:f>
              <c:numCache>
                <c:formatCode>General</c:formatCode>
                <c:ptCount val="2"/>
                <c:pt idx="0">
                  <c:v>26.6</c:v>
                </c:pt>
                <c:pt idx="1">
                  <c:v>27.3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AF-4D14-97DD-FBA76A70DA4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33652096"/>
        <c:axId val="1333648768"/>
      </c:barChart>
      <c:catAx>
        <c:axId val="1333652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33648768"/>
        <c:crosses val="autoZero"/>
        <c:auto val="1"/>
        <c:lblAlgn val="ctr"/>
        <c:lblOffset val="100"/>
        <c:noMultiLvlLbl val="0"/>
      </c:catAx>
      <c:valAx>
        <c:axId val="133364876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33652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dirty="0" smtClean="0"/>
              <a:t>Бідність до і після отримання допомоги, %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5.3464281638708207E-2"/>
          <c:y val="3.2771429088522541E-2"/>
          <c:w val="0.93325069420670237"/>
          <c:h val="0.63605489438178897"/>
        </c:manualLayout>
      </c:layout>
      <c:lineChart>
        <c:grouping val="standard"/>
        <c:varyColors val="0"/>
        <c:ser>
          <c:idx val="0"/>
          <c:order val="0"/>
          <c:tx>
            <c:strRef>
              <c:f>Аркуш1!$B$4</c:f>
              <c:strCache>
                <c:ptCount val="1"/>
                <c:pt idx="0">
                  <c:v>без допомоги при народженні та на догляд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Аркуш1!$C$3:$M$3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Аркуш1!$C$4:$M$4</c:f>
              <c:numCache>
                <c:formatCode>0.0</c:formatCode>
                <c:ptCount val="11"/>
                <c:pt idx="0">
                  <c:v>28.841946983003332</c:v>
                </c:pt>
                <c:pt idx="1">
                  <c:v>27.906851283905059</c:v>
                </c:pt>
                <c:pt idx="2">
                  <c:v>28.031655686862877</c:v>
                </c:pt>
                <c:pt idx="3">
                  <c:v>27.738169410192331</c:v>
                </c:pt>
                <c:pt idx="4">
                  <c:v>25.578486231597509</c:v>
                </c:pt>
                <c:pt idx="5">
                  <c:v>25.309030800179542</c:v>
                </c:pt>
                <c:pt idx="6">
                  <c:v>27.278571641429604</c:v>
                </c:pt>
                <c:pt idx="7">
                  <c:v>25.450881400160341</c:v>
                </c:pt>
                <c:pt idx="8">
                  <c:v>25.128418505459109</c:v>
                </c:pt>
                <c:pt idx="9">
                  <c:v>24.774742628234396</c:v>
                </c:pt>
                <c:pt idx="10">
                  <c:v>23.846554425054226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940-4591-AAD2-F24F7300273E}"/>
            </c:ext>
          </c:extLst>
        </c:ser>
        <c:ser>
          <c:idx val="1"/>
          <c:order val="1"/>
          <c:tx>
            <c:strRef>
              <c:f>Аркуш1!$B$5</c:f>
              <c:strCache>
                <c:ptCount val="1"/>
                <c:pt idx="0">
                  <c:v>без допомоги на дітей одиноким матерям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Аркуш1!$C$3:$M$3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Аркуш1!$C$5:$M$5</c:f>
              <c:numCache>
                <c:formatCode>0.0</c:formatCode>
                <c:ptCount val="11"/>
                <c:pt idx="0">
                  <c:v>28.170012731938115</c:v>
                </c:pt>
                <c:pt idx="1">
                  <c:v>27.286053127078365</c:v>
                </c:pt>
                <c:pt idx="2">
                  <c:v>27.2</c:v>
                </c:pt>
                <c:pt idx="3">
                  <c:v>26.552697921581192</c:v>
                </c:pt>
                <c:pt idx="4">
                  <c:v>24.132669848837391</c:v>
                </c:pt>
                <c:pt idx="5">
                  <c:v>24.324525385751848</c:v>
                </c:pt>
                <c:pt idx="6">
                  <c:v>25.462605070306566</c:v>
                </c:pt>
                <c:pt idx="7">
                  <c:v>24.711785626986263</c:v>
                </c:pt>
                <c:pt idx="8">
                  <c:v>23.765591902846843</c:v>
                </c:pt>
                <c:pt idx="9">
                  <c:v>23.046678357376589</c:v>
                </c:pt>
                <c:pt idx="10">
                  <c:v>23.635810156685842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940-4591-AAD2-F24F7300273E}"/>
            </c:ext>
          </c:extLst>
        </c:ser>
        <c:ser>
          <c:idx val="2"/>
          <c:order val="2"/>
          <c:tx>
            <c:strRef>
              <c:f>Аркуш1!$B$6</c:f>
              <c:strCache>
                <c:ptCount val="1"/>
                <c:pt idx="0">
                  <c:v>без допомоги малозабезпеченим сімям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Аркуш1!$C$3:$M$3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Аркуш1!$C$6:$M$6</c:f>
              <c:numCache>
                <c:formatCode>0.0</c:formatCode>
                <c:ptCount val="11"/>
                <c:pt idx="0">
                  <c:v>28.370458305680447</c:v>
                </c:pt>
                <c:pt idx="1">
                  <c:v>27.287426225885536</c:v>
                </c:pt>
                <c:pt idx="2">
                  <c:v>27.094381051359811</c:v>
                </c:pt>
                <c:pt idx="3">
                  <c:v>26.507432751090782</c:v>
                </c:pt>
                <c:pt idx="4">
                  <c:v>24.085293285062477</c:v>
                </c:pt>
                <c:pt idx="5">
                  <c:v>24.403683791607683</c:v>
                </c:pt>
                <c:pt idx="6">
                  <c:v>25.633786040932634</c:v>
                </c:pt>
                <c:pt idx="7">
                  <c:v>24.642210989883061</c:v>
                </c:pt>
                <c:pt idx="8">
                  <c:v>23.779005067192454</c:v>
                </c:pt>
                <c:pt idx="9">
                  <c:v>23.3</c:v>
                </c:pt>
                <c:pt idx="10">
                  <c:v>23.949680271515298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940-4591-AAD2-F24F7300273E}"/>
            </c:ext>
          </c:extLst>
        </c:ser>
        <c:ser>
          <c:idx val="3"/>
          <c:order val="3"/>
          <c:tx>
            <c:strRef>
              <c:f>Аркуш1!$B$7</c:f>
              <c:strCache>
                <c:ptCount val="1"/>
                <c:pt idx="0">
                  <c:v>без субсидії на ЖКП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rgbClr val="FFC000"/>
                </a:solidFill>
              </a:ln>
              <a:effectLst/>
            </c:spPr>
          </c:marker>
          <c:cat>
            <c:numRef>
              <c:f>Аркуш1!$C$3:$M$3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Аркуш1!$C$7:$M$7</c:f>
              <c:numCache>
                <c:formatCode>0.0</c:formatCode>
                <c:ptCount val="11"/>
                <c:pt idx="0">
                  <c:v>28.132226089168011</c:v>
                </c:pt>
                <c:pt idx="1">
                  <c:v>27.283200453304502</c:v>
                </c:pt>
                <c:pt idx="2">
                  <c:v>27.003913023591906</c:v>
                </c:pt>
                <c:pt idx="3">
                  <c:v>26.406532562872432</c:v>
                </c:pt>
                <c:pt idx="4">
                  <c:v>24.06730118286028</c:v>
                </c:pt>
                <c:pt idx="5">
                  <c:v>24.298311887026635</c:v>
                </c:pt>
                <c:pt idx="6">
                  <c:v>25.490886707532461</c:v>
                </c:pt>
                <c:pt idx="7">
                  <c:v>24.676470743401481</c:v>
                </c:pt>
                <c:pt idx="8">
                  <c:v>23.489282318580482</c:v>
                </c:pt>
                <c:pt idx="9">
                  <c:v>23.206093397758789</c:v>
                </c:pt>
                <c:pt idx="10">
                  <c:v>24.47648558978749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940-4591-AAD2-F24F7300273E}"/>
            </c:ext>
          </c:extLst>
        </c:ser>
        <c:ser>
          <c:idx val="4"/>
          <c:order val="4"/>
          <c:tx>
            <c:strRef>
              <c:f>Аркуш1!$B$8</c:f>
              <c:strCache>
                <c:ptCount val="1"/>
                <c:pt idx="0">
                  <c:v>без соціальних пільг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numRef>
              <c:f>Аркуш1!$C$3:$M$3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Аркуш1!$C$8:$M$8</c:f>
              <c:numCache>
                <c:formatCode>0.0</c:formatCode>
                <c:ptCount val="11"/>
                <c:pt idx="0">
                  <c:v>28.247938313151355</c:v>
                </c:pt>
                <c:pt idx="1">
                  <c:v>27.122962706237114</c:v>
                </c:pt>
                <c:pt idx="2">
                  <c:v>27.2</c:v>
                </c:pt>
                <c:pt idx="3">
                  <c:v>26.65802272791586</c:v>
                </c:pt>
                <c:pt idx="4">
                  <c:v>24.153333060115742</c:v>
                </c:pt>
                <c:pt idx="5">
                  <c:v>24.356281426668534</c:v>
                </c:pt>
                <c:pt idx="6">
                  <c:v>24.951551963962938</c:v>
                </c:pt>
                <c:pt idx="7">
                  <c:v>24.259561904972017</c:v>
                </c:pt>
                <c:pt idx="8">
                  <c:v>23.51464616934464</c:v>
                </c:pt>
                <c:pt idx="9">
                  <c:v>22.902223868544159</c:v>
                </c:pt>
                <c:pt idx="10">
                  <c:v>23.059107643729654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940-4591-AAD2-F24F7300273E}"/>
            </c:ext>
          </c:extLst>
        </c:ser>
        <c:ser>
          <c:idx val="5"/>
          <c:order val="5"/>
          <c:tx>
            <c:strRef>
              <c:f>Аркуш1!$B$9</c:f>
              <c:strCache>
                <c:ptCount val="1"/>
                <c:pt idx="0">
                  <c:v>рівень бідності після випоати всіх допомог</c:v>
                </c:pt>
              </c:strCache>
            </c:strRef>
          </c:tx>
          <c:spPr>
            <a:ln w="28575" cap="rnd">
              <a:solidFill>
                <a:srgbClr val="CC006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C0066"/>
              </a:solidFill>
              <a:ln w="9525">
                <a:solidFill>
                  <a:srgbClr val="CC0066"/>
                </a:solidFill>
              </a:ln>
              <a:effectLst/>
            </c:spPr>
          </c:marker>
          <c:cat>
            <c:numRef>
              <c:f>Аркуш1!$C$3:$M$3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Аркуш1!$C$9:$M$9</c:f>
              <c:numCache>
                <c:formatCode>General</c:formatCode>
                <c:ptCount val="11"/>
                <c:pt idx="0">
                  <c:v>28.1</c:v>
                </c:pt>
                <c:pt idx="1">
                  <c:v>27.3</c:v>
                </c:pt>
                <c:pt idx="2">
                  <c:v>27</c:v>
                </c:pt>
                <c:pt idx="3">
                  <c:v>26.4</c:v>
                </c:pt>
                <c:pt idx="4">
                  <c:v>24.1</c:v>
                </c:pt>
                <c:pt idx="5">
                  <c:v>24.3</c:v>
                </c:pt>
                <c:pt idx="6">
                  <c:v>25.5</c:v>
                </c:pt>
                <c:pt idx="7">
                  <c:v>24.5</c:v>
                </c:pt>
                <c:pt idx="8">
                  <c:v>23.4</c:v>
                </c:pt>
                <c:pt idx="9">
                  <c:v>22.9</c:v>
                </c:pt>
                <c:pt idx="10">
                  <c:v>23.5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940-4591-AAD2-F24F730027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646871392"/>
        <c:axId val="-646871936"/>
      </c:lineChart>
      <c:catAx>
        <c:axId val="-646871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646871936"/>
        <c:crosses val="autoZero"/>
        <c:auto val="1"/>
        <c:lblAlgn val="ctr"/>
        <c:lblOffset val="100"/>
        <c:noMultiLvlLbl val="0"/>
      </c:catAx>
      <c:valAx>
        <c:axId val="-646871936"/>
        <c:scaling>
          <c:orientation val="minMax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646871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7216548004952375E-2"/>
          <c:y val="0.78506359948982518"/>
          <c:w val="0.95181628292963283"/>
          <c:h val="0.200419687690310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dirty="0" smtClean="0"/>
              <a:t>Рівень</a:t>
            </a:r>
            <a:r>
              <a:rPr lang="uk-UA" baseline="0" dirty="0" smtClean="0"/>
              <a:t> охоплення бідних програмами соціальної підтримки, %</a:t>
            </a:r>
            <a:endParaRPr lang="ru-RU" dirty="0"/>
          </a:p>
        </c:rich>
      </c:tx>
      <c:layout>
        <c:manualLayout>
          <c:xMode val="edge"/>
          <c:yMode val="edge"/>
          <c:x val="0.2077215932247194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9.1307093425118807E-2"/>
          <c:y val="0.12917007936345026"/>
          <c:w val="0.88249188415359536"/>
          <c:h val="0.66029257303701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Лист1!$A$4</c:f>
              <c:strCache>
                <c:ptCount val="1"/>
                <c:pt idx="0">
                  <c:v>допомога при народженні та на догляд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Лист1!$B$3:$K$3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Лист1!$B$4:$K$4</c:f>
              <c:numCache>
                <c:formatCode>###0.0%</c:formatCode>
                <c:ptCount val="10"/>
                <c:pt idx="0">
                  <c:v>0.18620574638537429</c:v>
                </c:pt>
                <c:pt idx="1">
                  <c:v>0.20607200597069664</c:v>
                </c:pt>
                <c:pt idx="2">
                  <c:v>0.21815586235782411</c:v>
                </c:pt>
                <c:pt idx="3">
                  <c:v>0.23951680350393365</c:v>
                </c:pt>
                <c:pt idx="4">
                  <c:v>0.23964344417964273</c:v>
                </c:pt>
                <c:pt idx="5">
                  <c:v>0.22124708717196215</c:v>
                </c:pt>
                <c:pt idx="6">
                  <c:v>0.23942890339491768</c:v>
                </c:pt>
                <c:pt idx="7">
                  <c:v>0.2366402913584762</c:v>
                </c:pt>
                <c:pt idx="8">
                  <c:v>0.25010271921492228</c:v>
                </c:pt>
                <c:pt idx="9">
                  <c:v>0.19414887952478913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7B-4AB3-83AC-44E25D8C9A23}"/>
            </c:ext>
          </c:extLst>
        </c:ser>
        <c:ser>
          <c:idx val="1"/>
          <c:order val="1"/>
          <c:tx>
            <c:strRef>
              <c:f>Лист1!$A$5</c:f>
              <c:strCache>
                <c:ptCount val="1"/>
                <c:pt idx="0">
                  <c:v>допомога малозабезпеченим сім'ям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Лист1!$B$3:$K$3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Лист1!$B$5:$K$5</c:f>
              <c:numCache>
                <c:formatCode>###0.0%</c:formatCode>
                <c:ptCount val="10"/>
                <c:pt idx="0">
                  <c:v>4.9771824529219029E-2</c:v>
                </c:pt>
                <c:pt idx="1">
                  <c:v>3.9497535511166221E-2</c:v>
                </c:pt>
                <c:pt idx="2">
                  <c:v>3.5030536867952516E-2</c:v>
                </c:pt>
                <c:pt idx="3">
                  <c:v>4.6048820987992706E-2</c:v>
                </c:pt>
                <c:pt idx="4">
                  <c:v>4.074885007501021E-2</c:v>
                </c:pt>
                <c:pt idx="5">
                  <c:v>4.3316024184200143E-2</c:v>
                </c:pt>
                <c:pt idx="6">
                  <c:v>5.1659586776982722E-2</c:v>
                </c:pt>
                <c:pt idx="7">
                  <c:v>4.7672649378890014E-2</c:v>
                </c:pt>
                <c:pt idx="8">
                  <c:v>3.7622048491547849E-2</c:v>
                </c:pt>
                <c:pt idx="9">
                  <c:v>4.5227525886129355E-2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7B-4AB3-83AC-44E25D8C9A23}"/>
            </c:ext>
          </c:extLst>
        </c:ser>
        <c:ser>
          <c:idx val="2"/>
          <c:order val="2"/>
          <c:tx>
            <c:strRef>
              <c:f>Лист1!$A$6</c:f>
              <c:strCache>
                <c:ptCount val="1"/>
                <c:pt idx="0">
                  <c:v>житлові субсидії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Лист1!$B$3:$K$3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Лист1!$B$6:$K$6</c:f>
              <c:numCache>
                <c:formatCode>###0.0%</c:formatCode>
                <c:ptCount val="10"/>
                <c:pt idx="0">
                  <c:v>4.1230874364173664E-2</c:v>
                </c:pt>
                <c:pt idx="1">
                  <c:v>3.5282867560639371E-2</c:v>
                </c:pt>
                <c:pt idx="2">
                  <c:v>3.4295894764992584E-2</c:v>
                </c:pt>
                <c:pt idx="3">
                  <c:v>2.342103006765257E-2</c:v>
                </c:pt>
                <c:pt idx="4">
                  <c:v>2.5995363072505152E-2</c:v>
                </c:pt>
                <c:pt idx="5">
                  <c:v>2.8982588653437183E-2</c:v>
                </c:pt>
                <c:pt idx="6">
                  <c:v>2.5299826742748766E-2</c:v>
                </c:pt>
                <c:pt idx="7">
                  <c:v>3.2138153433904353E-2</c:v>
                </c:pt>
                <c:pt idx="8">
                  <c:v>0.17510164770372344</c:v>
                </c:pt>
                <c:pt idx="9">
                  <c:v>0.41385935801389162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7B-4AB3-83AC-44E25D8C9A23}"/>
            </c:ext>
          </c:extLst>
        </c:ser>
        <c:ser>
          <c:idx val="3"/>
          <c:order val="3"/>
          <c:tx>
            <c:strRef>
              <c:f>Лист1!$A$7</c:f>
              <c:strCache>
                <c:ptCount val="1"/>
                <c:pt idx="0">
                  <c:v>соціальні пільги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Лист1!$B$3:$K$3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Лист1!$B$7:$K$7</c:f>
              <c:numCache>
                <c:formatCode>###0.0%</c:formatCode>
                <c:ptCount val="10"/>
                <c:pt idx="0">
                  <c:v>0.35595471065706968</c:v>
                </c:pt>
                <c:pt idx="1">
                  <c:v>0.37955053000718952</c:v>
                </c:pt>
                <c:pt idx="2">
                  <c:v>0.36687763884049046</c:v>
                </c:pt>
                <c:pt idx="3">
                  <c:v>0.35409258454931319</c:v>
                </c:pt>
                <c:pt idx="4">
                  <c:v>0.35677013526844364</c:v>
                </c:pt>
                <c:pt idx="5">
                  <c:v>0.36513638615276423</c:v>
                </c:pt>
                <c:pt idx="6">
                  <c:v>0.32507689967928033</c:v>
                </c:pt>
                <c:pt idx="7">
                  <c:v>0.30771471217522228</c:v>
                </c:pt>
                <c:pt idx="8">
                  <c:v>0.31278388034260535</c:v>
                </c:pt>
                <c:pt idx="9">
                  <c:v>0.27872165326935827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F7B-4AB3-83AC-44E25D8C9A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4673616"/>
        <c:axId val="434670704"/>
      </c:barChart>
      <c:catAx>
        <c:axId val="434673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4670704"/>
        <c:crosses val="autoZero"/>
        <c:auto val="1"/>
        <c:lblAlgn val="ctr"/>
        <c:lblOffset val="100"/>
        <c:noMultiLvlLbl val="0"/>
      </c:catAx>
      <c:valAx>
        <c:axId val="434670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4673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Лист5!$B$16</c:f>
              <c:strCache>
                <c:ptCount val="1"/>
                <c:pt idx="0">
                  <c:v>Співвідношення рівнів бідності домогосподарств з дітьми та домогосподарств без дітей, рази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C0000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Лист5!$C$15:$I$15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Лист5!$C$16:$I$16</c:f>
              <c:numCache>
                <c:formatCode>0.00</c:formatCode>
                <c:ptCount val="7"/>
                <c:pt idx="0">
                  <c:v>1.88</c:v>
                </c:pt>
                <c:pt idx="1">
                  <c:v>1.8950617283950617</c:v>
                </c:pt>
                <c:pt idx="2">
                  <c:v>1.9861111111111112</c:v>
                </c:pt>
                <c:pt idx="3">
                  <c:v>1.9625668449197864</c:v>
                </c:pt>
                <c:pt idx="4">
                  <c:v>1.362704918032787</c:v>
                </c:pt>
                <c:pt idx="5">
                  <c:v>1.2809430255402752</c:v>
                </c:pt>
                <c:pt idx="6">
                  <c:v>1.4392265193370164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A25-4F6D-B2A9-6D90B4F1C034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96904160"/>
        <c:axId val="1696903328"/>
      </c:lineChart>
      <c:catAx>
        <c:axId val="1696904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96903328"/>
        <c:crosses val="autoZero"/>
        <c:auto val="1"/>
        <c:lblAlgn val="ctr"/>
        <c:lblOffset val="100"/>
        <c:noMultiLvlLbl val="0"/>
      </c:catAx>
      <c:valAx>
        <c:axId val="1696903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96904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35990"/>
          </a:xfrm>
        </p:spPr>
        <p:txBody>
          <a:bodyPr/>
          <a:lstStyle/>
          <a:p>
            <a:r>
              <a:rPr lang="uk-UA" dirty="0" smtClean="0"/>
              <a:t>Ціль 1. </a:t>
            </a:r>
            <a:br>
              <a:rPr lang="uk-UA" dirty="0" smtClean="0"/>
            </a:br>
            <a:r>
              <a:rPr lang="uk-UA" dirty="0" smtClean="0"/>
              <a:t>Подолання дитячої бідності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3872752" y="4733365"/>
            <a:ext cx="7776883" cy="1613647"/>
          </a:xfrm>
        </p:spPr>
        <p:txBody>
          <a:bodyPr>
            <a:noAutofit/>
          </a:bodyPr>
          <a:lstStyle/>
          <a:p>
            <a:r>
              <a:rPr lang="uk-UA" sz="3200" dirty="0" err="1" smtClean="0"/>
              <a:t>Черенько</a:t>
            </a:r>
            <a:r>
              <a:rPr lang="uk-UA" sz="3200" dirty="0" smtClean="0"/>
              <a:t> Л.</a:t>
            </a:r>
          </a:p>
          <a:p>
            <a:r>
              <a:rPr lang="uk-UA" sz="2800" dirty="0" smtClean="0"/>
              <a:t>Інститут демографії та соціальних досліджень ім. </a:t>
            </a:r>
            <a:r>
              <a:rPr lang="uk-UA" sz="2800" dirty="0" err="1" smtClean="0"/>
              <a:t>М.В.Птухи</a:t>
            </a:r>
            <a:r>
              <a:rPr lang="uk-UA" sz="2800" dirty="0" smtClean="0"/>
              <a:t> НАН України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78333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6977" y="0"/>
            <a:ext cx="10921284" cy="953037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2400" dirty="0" smtClean="0"/>
              <a:t>Завдання 1.1. </a:t>
            </a:r>
            <a:r>
              <a:rPr lang="uk-UA" sz="2400" dirty="0"/>
              <a:t>Скоротити </a:t>
            </a:r>
            <a:r>
              <a:rPr lang="uk-UA" sz="2400" dirty="0" smtClean="0"/>
              <a:t>втричі рівень </a:t>
            </a:r>
            <a:r>
              <a:rPr lang="uk-UA" sz="2400" dirty="0"/>
              <a:t>бідності серед дітей, зокрема шляхом ліквідації крайніх форм бідності </a:t>
            </a:r>
            <a:endParaRPr lang="ru-RU" sz="24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44953904"/>
              </p:ext>
            </p:extLst>
          </p:nvPr>
        </p:nvGraphicFramePr>
        <p:xfrm>
          <a:off x="128788" y="882204"/>
          <a:ext cx="11822805" cy="18738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87582">
                  <a:extLst>
                    <a:ext uri="{9D8B030D-6E8A-4147-A177-3AD203B41FA5}">
                      <a16:colId xmlns:a16="http://schemas.microsoft.com/office/drawing/2014/main" val="3059005336"/>
                    </a:ext>
                  </a:extLst>
                </a:gridCol>
                <a:gridCol w="1155410">
                  <a:extLst>
                    <a:ext uri="{9D8B030D-6E8A-4147-A177-3AD203B41FA5}">
                      <a16:colId xmlns:a16="http://schemas.microsoft.com/office/drawing/2014/main" val="2822838013"/>
                    </a:ext>
                  </a:extLst>
                </a:gridCol>
                <a:gridCol w="1182280">
                  <a:extLst>
                    <a:ext uri="{9D8B030D-6E8A-4147-A177-3AD203B41FA5}">
                      <a16:colId xmlns:a16="http://schemas.microsoft.com/office/drawing/2014/main" val="1570526257"/>
                    </a:ext>
                  </a:extLst>
                </a:gridCol>
                <a:gridCol w="1222586">
                  <a:extLst>
                    <a:ext uri="{9D8B030D-6E8A-4147-A177-3AD203B41FA5}">
                      <a16:colId xmlns:a16="http://schemas.microsoft.com/office/drawing/2014/main" val="2744691971"/>
                    </a:ext>
                  </a:extLst>
                </a:gridCol>
                <a:gridCol w="1061366">
                  <a:extLst>
                    <a:ext uri="{9D8B030D-6E8A-4147-A177-3AD203B41FA5}">
                      <a16:colId xmlns:a16="http://schemas.microsoft.com/office/drawing/2014/main" val="3206370086"/>
                    </a:ext>
                  </a:extLst>
                </a:gridCol>
                <a:gridCol w="913581">
                  <a:extLst>
                    <a:ext uri="{9D8B030D-6E8A-4147-A177-3AD203B41FA5}">
                      <a16:colId xmlns:a16="http://schemas.microsoft.com/office/drawing/2014/main" val="62292304"/>
                    </a:ext>
                  </a:extLst>
                </a:gridCol>
              </a:tblGrid>
              <a:tr h="5022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400" noProof="0" dirty="0" smtClean="0">
                          <a:effectLst/>
                        </a:rPr>
                        <a:t> Індикатори</a:t>
                      </a:r>
                      <a:endParaRPr lang="uk-UA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2015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2016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2017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2020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2030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590736"/>
                  </a:ext>
                </a:extLst>
              </a:tr>
              <a:tr h="759854">
                <a:tc>
                  <a:txBody>
                    <a:bodyPr/>
                    <a:lstStyle/>
                    <a:p>
                      <a:pPr marL="360363" lvl="2" indent="-269875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  <a:tabLst>
                          <a:tab pos="360363" algn="l"/>
                        </a:tabLst>
                      </a:pPr>
                      <a:r>
                        <a:rPr lang="uk-UA" sz="1800" dirty="0" smtClean="0">
                          <a:effectLst/>
                        </a:rPr>
                        <a:t>1.1.1. Частка домогосподарств</a:t>
                      </a:r>
                      <a:r>
                        <a:rPr lang="uk-UA" sz="1800" baseline="0" dirty="0" smtClean="0">
                          <a:effectLst/>
                        </a:rPr>
                        <a:t> </a:t>
                      </a:r>
                      <a:r>
                        <a:rPr lang="uk-UA" sz="1800" dirty="0" smtClean="0">
                          <a:effectLst/>
                        </a:rPr>
                        <a:t>з </a:t>
                      </a:r>
                      <a:r>
                        <a:rPr lang="uk-UA" sz="1800" dirty="0">
                          <a:effectLst/>
                        </a:rPr>
                        <a:t>дітьми, чиї середньодушові еквівалентні сукупні витрати є нижчими за фактичний</a:t>
                      </a:r>
                      <a:r>
                        <a:rPr lang="uk-UA" sz="1800" baseline="30000" dirty="0">
                          <a:effectLst/>
                        </a:rPr>
                        <a:t> </a:t>
                      </a:r>
                      <a:r>
                        <a:rPr lang="uk-UA" sz="1800" dirty="0">
                          <a:effectLst/>
                        </a:rPr>
                        <a:t>(розрахунковий) прожитковий мінімум, 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66,5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65,2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52,1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35,0</a:t>
                      </a:r>
                      <a:endParaRPr lang="ru-RU" sz="160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20,0</a:t>
                      </a:r>
                      <a:r>
                        <a:rPr lang="ru-RU" sz="16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19692893"/>
                  </a:ext>
                </a:extLst>
              </a:tr>
              <a:tr h="477807">
                <a:tc>
                  <a:txBody>
                    <a:bodyPr/>
                    <a:lstStyle/>
                    <a:p>
                      <a:pPr marL="360363" lvl="2" indent="-26987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  <a:tabLst>
                          <a:tab pos="360363" algn="l"/>
                        </a:tabLst>
                      </a:pPr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1.1.2. Частка </a:t>
                      </a:r>
                      <a:r>
                        <a:rPr lang="uk-U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дітей, добове споживання яких є нижчим за 5,05 доларів США за ПКС, %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3,3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2,9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r>
                        <a:rPr lang="ru-RU" sz="1600" dirty="0" smtClean="0">
                          <a:effectLst/>
                        </a:rPr>
                        <a:t>2,3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</a:t>
                      </a:r>
                      <a:endParaRPr lang="ru-RU" sz="160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  <a:r>
                        <a:rPr lang="ru-RU" sz="16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10573169"/>
                  </a:ext>
                </a:extLst>
              </a:tr>
            </a:tbl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901187430"/>
              </p:ext>
            </p:extLst>
          </p:nvPr>
        </p:nvGraphicFramePr>
        <p:xfrm>
          <a:off x="516764" y="2756079"/>
          <a:ext cx="5845399" cy="3837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1040089"/>
              </p:ext>
            </p:extLst>
          </p:nvPr>
        </p:nvGraphicFramePr>
        <p:xfrm>
          <a:off x="6555346" y="2756079"/>
          <a:ext cx="5213798" cy="3284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14160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60941"/>
            <a:ext cx="10364451" cy="540582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Підвищені ризики бідності дітей в Україні</a:t>
            </a:r>
            <a:endParaRPr lang="ru-RU" sz="24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78615772"/>
              </p:ext>
            </p:extLst>
          </p:nvPr>
        </p:nvGraphicFramePr>
        <p:xfrm>
          <a:off x="759853" y="995364"/>
          <a:ext cx="4468969" cy="3480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2698236"/>
              </p:ext>
            </p:extLst>
          </p:nvPr>
        </p:nvGraphicFramePr>
        <p:xfrm>
          <a:off x="5821251" y="785612"/>
          <a:ext cx="5962918" cy="5718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2515685"/>
              </p:ext>
            </p:extLst>
          </p:nvPr>
        </p:nvGraphicFramePr>
        <p:xfrm>
          <a:off x="528034" y="4475407"/>
          <a:ext cx="5568591" cy="2028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84020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2124" y="245029"/>
            <a:ext cx="11359166" cy="79815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2400" dirty="0" smtClean="0"/>
              <a:t>Завдання 1.2. Збільшити </a:t>
            </a:r>
            <a:r>
              <a:rPr lang="uk-UA" sz="2400" dirty="0"/>
              <a:t>охоплення дітей, особливо з числа вразливих, програмами соціальної підтримки 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05174684"/>
              </p:ext>
            </p:extLst>
          </p:nvPr>
        </p:nvGraphicFramePr>
        <p:xfrm>
          <a:off x="193183" y="1203047"/>
          <a:ext cx="11578107" cy="20336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13300">
                  <a:extLst>
                    <a:ext uri="{9D8B030D-6E8A-4147-A177-3AD203B41FA5}">
                      <a16:colId xmlns:a16="http://schemas.microsoft.com/office/drawing/2014/main" val="2679975561"/>
                    </a:ext>
                  </a:extLst>
                </a:gridCol>
                <a:gridCol w="985400">
                  <a:extLst>
                    <a:ext uri="{9D8B030D-6E8A-4147-A177-3AD203B41FA5}">
                      <a16:colId xmlns:a16="http://schemas.microsoft.com/office/drawing/2014/main" val="3021088918"/>
                    </a:ext>
                  </a:extLst>
                </a:gridCol>
                <a:gridCol w="1043371">
                  <a:extLst>
                    <a:ext uri="{9D8B030D-6E8A-4147-A177-3AD203B41FA5}">
                      <a16:colId xmlns:a16="http://schemas.microsoft.com/office/drawing/2014/main" val="356879001"/>
                    </a:ext>
                  </a:extLst>
                </a:gridCol>
                <a:gridCol w="1074998">
                  <a:extLst>
                    <a:ext uri="{9D8B030D-6E8A-4147-A177-3AD203B41FA5}">
                      <a16:colId xmlns:a16="http://schemas.microsoft.com/office/drawing/2014/main" val="3145561773"/>
                    </a:ext>
                  </a:extLst>
                </a:gridCol>
                <a:gridCol w="1061038">
                  <a:extLst>
                    <a:ext uri="{9D8B030D-6E8A-4147-A177-3AD203B41FA5}">
                      <a16:colId xmlns:a16="http://schemas.microsoft.com/office/drawing/2014/main" val="3703048871"/>
                    </a:ext>
                  </a:extLst>
                </a:gridCol>
              </a:tblGrid>
              <a:tr h="4840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400" noProof="0" dirty="0" smtClean="0">
                          <a:effectLst/>
                        </a:rPr>
                        <a:t> Індикатори</a:t>
                      </a:r>
                      <a:endParaRPr lang="uk-UA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noProof="0" dirty="0" smtClean="0">
                          <a:effectLst/>
                        </a:rPr>
                        <a:t>2015</a:t>
                      </a:r>
                      <a:endParaRPr lang="uk-UA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noProof="0" dirty="0" smtClean="0">
                          <a:effectLst/>
                        </a:rPr>
                        <a:t>2017</a:t>
                      </a:r>
                      <a:endParaRPr lang="uk-UA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noProof="0" dirty="0" smtClean="0">
                          <a:effectLst/>
                        </a:rPr>
                        <a:t>2020</a:t>
                      </a:r>
                      <a:endParaRPr lang="uk-UA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noProof="0" dirty="0" smtClean="0">
                          <a:effectLst/>
                        </a:rPr>
                        <a:t>2030</a:t>
                      </a:r>
                      <a:endParaRPr lang="uk-UA" sz="14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132617"/>
                  </a:ext>
                </a:extLst>
              </a:tr>
              <a:tr h="545969">
                <a:tc>
                  <a:txBody>
                    <a:bodyPr/>
                    <a:lstStyle/>
                    <a:p>
                      <a:pPr marL="360363" lvl="2" indent="-26987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  <a:tabLst>
                          <a:tab pos="360363" algn="l"/>
                        </a:tabLst>
                      </a:pPr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1.2.1. Частка </a:t>
                      </a:r>
                      <a:r>
                        <a:rPr lang="uk-U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бідних </a:t>
                      </a:r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домогосподарств </a:t>
                      </a:r>
                      <a:r>
                        <a:rPr lang="uk-U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 дітьми, залучених до системи державної соціальної підтримки, %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65,9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74,3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85,0</a:t>
                      </a:r>
                      <a:endParaRPr lang="ru-RU" sz="160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95,0</a:t>
                      </a:r>
                      <a:r>
                        <a:rPr lang="ru-RU" sz="16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04809230"/>
                  </a:ext>
                </a:extLst>
              </a:tr>
              <a:tr h="1000944">
                <a:tc>
                  <a:txBody>
                    <a:bodyPr/>
                    <a:lstStyle/>
                    <a:p>
                      <a:pPr marL="360363" lvl="2" indent="-26987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  <a:tabLst>
                          <a:tab pos="360363" algn="l"/>
                        </a:tabLst>
                      </a:pPr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1.2.2. Частка </a:t>
                      </a:r>
                      <a:r>
                        <a:rPr lang="uk-U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коштів, яка надходить до </a:t>
                      </a:r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бідних домогосподарств </a:t>
                      </a:r>
                      <a:r>
                        <a:rPr lang="uk-U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 дітьми, в загальній сумі коштів програм соціальної підтримки </a:t>
                      </a:r>
                      <a:r>
                        <a:rPr lang="uk-UA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(допомога сім’ям з дітьми, допомога малозабезпеченим сім’ям, житлові субсидії, соціальні пільги)</a:t>
                      </a:r>
                      <a:endParaRPr lang="ru-RU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48,6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29,7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45,0</a:t>
                      </a:r>
                      <a:endParaRPr lang="ru-RU" sz="160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60,0</a:t>
                      </a:r>
                      <a:r>
                        <a:rPr lang="ru-RU" sz="16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227963"/>
                  </a:ext>
                </a:extLst>
              </a:tr>
            </a:tbl>
          </a:graphicData>
        </a:graphic>
      </p:graphicFrame>
      <p:graphicFrame>
        <p:nvGraphicFramePr>
          <p:cNvPr id="5" name="Місце для вмісту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3821482"/>
              </p:ext>
            </p:extLst>
          </p:nvPr>
        </p:nvGraphicFramePr>
        <p:xfrm>
          <a:off x="5898524" y="3241612"/>
          <a:ext cx="6040190" cy="3481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6524020"/>
              </p:ext>
            </p:extLst>
          </p:nvPr>
        </p:nvGraphicFramePr>
        <p:xfrm>
          <a:off x="412123" y="3399103"/>
          <a:ext cx="5331853" cy="3458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3008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1678" y="116242"/>
            <a:ext cx="10364451" cy="63073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2400" dirty="0" smtClean="0"/>
              <a:t>Завдання 1.3. Підвищити </a:t>
            </a:r>
            <a:r>
              <a:rPr lang="uk-UA" sz="2400" dirty="0"/>
              <a:t>життєстійкість сімей з дітьми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8726733"/>
              </p:ext>
            </p:extLst>
          </p:nvPr>
        </p:nvGraphicFramePr>
        <p:xfrm>
          <a:off x="412120" y="746976"/>
          <a:ext cx="11423565" cy="40862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89030">
                  <a:extLst>
                    <a:ext uri="{9D8B030D-6E8A-4147-A177-3AD203B41FA5}">
                      <a16:colId xmlns:a16="http://schemas.microsoft.com/office/drawing/2014/main" val="2174998235"/>
                    </a:ext>
                  </a:extLst>
                </a:gridCol>
                <a:gridCol w="806907">
                  <a:extLst>
                    <a:ext uri="{9D8B030D-6E8A-4147-A177-3AD203B41FA5}">
                      <a16:colId xmlns:a16="http://schemas.microsoft.com/office/drawing/2014/main" val="2478475353"/>
                    </a:ext>
                  </a:extLst>
                </a:gridCol>
                <a:gridCol w="806907">
                  <a:extLst>
                    <a:ext uri="{9D8B030D-6E8A-4147-A177-3AD203B41FA5}">
                      <a16:colId xmlns:a16="http://schemas.microsoft.com/office/drawing/2014/main" val="3657901946"/>
                    </a:ext>
                  </a:extLst>
                </a:gridCol>
                <a:gridCol w="806907">
                  <a:extLst>
                    <a:ext uri="{9D8B030D-6E8A-4147-A177-3AD203B41FA5}">
                      <a16:colId xmlns:a16="http://schemas.microsoft.com/office/drawing/2014/main" val="3291190621"/>
                    </a:ext>
                  </a:extLst>
                </a:gridCol>
                <a:gridCol w="806907">
                  <a:extLst>
                    <a:ext uri="{9D8B030D-6E8A-4147-A177-3AD203B41FA5}">
                      <a16:colId xmlns:a16="http://schemas.microsoft.com/office/drawing/2014/main" val="4259730134"/>
                    </a:ext>
                  </a:extLst>
                </a:gridCol>
                <a:gridCol w="806907">
                  <a:extLst>
                    <a:ext uri="{9D8B030D-6E8A-4147-A177-3AD203B41FA5}">
                      <a16:colId xmlns:a16="http://schemas.microsoft.com/office/drawing/2014/main" val="1350966404"/>
                    </a:ext>
                  </a:extLst>
                </a:gridCol>
              </a:tblGrid>
              <a:tr h="5003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 Індикатори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2015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2016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2017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2020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2030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106854"/>
                  </a:ext>
                </a:extLst>
              </a:tr>
              <a:tr h="519877">
                <a:tc>
                  <a:txBody>
                    <a:bodyPr/>
                    <a:lstStyle/>
                    <a:p>
                      <a:pPr marL="360363" lvl="2" indent="-26987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  <a:tabLst>
                          <a:tab pos="360363" algn="l"/>
                        </a:tabLst>
                      </a:pPr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1.3.1. Співвідношення </a:t>
                      </a:r>
                      <a:r>
                        <a:rPr lang="uk-U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рівнів бідності домогосподарств з дітьми та домогосподарств без дітей, </a:t>
                      </a:r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рази (ЦСР)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1,77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1,60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1,27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50652515"/>
                  </a:ext>
                </a:extLst>
              </a:tr>
              <a:tr h="380562">
                <a:tc>
                  <a:txBody>
                    <a:bodyPr/>
                    <a:lstStyle/>
                    <a:p>
                      <a:pPr marL="360363" lvl="2" indent="-26987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  <a:tabLst>
                          <a:tab pos="360363" algn="l"/>
                        </a:tabLst>
                      </a:pP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1,36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1,28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1,44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1,20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1,10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73534653"/>
                  </a:ext>
                </a:extLst>
              </a:tr>
              <a:tr h="659201">
                <a:tc>
                  <a:txBody>
                    <a:bodyPr/>
                    <a:lstStyle/>
                    <a:p>
                      <a:pPr marL="360363" lvl="2" indent="-26987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  <a:tabLst>
                          <a:tab pos="360363" algn="l"/>
                        </a:tabLst>
                      </a:pPr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1.3.2. Частка </a:t>
                      </a:r>
                      <a:r>
                        <a:rPr lang="uk-U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домогосподарств з дітьми, які витрачають на харчування більше 60 відсотків сукупних витрат, % 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43,1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31,8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26,1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20,0</a:t>
                      </a: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10,0</a:t>
                      </a: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07465559"/>
                  </a:ext>
                </a:extLst>
              </a:tr>
              <a:tr h="1005786">
                <a:tc>
                  <a:txBody>
                    <a:bodyPr/>
                    <a:lstStyle/>
                    <a:p>
                      <a:pPr marL="360363" lvl="2" indent="-26987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  <a:tabLst>
                          <a:tab pos="360363" algn="l"/>
                        </a:tabLst>
                      </a:pPr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1.3.3. Частка </a:t>
                      </a:r>
                      <a:r>
                        <a:rPr lang="uk-U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домогосподарств з дітьми, у яких залишається менше 10 відсотків сукупних ресурсів після здійснення витрат на харчування та обов’язкових платежів за житлово-комунальні послуги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15,7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11,1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8,6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7,5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3,0</a:t>
                      </a: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50485767"/>
                  </a:ext>
                </a:extLst>
              </a:tr>
              <a:tr h="991693">
                <a:tc>
                  <a:txBody>
                    <a:bodyPr/>
                    <a:lstStyle/>
                    <a:p>
                      <a:pPr marL="360363" lvl="2" indent="-26987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  <a:tabLst>
                          <a:tab pos="360363" algn="l"/>
                        </a:tabLst>
                      </a:pPr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1.3.4. Частка </a:t>
                      </a:r>
                      <a:r>
                        <a:rPr lang="uk-U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домогосподарств з дітьми, які через нестачу коштів не можуть собі дозволити тижневий сімейний відпочинок  не вдома один раз на рік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57,9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53,5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ru-RU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45,0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30,0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69238527"/>
                  </a:ext>
                </a:extLst>
              </a:tr>
            </a:tbl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2446329"/>
              </p:ext>
            </p:extLst>
          </p:nvPr>
        </p:nvGraphicFramePr>
        <p:xfrm>
          <a:off x="6049402" y="4890753"/>
          <a:ext cx="5256727" cy="1967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95458" y="5170503"/>
            <a:ext cx="54284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chemeClr val="accent1">
                    <a:lumMod val="75000"/>
                  </a:schemeClr>
                </a:solidFill>
              </a:rPr>
              <a:t>Співвідношення рівнів бідності домогосподарств з дітьми та домогосподарств без дітей, рази 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205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167757"/>
            <a:ext cx="10364451" cy="759522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Завдання 1.4. Розширити </a:t>
            </a:r>
            <a:r>
              <a:rPr lang="uk-UA" sz="2400" dirty="0"/>
              <a:t>доступ дітей з бідних сімей до послуг (медичних, освітніх, культурних, соціальних)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76317174"/>
              </p:ext>
            </p:extLst>
          </p:nvPr>
        </p:nvGraphicFramePr>
        <p:xfrm>
          <a:off x="309090" y="1056067"/>
          <a:ext cx="11230381" cy="34716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64071">
                  <a:extLst>
                    <a:ext uri="{9D8B030D-6E8A-4147-A177-3AD203B41FA5}">
                      <a16:colId xmlns:a16="http://schemas.microsoft.com/office/drawing/2014/main" val="3469686220"/>
                    </a:ext>
                  </a:extLst>
                </a:gridCol>
                <a:gridCol w="793262">
                  <a:extLst>
                    <a:ext uri="{9D8B030D-6E8A-4147-A177-3AD203B41FA5}">
                      <a16:colId xmlns:a16="http://schemas.microsoft.com/office/drawing/2014/main" val="3143830946"/>
                    </a:ext>
                  </a:extLst>
                </a:gridCol>
                <a:gridCol w="793262">
                  <a:extLst>
                    <a:ext uri="{9D8B030D-6E8A-4147-A177-3AD203B41FA5}">
                      <a16:colId xmlns:a16="http://schemas.microsoft.com/office/drawing/2014/main" val="1488025854"/>
                    </a:ext>
                  </a:extLst>
                </a:gridCol>
                <a:gridCol w="793262">
                  <a:extLst>
                    <a:ext uri="{9D8B030D-6E8A-4147-A177-3AD203B41FA5}">
                      <a16:colId xmlns:a16="http://schemas.microsoft.com/office/drawing/2014/main" val="203019110"/>
                    </a:ext>
                  </a:extLst>
                </a:gridCol>
                <a:gridCol w="793262">
                  <a:extLst>
                    <a:ext uri="{9D8B030D-6E8A-4147-A177-3AD203B41FA5}">
                      <a16:colId xmlns:a16="http://schemas.microsoft.com/office/drawing/2014/main" val="299777769"/>
                    </a:ext>
                  </a:extLst>
                </a:gridCol>
                <a:gridCol w="793262">
                  <a:extLst>
                    <a:ext uri="{9D8B030D-6E8A-4147-A177-3AD203B41FA5}">
                      <a16:colId xmlns:a16="http://schemas.microsoft.com/office/drawing/2014/main" val="2135458289"/>
                    </a:ext>
                  </a:extLst>
                </a:gridCol>
              </a:tblGrid>
              <a:tr h="38435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1600" b="1" kern="1200" noProof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Індикатори</a:t>
                      </a:r>
                      <a:endParaRPr lang="uk-UA" sz="1600" b="1" kern="1200" noProof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</a:t>
                      </a:r>
                      <a:endParaRPr lang="uk-UA" sz="1600" b="1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2016</a:t>
                      </a:r>
                      <a:endParaRPr lang="uk-UA" sz="1600" b="1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  <a:endParaRPr lang="uk-UA" sz="1600" b="1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200" noProof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lang="uk-UA" sz="1600" b="1" kern="1200" noProof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200" noProof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2030</a:t>
                      </a:r>
                      <a:endParaRPr lang="uk-UA" sz="1600" b="1" kern="1200" noProof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423960"/>
                  </a:ext>
                </a:extLst>
              </a:tr>
              <a:tr h="460409">
                <a:tc>
                  <a:txBody>
                    <a:bodyPr/>
                    <a:lstStyle/>
                    <a:p>
                      <a:pPr marL="360363" lvl="2" indent="-26987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  <a:tabLst>
                          <a:tab pos="360363" algn="l"/>
                        </a:tabLst>
                      </a:pPr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1.4.1.  Частка </a:t>
                      </a:r>
                      <a:r>
                        <a:rPr lang="uk-U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домогосподарств з дітьми, які </a:t>
                      </a:r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мають </a:t>
                      </a:r>
                      <a:r>
                        <a:rPr lang="uk-U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доступу до послуг </a:t>
                      </a:r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Інтернет </a:t>
                      </a:r>
                      <a:r>
                        <a:rPr lang="uk-U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вдома 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71,4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77,8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82,3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90,0</a:t>
                      </a:r>
                      <a:endParaRPr lang="ru-RU" sz="160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97,0</a:t>
                      </a:r>
                      <a:endParaRPr lang="ru-RU" sz="160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4155825"/>
                  </a:ext>
                </a:extLst>
              </a:tr>
              <a:tr h="690613">
                <a:tc>
                  <a:txBody>
                    <a:bodyPr/>
                    <a:lstStyle/>
                    <a:p>
                      <a:pPr marL="360363" lvl="2" indent="-26987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  <a:tabLst>
                          <a:tab pos="360363" algn="l"/>
                        </a:tabLst>
                      </a:pPr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1.4.2. Частка </a:t>
                      </a:r>
                      <a:r>
                        <a:rPr lang="uk-U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домогосподарств з дітьми, у яких хто-небудь протягом останніх 12 місяців при потребі не зміг отримати медичну допомогу, придбати ліки та медичне приладдя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23,8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19,9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23,7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20,0</a:t>
                      </a:r>
                      <a:endParaRPr lang="ru-RU" sz="160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10,0</a:t>
                      </a:r>
                      <a:r>
                        <a:rPr lang="ru-RU" sz="16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721696"/>
                  </a:ext>
                </a:extLst>
              </a:tr>
              <a:tr h="652392">
                <a:tc>
                  <a:txBody>
                    <a:bodyPr/>
                    <a:lstStyle/>
                    <a:p>
                      <a:pPr marL="360363" marR="0" lvl="2" indent="-2698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>
                          <a:tab pos="360363" algn="l"/>
                        </a:tabLst>
                        <a:defRPr/>
                      </a:pPr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uk-UA" sz="18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Частка </a:t>
                      </a:r>
                      <a:r>
                        <a:rPr lang="uk-UA" sz="1800" b="1" i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багатодітних домогосподарств,</a:t>
                      </a:r>
                      <a:r>
                        <a:rPr lang="uk-UA" sz="18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 яких хто-небудь протягом останніх 12 місяців при потребі не зміг отримати медичну допомогу, придбати ліки та медичне приладдя</a:t>
                      </a:r>
                      <a:endParaRPr lang="ru-RU" sz="1800" b="1" i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3079458"/>
                  </a:ext>
                </a:extLst>
              </a:tr>
              <a:tr h="892758">
                <a:tc>
                  <a:txBody>
                    <a:bodyPr/>
                    <a:lstStyle/>
                    <a:p>
                      <a:pPr marL="360363" lvl="2" indent="-26987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  <a:tabLst>
                          <a:tab pos="360363" algn="l"/>
                        </a:tabLst>
                      </a:pPr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1.4.3. Частка </a:t>
                      </a:r>
                      <a:r>
                        <a:rPr lang="uk-U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домогосподарств із дітьми до 6 років, які потерпають від відсутності поблизу житла дошкільних навчальних закладів (дитячих садків, ясел-садків)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10,3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9,3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7,0</a:t>
                      </a:r>
                      <a:r>
                        <a:rPr lang="ru-RU" sz="16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3,0</a:t>
                      </a:r>
                      <a:endParaRPr lang="ru-RU" sz="160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00036676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308209"/>
              </p:ext>
            </p:extLst>
          </p:nvPr>
        </p:nvGraphicFramePr>
        <p:xfrm>
          <a:off x="463641" y="4656531"/>
          <a:ext cx="10814585" cy="2200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56558">
                  <a:extLst>
                    <a:ext uri="{9D8B030D-6E8A-4147-A177-3AD203B41FA5}">
                      <a16:colId xmlns:a16="http://schemas.microsoft.com/office/drawing/2014/main" val="355559319"/>
                    </a:ext>
                  </a:extLst>
                </a:gridCol>
                <a:gridCol w="1038933">
                  <a:extLst>
                    <a:ext uri="{9D8B030D-6E8A-4147-A177-3AD203B41FA5}">
                      <a16:colId xmlns:a16="http://schemas.microsoft.com/office/drawing/2014/main" val="12571300"/>
                    </a:ext>
                  </a:extLst>
                </a:gridCol>
                <a:gridCol w="740062">
                  <a:extLst>
                    <a:ext uri="{9D8B030D-6E8A-4147-A177-3AD203B41FA5}">
                      <a16:colId xmlns:a16="http://schemas.microsoft.com/office/drawing/2014/main" val="2209888596"/>
                    </a:ext>
                  </a:extLst>
                </a:gridCol>
                <a:gridCol w="1069758">
                  <a:extLst>
                    <a:ext uri="{9D8B030D-6E8A-4147-A177-3AD203B41FA5}">
                      <a16:colId xmlns:a16="http://schemas.microsoft.com/office/drawing/2014/main" val="379437259"/>
                    </a:ext>
                  </a:extLst>
                </a:gridCol>
                <a:gridCol w="1069758">
                  <a:extLst>
                    <a:ext uri="{9D8B030D-6E8A-4147-A177-3AD203B41FA5}">
                      <a16:colId xmlns:a16="http://schemas.microsoft.com/office/drawing/2014/main" val="3957011634"/>
                    </a:ext>
                  </a:extLst>
                </a:gridCol>
                <a:gridCol w="1069758">
                  <a:extLst>
                    <a:ext uri="{9D8B030D-6E8A-4147-A177-3AD203B41FA5}">
                      <a16:colId xmlns:a16="http://schemas.microsoft.com/office/drawing/2014/main" val="1140075053"/>
                    </a:ext>
                  </a:extLst>
                </a:gridCol>
                <a:gridCol w="1069758">
                  <a:extLst>
                    <a:ext uri="{9D8B030D-6E8A-4147-A177-3AD203B41FA5}">
                      <a16:colId xmlns:a16="http://schemas.microsoft.com/office/drawing/2014/main" val="1583795376"/>
                    </a:ext>
                  </a:extLst>
                </a:gridCol>
              </a:tblGrid>
              <a:tr h="15803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uk-UA" sz="1400" b="1" u="none" strike="noStrike" noProof="0" dirty="0" smtClean="0">
                          <a:effectLst/>
                        </a:rPr>
                        <a:t>2015 рік </a:t>
                      </a:r>
                      <a:endParaRPr lang="uk-UA" sz="1400" b="1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noProof="0" dirty="0" smtClean="0">
                          <a:effectLst/>
                        </a:rPr>
                        <a:t>Всі </a:t>
                      </a:r>
                      <a:r>
                        <a:rPr lang="uk-UA" sz="1400" u="none" strike="noStrike" noProof="0" dirty="0" err="1" smtClean="0">
                          <a:effectLst/>
                        </a:rPr>
                        <a:t>домо</a:t>
                      </a:r>
                      <a:r>
                        <a:rPr lang="uk-UA" sz="1400" u="none" strike="noStrike" noProof="0" dirty="0" smtClean="0">
                          <a:effectLst/>
                        </a:rPr>
                        <a:t>-господарства з дітьми</a:t>
                      </a:r>
                      <a:endParaRPr lang="uk-U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noProof="0" dirty="0" smtClean="0">
                          <a:effectLst/>
                        </a:rPr>
                        <a:t>у тому числі з кількістю дітей</a:t>
                      </a:r>
                      <a:endParaRPr lang="uk-U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523752"/>
                  </a:ext>
                </a:extLst>
              </a:tr>
              <a:tr h="4551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noProof="0" dirty="0" smtClean="0">
                          <a:effectLst/>
                        </a:rPr>
                        <a:t>одна </a:t>
                      </a:r>
                      <a:endParaRPr lang="uk-U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noProof="0" dirty="0" smtClean="0">
                          <a:effectLst/>
                        </a:rPr>
                        <a:t>дві </a:t>
                      </a:r>
                      <a:endParaRPr lang="uk-U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noProof="0" dirty="0" smtClean="0">
                          <a:effectLst/>
                        </a:rPr>
                        <a:t>три </a:t>
                      </a:r>
                      <a:endParaRPr lang="uk-U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noProof="0" dirty="0" smtClean="0">
                          <a:effectLst/>
                        </a:rPr>
                        <a:t>чотири </a:t>
                      </a:r>
                      <a:endParaRPr lang="uk-U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400" u="none" strike="noStrike" noProof="0" dirty="0" smtClean="0">
                          <a:effectLst/>
                        </a:rPr>
                        <a:t>п'ять </a:t>
                      </a:r>
                    </a:p>
                    <a:p>
                      <a:pPr algn="ctr" fontAlgn="ctr"/>
                      <a:r>
                        <a:rPr lang="uk-UA" sz="1400" u="none" strike="noStrike" noProof="0" dirty="0" smtClean="0">
                          <a:effectLst/>
                        </a:rPr>
                        <a:t>і більше </a:t>
                      </a:r>
                      <a:endParaRPr lang="uk-U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93339746"/>
                  </a:ext>
                </a:extLst>
              </a:tr>
              <a:tr h="613236">
                <a:tc>
                  <a:txBody>
                    <a:bodyPr/>
                    <a:lstStyle/>
                    <a:p>
                      <a:pPr marL="180975" indent="0" algn="l" fontAlgn="b"/>
                      <a:r>
                        <a:rPr lang="uk-UA" sz="1400" u="none" strike="noStrike" noProof="0" dirty="0" smtClean="0">
                          <a:effectLst/>
                        </a:rPr>
                        <a:t>Кількість домогосподарств, у яких хто-небудь із членів протягом останніх 12 місяців при потребі не зміг отримати медичну допомогу, придбати ліки та медичне приладдя:</a:t>
                      </a:r>
                      <a:endParaRPr lang="uk-U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u="none" strike="noStrike" noProof="0" dirty="0" smtClean="0">
                          <a:effectLst/>
                        </a:rPr>
                        <a:t> </a:t>
                      </a:r>
                      <a:endParaRPr lang="uk-U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u="none" strike="noStrike" noProof="0" dirty="0" smtClean="0">
                          <a:effectLst/>
                        </a:rPr>
                        <a:t> </a:t>
                      </a:r>
                      <a:endParaRPr lang="uk-U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u="none" strike="noStrike" noProof="0" dirty="0" smtClean="0">
                          <a:effectLst/>
                        </a:rPr>
                        <a:t> </a:t>
                      </a:r>
                      <a:endParaRPr lang="uk-U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u="none" strike="noStrike" noProof="0" dirty="0" smtClean="0">
                          <a:effectLst/>
                        </a:rPr>
                        <a:t> </a:t>
                      </a:r>
                      <a:endParaRPr lang="uk-U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u="none" strike="noStrike" noProof="0" dirty="0" smtClean="0">
                          <a:effectLst/>
                        </a:rPr>
                        <a:t> </a:t>
                      </a:r>
                      <a:endParaRPr lang="uk-U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u="none" strike="noStrike" noProof="0" dirty="0" smtClean="0">
                          <a:effectLst/>
                        </a:rPr>
                        <a:t> </a:t>
                      </a:r>
                      <a:endParaRPr lang="uk-U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0321830"/>
                  </a:ext>
                </a:extLst>
              </a:tr>
              <a:tr h="210406">
                <a:tc>
                  <a:txBody>
                    <a:bodyPr/>
                    <a:lstStyle/>
                    <a:p>
                      <a:pPr algn="l" fontAlgn="b"/>
                      <a:r>
                        <a:rPr lang="uk-UA" sz="1400" u="none" strike="noStrike" noProof="0" dirty="0" smtClean="0">
                          <a:effectLst/>
                        </a:rPr>
                        <a:t>тисяч</a:t>
                      </a:r>
                      <a:endParaRPr lang="uk-U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u="none" strike="noStrike" noProof="0" dirty="0" smtClean="0">
                          <a:effectLst/>
                        </a:rPr>
                        <a:t>1354,6</a:t>
                      </a:r>
                      <a:endParaRPr lang="uk-U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u="none" strike="noStrike" noProof="0" dirty="0" smtClean="0">
                          <a:effectLst/>
                        </a:rPr>
                        <a:t>985,5</a:t>
                      </a:r>
                      <a:endParaRPr lang="uk-U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u="none" strike="noStrike" noProof="0" dirty="0" smtClean="0">
                          <a:effectLst/>
                        </a:rPr>
                        <a:t>305,1</a:t>
                      </a:r>
                      <a:endParaRPr lang="uk-U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u="none" strike="noStrike" noProof="0" dirty="0" smtClean="0">
                          <a:effectLst/>
                        </a:rPr>
                        <a:t>48,6</a:t>
                      </a:r>
                      <a:endParaRPr lang="uk-U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u="none" strike="noStrike" noProof="0" dirty="0" smtClean="0">
                          <a:effectLst/>
                        </a:rPr>
                        <a:t>13,3</a:t>
                      </a:r>
                      <a:endParaRPr lang="uk-U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u="none" strike="noStrike" noProof="0" dirty="0" smtClean="0">
                          <a:effectLst/>
                        </a:rPr>
                        <a:t>2,1</a:t>
                      </a:r>
                      <a:endParaRPr lang="uk-U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0157999"/>
                  </a:ext>
                </a:extLst>
              </a:tr>
              <a:tr h="613236">
                <a:tc>
                  <a:txBody>
                    <a:bodyPr/>
                    <a:lstStyle/>
                    <a:p>
                      <a:pPr algn="l" fontAlgn="b"/>
                      <a:r>
                        <a:rPr lang="uk-UA" sz="1400" u="none" strike="noStrike" noProof="0" dirty="0" smtClean="0">
                          <a:effectLst/>
                        </a:rPr>
                        <a:t>відсотків до кількості домогосподарств, у яких хто-небудь із членів потребував медичної допомоги, придбання ліків та медичного приладдя                                                                                                                         </a:t>
                      </a:r>
                      <a:endParaRPr lang="uk-U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u="none" strike="noStrike" noProof="0" dirty="0" smtClean="0">
                          <a:effectLst/>
                        </a:rPr>
                        <a:t>23,8</a:t>
                      </a:r>
                      <a:endParaRPr lang="uk-U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u="none" strike="noStrike" noProof="0" dirty="0" smtClean="0">
                          <a:effectLst/>
                        </a:rPr>
                        <a:t>22,9</a:t>
                      </a:r>
                      <a:endParaRPr lang="uk-U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u="none" strike="noStrike" noProof="0" dirty="0" smtClean="0">
                          <a:effectLst/>
                        </a:rPr>
                        <a:t>25,5</a:t>
                      </a:r>
                      <a:endParaRPr lang="uk-U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u="none" strike="noStrike" noProof="0" dirty="0" smtClean="0">
                          <a:effectLst/>
                        </a:rPr>
                        <a:t>32,2</a:t>
                      </a:r>
                      <a:endParaRPr lang="uk-U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u="none" strike="noStrike" noProof="0" dirty="0" smtClean="0">
                          <a:effectLst/>
                        </a:rPr>
                        <a:t>54,9</a:t>
                      </a:r>
                      <a:endParaRPr lang="uk-U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u="none" strike="noStrike" noProof="0" dirty="0" smtClean="0">
                          <a:effectLst/>
                        </a:rPr>
                        <a:t>43,5</a:t>
                      </a:r>
                      <a:endParaRPr lang="uk-UA" sz="14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01300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0138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1517" y="335181"/>
            <a:ext cx="10364451" cy="862553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Завдання 1.5. Зменшити </a:t>
            </a:r>
            <a:r>
              <a:rPr lang="uk-UA" sz="2400" dirty="0"/>
              <a:t>ризики соціального відчуження серед вразливих категорій дітей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40260005"/>
              </p:ext>
            </p:extLst>
          </p:nvPr>
        </p:nvGraphicFramePr>
        <p:xfrm>
          <a:off x="913773" y="1687132"/>
          <a:ext cx="10599940" cy="47037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56290">
                  <a:extLst>
                    <a:ext uri="{9D8B030D-6E8A-4147-A177-3AD203B41FA5}">
                      <a16:colId xmlns:a16="http://schemas.microsoft.com/office/drawing/2014/main" val="2621995629"/>
                    </a:ext>
                  </a:extLst>
                </a:gridCol>
                <a:gridCol w="748730">
                  <a:extLst>
                    <a:ext uri="{9D8B030D-6E8A-4147-A177-3AD203B41FA5}">
                      <a16:colId xmlns:a16="http://schemas.microsoft.com/office/drawing/2014/main" val="1432038260"/>
                    </a:ext>
                  </a:extLst>
                </a:gridCol>
                <a:gridCol w="748730">
                  <a:extLst>
                    <a:ext uri="{9D8B030D-6E8A-4147-A177-3AD203B41FA5}">
                      <a16:colId xmlns:a16="http://schemas.microsoft.com/office/drawing/2014/main" val="4115912855"/>
                    </a:ext>
                  </a:extLst>
                </a:gridCol>
                <a:gridCol w="748730">
                  <a:extLst>
                    <a:ext uri="{9D8B030D-6E8A-4147-A177-3AD203B41FA5}">
                      <a16:colId xmlns:a16="http://schemas.microsoft.com/office/drawing/2014/main" val="2188292532"/>
                    </a:ext>
                  </a:extLst>
                </a:gridCol>
                <a:gridCol w="748730">
                  <a:extLst>
                    <a:ext uri="{9D8B030D-6E8A-4147-A177-3AD203B41FA5}">
                      <a16:colId xmlns:a16="http://schemas.microsoft.com/office/drawing/2014/main" val="3968690452"/>
                    </a:ext>
                  </a:extLst>
                </a:gridCol>
                <a:gridCol w="748730">
                  <a:extLst>
                    <a:ext uri="{9D8B030D-6E8A-4147-A177-3AD203B41FA5}">
                      <a16:colId xmlns:a16="http://schemas.microsoft.com/office/drawing/2014/main" val="3182173602"/>
                    </a:ext>
                  </a:extLst>
                </a:gridCol>
              </a:tblGrid>
              <a:tr h="55379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uk-UA" sz="1600" b="1" kern="1200" noProof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Індикатори</a:t>
                      </a:r>
                      <a:endParaRPr lang="uk-UA" sz="1600" b="1" kern="1200" noProof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</a:t>
                      </a:r>
                      <a:endParaRPr lang="ru-RU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2016</a:t>
                      </a:r>
                      <a:endParaRPr lang="ru-RU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  <a:endParaRPr lang="ru-RU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</a:t>
                      </a:r>
                      <a:endParaRPr lang="ru-RU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2030</a:t>
                      </a:r>
                      <a:endParaRPr lang="ru-RU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00323"/>
                  </a:ext>
                </a:extLst>
              </a:tr>
              <a:tr h="569486">
                <a:tc>
                  <a:txBody>
                    <a:bodyPr/>
                    <a:lstStyle/>
                    <a:p>
                      <a:pPr marL="360363" lvl="2" indent="-26987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  <a:tabLst>
                          <a:tab pos="360363" algn="l"/>
                        </a:tabLst>
                      </a:pPr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1.5.1. Частка </a:t>
                      </a:r>
                      <a:r>
                        <a:rPr lang="uk-U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дітей з інвалідністю, охоплених реабілітаційними послугами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2878963"/>
                  </a:ext>
                </a:extLst>
              </a:tr>
              <a:tr h="569486">
                <a:tc>
                  <a:txBody>
                    <a:bodyPr/>
                    <a:lstStyle/>
                    <a:p>
                      <a:pPr marL="360363" marR="0" lvl="2" indent="-2698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>
                          <a:tab pos="360363" algn="l"/>
                        </a:tabLst>
                        <a:defRPr/>
                      </a:pPr>
                      <a:r>
                        <a:rPr lang="uk-UA" sz="18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Чисельність дітей з інвалідністю, охоплених реабілітаційними послугами</a:t>
                      </a:r>
                      <a:endParaRPr lang="ru-RU" sz="1800" b="1" i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60363" lvl="2" indent="-26987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  <a:tabLst>
                          <a:tab pos="360363" algn="l"/>
                        </a:tabLst>
                      </a:pP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14,2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14,8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17,4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3293055"/>
                  </a:ext>
                </a:extLst>
              </a:tr>
              <a:tr h="1138973">
                <a:tc>
                  <a:txBody>
                    <a:bodyPr/>
                    <a:lstStyle/>
                    <a:p>
                      <a:pPr marL="360363" lvl="2" indent="-26987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  <a:tabLst>
                          <a:tab pos="360363" algn="l"/>
                        </a:tabLst>
                      </a:pPr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1.5.2. Частка </a:t>
                      </a:r>
                      <a:r>
                        <a:rPr lang="uk-U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дітей, не охоплених сімейними формами виховання, серед дітей, які отримали статус дитини-сироти та дитини, позбавленої батьківського піклування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19,1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22,2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15,7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10,0</a:t>
                      </a:r>
                      <a:endParaRPr lang="ru-RU" sz="160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5,0</a:t>
                      </a:r>
                      <a:r>
                        <a:rPr lang="ru-RU" sz="16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40840286"/>
                  </a:ext>
                </a:extLst>
              </a:tr>
              <a:tr h="1542359">
                <a:tc>
                  <a:txBody>
                    <a:bodyPr/>
                    <a:lstStyle/>
                    <a:p>
                      <a:pPr marL="360363" lvl="2" indent="-26987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  <a:tabLst>
                          <a:tab pos="360363" algn="l"/>
                        </a:tabLst>
                      </a:pPr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1.5.3. Частка </a:t>
                      </a:r>
                      <a:r>
                        <a:rPr lang="uk-U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випускників 9 класу денних загальноосвітніх навчальних закладів, які не продовжують навчання для здобуття повної загальної середньої освіти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60363" lvl="2" indent="-26987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  <a:tabLst>
                          <a:tab pos="360363" algn="l"/>
                        </a:tabLst>
                      </a:pPr>
                      <a:r>
                        <a:rPr lang="uk-U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0,5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0,7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</a:t>
                      </a:r>
                      <a:endParaRPr lang="ru-RU" sz="160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0,5</a:t>
                      </a:r>
                      <a:endParaRPr lang="ru-RU" sz="1600" kern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55871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41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564" y="2279892"/>
            <a:ext cx="10364451" cy="1596177"/>
          </a:xfrm>
        </p:spPr>
        <p:txBody>
          <a:bodyPr/>
          <a:lstStyle/>
          <a:p>
            <a:r>
              <a:rPr lang="uk-UA" dirty="0"/>
              <a:t>Завдання та індикатори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499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616057"/>
              </p:ext>
            </p:extLst>
          </p:nvPr>
        </p:nvGraphicFramePr>
        <p:xfrm>
          <a:off x="193183" y="141669"/>
          <a:ext cx="11809927" cy="6709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1177">
                  <a:extLst>
                    <a:ext uri="{9D8B030D-6E8A-4147-A177-3AD203B41FA5}">
                      <a16:colId xmlns:a16="http://schemas.microsoft.com/office/drawing/2014/main" val="2073562840"/>
                    </a:ext>
                  </a:extLst>
                </a:gridCol>
                <a:gridCol w="9028750">
                  <a:extLst>
                    <a:ext uri="{9D8B030D-6E8A-4147-A177-3AD203B41FA5}">
                      <a16:colId xmlns:a16="http://schemas.microsoft.com/office/drawing/2014/main" val="3932441003"/>
                    </a:ext>
                  </a:extLst>
                </a:gridCol>
              </a:tblGrid>
              <a:tr h="381968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Завдання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Індикатори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434600"/>
                  </a:ext>
                </a:extLst>
              </a:tr>
              <a:tr h="931676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Завдання 1.1. Скоротити втричі рівень бідності серед дітей, зокрема шляхом ліквідації крайніх форм бідності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363" lvl="2" indent="-269875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  <a:tabLst>
                          <a:tab pos="360363" algn="l"/>
                        </a:tabLst>
                      </a:pPr>
                      <a:r>
                        <a:rPr lang="uk-UA" sz="1400" dirty="0" smtClean="0">
                          <a:effectLst/>
                        </a:rPr>
                        <a:t>1.1.1. Частка домогосподарств</a:t>
                      </a:r>
                      <a:r>
                        <a:rPr lang="uk-UA" sz="1400" baseline="0" dirty="0" smtClean="0">
                          <a:effectLst/>
                        </a:rPr>
                        <a:t> </a:t>
                      </a:r>
                      <a:r>
                        <a:rPr lang="uk-UA" sz="1400" dirty="0" smtClean="0">
                          <a:effectLst/>
                        </a:rPr>
                        <a:t>з </a:t>
                      </a:r>
                      <a:r>
                        <a:rPr lang="uk-UA" sz="1400" dirty="0">
                          <a:effectLst/>
                        </a:rPr>
                        <a:t>дітьми, чиї середньодушові еквівалентні сукупні витрати є нижчими за фактичний</a:t>
                      </a:r>
                      <a:r>
                        <a:rPr lang="uk-UA" sz="1400" baseline="30000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(розрахунковий) прожитковий мінімум, </a:t>
                      </a:r>
                      <a:r>
                        <a:rPr lang="uk-UA" sz="1400" dirty="0" smtClean="0">
                          <a:effectLst/>
                        </a:rPr>
                        <a:t>%</a:t>
                      </a:r>
                    </a:p>
                    <a:p>
                      <a:pPr marL="360363" marR="0" lvl="2" indent="-2698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>
                          <a:tab pos="360363" algn="l"/>
                        </a:tabLst>
                        <a:defRPr/>
                      </a:pPr>
                      <a:r>
                        <a:rPr lang="uk-UA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1.1.2. Частка дітей, добове споживання яких є нижчим за 5,05 доларів США за ПКС, %</a:t>
                      </a:r>
                      <a:endParaRPr lang="ru-RU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60363" lvl="2" indent="-269875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  <a:tabLst>
                          <a:tab pos="360363" algn="l"/>
                        </a:tabLs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1515116"/>
                  </a:ext>
                </a:extLst>
              </a:tr>
              <a:tr h="98675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Завдання 1.2. Збільшити охоплення дітей, особливо з числа вразливих, програмами соціальної підтримки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363" lvl="2" indent="-26987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  <a:tabLst>
                          <a:tab pos="360363" algn="l"/>
                        </a:tabLst>
                      </a:pPr>
                      <a:r>
                        <a:rPr lang="uk-UA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1.2.1. Частка </a:t>
                      </a:r>
                      <a:r>
                        <a:rPr lang="uk-UA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бідних </a:t>
                      </a:r>
                      <a:r>
                        <a:rPr lang="uk-UA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домогосподарств </a:t>
                      </a:r>
                      <a:r>
                        <a:rPr lang="uk-UA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 дітьми, залучених до системи державної соціальної підтримки, </a:t>
                      </a:r>
                      <a:r>
                        <a:rPr lang="uk-UA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360363" marR="0" lvl="2" indent="-2698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>
                          <a:tab pos="360363" algn="l"/>
                        </a:tabLst>
                        <a:defRPr/>
                      </a:pPr>
                      <a:r>
                        <a:rPr lang="uk-UA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1.2.2. Частка коштів, яка надходить до бідних домогосподарств з дітьми, в загальній сумі коштів програм соціальної підтримки (допомога сім’ям з дітьми, допомога малозабезпеченим сім’ям, житлові субсидії, соціальні пільги)</a:t>
                      </a:r>
                      <a:endParaRPr lang="ru-RU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2306271"/>
                  </a:ext>
                </a:extLst>
              </a:tr>
              <a:tr h="1708096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Завдання 1.3. Підвищити життєстійкість сімей з дітьми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363" lvl="2" indent="-26987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  <a:tabLst>
                          <a:tab pos="360363" algn="l"/>
                        </a:tabLst>
                      </a:pPr>
                      <a:r>
                        <a:rPr lang="uk-UA" sz="1400" b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1.3.1. Співвідношення </a:t>
                      </a:r>
                      <a:r>
                        <a:rPr lang="uk-UA" sz="1400" b="0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рівнів бідності домогосподарств з дітьми та домогосподарств без дітей, </a:t>
                      </a:r>
                      <a:r>
                        <a:rPr lang="uk-UA" sz="1400" b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рази</a:t>
                      </a:r>
                    </a:p>
                    <a:p>
                      <a:pPr marL="360363" marR="0" lvl="2" indent="-2698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>
                          <a:tab pos="360363" algn="l"/>
                        </a:tabLst>
                        <a:defRPr/>
                      </a:pPr>
                      <a:r>
                        <a:rPr lang="uk-UA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1.3.2. Частка домогосподарств з дітьми, які витрачають на харчування більше 60 відсотків сукупних витрат, % </a:t>
                      </a:r>
                    </a:p>
                    <a:p>
                      <a:pPr marL="360363" marR="0" lvl="2" indent="-2698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>
                          <a:tab pos="360363" algn="l"/>
                        </a:tabLst>
                        <a:defRPr/>
                      </a:pPr>
                      <a:r>
                        <a:rPr lang="uk-UA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1.3.3. Частка домогосподарств з дітьми, у яких залишається менше 10 відсотків сукупних ресурсів після здійснення витрат на харчування та обов’язкових платежів за житлово-комунальні послуги</a:t>
                      </a:r>
                    </a:p>
                    <a:p>
                      <a:pPr marL="360363" marR="0" lvl="2" indent="-2698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>
                          <a:tab pos="360363" algn="l"/>
                        </a:tabLst>
                        <a:defRPr/>
                      </a:pPr>
                      <a:r>
                        <a:rPr lang="uk-UA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1.3.4. Частка домогосподарств з дітьми, які через нестачу коштів не можуть собі дозволити тижневий сімейний відпочинок  не вдома один раз на рік</a:t>
                      </a:r>
                      <a:endParaRPr lang="ru-RU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2081269"/>
                  </a:ext>
                </a:extLst>
              </a:tr>
              <a:tr h="1352229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Завдання 1.4. Розширити доступ дітей з бідних сімей до послуг (медичних, освітніх, культурних, соціальних)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363" lvl="2" indent="-26987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  <a:tabLst>
                          <a:tab pos="360363" algn="l"/>
                        </a:tabLst>
                      </a:pPr>
                      <a:r>
                        <a:rPr lang="uk-UA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1.4.1.  Частка </a:t>
                      </a:r>
                      <a:r>
                        <a:rPr lang="uk-UA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домогосподарств з дітьми, які </a:t>
                      </a:r>
                      <a:r>
                        <a:rPr lang="uk-UA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мають </a:t>
                      </a:r>
                      <a:r>
                        <a:rPr lang="uk-UA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доступу до послуг </a:t>
                      </a:r>
                      <a:r>
                        <a:rPr lang="uk-UA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Інтернет </a:t>
                      </a:r>
                      <a:r>
                        <a:rPr lang="uk-UA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вдома</a:t>
                      </a:r>
                    </a:p>
                    <a:p>
                      <a:pPr marL="360363" marR="0" lvl="2" indent="-2698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>
                          <a:tab pos="360363" algn="l"/>
                        </a:tabLst>
                        <a:defRPr/>
                      </a:pPr>
                      <a:r>
                        <a:rPr lang="uk-UA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1.4.2. Частка домогосподарств з дітьми (у тому числі багатодітних)  у яких хто-небудь протягом останніх 12 місяців при потребі не зміг отримати медичну допомогу, придбати ліки та медичне приладдя</a:t>
                      </a:r>
                    </a:p>
                    <a:p>
                      <a:pPr marL="360363" marR="0" lvl="2" indent="-2698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>
                          <a:tab pos="360363" algn="l"/>
                        </a:tabLst>
                        <a:defRPr/>
                      </a:pPr>
                      <a:r>
                        <a:rPr lang="uk-UA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1.4.3. Частка домогосподарств із дітьми до 6 років, які потерпають від відсутності поблизу житла дошкільних навчальних закладів (дитячих садків, ясел-садків)</a:t>
                      </a:r>
                      <a:endParaRPr lang="ru-RU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3081636"/>
                  </a:ext>
                </a:extLst>
              </a:tr>
              <a:tr h="1275020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Завдання 1.5. Зменшити ризики соціального відчуження серед вразливих категорій дітей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0363" lvl="2" indent="-26987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  <a:tabLst>
                          <a:tab pos="360363" algn="l"/>
                        </a:tabLst>
                      </a:pPr>
                      <a:r>
                        <a:rPr lang="uk-UA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1.5.1. Частка </a:t>
                      </a:r>
                      <a:r>
                        <a:rPr lang="uk-UA" sz="1400" b="0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дітей з інвалідністю, охоплених реабілітаційними </a:t>
                      </a:r>
                      <a:r>
                        <a:rPr lang="uk-UA" sz="14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послугами</a:t>
                      </a:r>
                    </a:p>
                    <a:p>
                      <a:pPr marL="360363" marR="0" lvl="2" indent="-2698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+mj-lt"/>
                        <a:buNone/>
                        <a:tabLst>
                          <a:tab pos="360363" algn="l"/>
                        </a:tabLst>
                        <a:defRPr/>
                      </a:pPr>
                      <a:r>
                        <a:rPr lang="uk-UA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1.5.2. Частка дітей, не охоплених сімейними формами виховання, серед дітей, які отримали статус дитини-сироти та дитини, позбавленої батьківського піклування</a:t>
                      </a:r>
                    </a:p>
                    <a:p>
                      <a:pPr marL="360363" lvl="2" indent="-269875" algn="l" defTabSz="914400" rtl="0" eaLnBrk="1" latinLnBrk="0" hangingPunct="1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+mj-lt"/>
                        <a:buNone/>
                        <a:tabLst>
                          <a:tab pos="360363" algn="l"/>
                        </a:tabLst>
                      </a:pPr>
                      <a:r>
                        <a:rPr lang="uk-UA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1.5.3. Частка випускників 9 класу денних загальноосвітніх навчальних закладів, які не продовжують навчання для здобуття повної загальної середньої освіти</a:t>
                      </a:r>
                      <a:endParaRPr lang="ru-RU" sz="1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942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999862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281</TotalTime>
  <Words>1029</Words>
  <Application>Microsoft Office PowerPoint</Application>
  <PresentationFormat>Широкоэкранный</PresentationFormat>
  <Paragraphs>221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Tw Cen MT</vt:lpstr>
      <vt:lpstr>Капля</vt:lpstr>
      <vt:lpstr>Ціль 1.  Подолання дитячої бідності</vt:lpstr>
      <vt:lpstr>Завдання 1.1. Скоротити втричі рівень бідності серед дітей, зокрема шляхом ліквідації крайніх форм бідності </vt:lpstr>
      <vt:lpstr>Підвищені ризики бідності дітей в Україні</vt:lpstr>
      <vt:lpstr>Завдання 1.2. Збільшити охоплення дітей, особливо з числа вразливих, програмами соціальної підтримки </vt:lpstr>
      <vt:lpstr>Завдання 1.3. Підвищити життєстійкість сімей з дітьми</vt:lpstr>
      <vt:lpstr>Завдання 1.4. Розширити доступ дітей з бідних сімей до послуг (медичних, освітніх, культурних, соціальних)</vt:lpstr>
      <vt:lpstr>Завдання 1.5. Зменшити ризики соціального відчуження серед вразливих категорій дітей</vt:lpstr>
      <vt:lpstr>Завдання та індикатори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40</cp:revision>
  <cp:lastPrinted>2018-12-05T07:46:36Z</cp:lastPrinted>
  <dcterms:created xsi:type="dcterms:W3CDTF">2018-12-04T12:31:22Z</dcterms:created>
  <dcterms:modified xsi:type="dcterms:W3CDTF">2018-12-05T07:57:40Z</dcterms:modified>
</cp:coreProperties>
</file>