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14"/>
  </p:notesMasterIdLst>
  <p:sldIdLst>
    <p:sldId id="256" r:id="rId2"/>
    <p:sldId id="286" r:id="rId3"/>
    <p:sldId id="316" r:id="rId4"/>
    <p:sldId id="330" r:id="rId5"/>
    <p:sldId id="332" r:id="rId6"/>
    <p:sldId id="327" r:id="rId7"/>
    <p:sldId id="333" r:id="rId8"/>
    <p:sldId id="317" r:id="rId9"/>
    <p:sldId id="331" r:id="rId10"/>
    <p:sldId id="329" r:id="rId11"/>
    <p:sldId id="328" r:id="rId12"/>
    <p:sldId id="303" r:id="rId1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NEET_tables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40;&#1056;&#1048;&#1053;&#1040;_ASUS\!%20WORK%202018\NEETs\NEET_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7008602817705948"/>
          <c:y val="4.2409562935067896E-2"/>
          <c:w val="0.62344969542972473"/>
          <c:h val="0.85777758758416234"/>
        </c:manualLayout>
      </c:layout>
      <c:barChart>
        <c:barDir val="col"/>
        <c:grouping val="clustered"/>
        <c:ser>
          <c:idx val="0"/>
          <c:order val="0"/>
          <c:tx>
            <c:strRef>
              <c:f>'[NEET_tables (1).xlsx]Лист2'!$K$3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strRef>
              <c:f>'[NEET_tables (1).xlsx]Лист2'!$I$7:$I$9</c:f>
              <c:strCache>
                <c:ptCount val="3"/>
                <c:pt idx="0">
                  <c:v>15-19 рокiв</c:v>
                </c:pt>
                <c:pt idx="1">
                  <c:v>20-24 роки</c:v>
                </c:pt>
                <c:pt idx="2">
                  <c:v>25-29 років</c:v>
                </c:pt>
              </c:strCache>
            </c:strRef>
          </c:cat>
          <c:val>
            <c:numRef>
              <c:f>'[NEET_tables (1).xlsx]Лист2'!$O$7:$O$9</c:f>
              <c:numCache>
                <c:formatCode>0.0</c:formatCode>
                <c:ptCount val="3"/>
                <c:pt idx="0">
                  <c:v>5.1522248243559563</c:v>
                </c:pt>
                <c:pt idx="1">
                  <c:v>30.859728506787274</c:v>
                </c:pt>
                <c:pt idx="2">
                  <c:v>39.318023660403483</c:v>
                </c:pt>
              </c:numCache>
            </c:numRef>
          </c:val>
        </c:ser>
        <c:ser>
          <c:idx val="1"/>
          <c:order val="1"/>
          <c:tx>
            <c:strRef>
              <c:f>'[NEET_tables (1).xlsx]Лист2'!$L$3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'[NEET_tables (1).xlsx]Лист2'!$I$7:$I$9</c:f>
              <c:strCache>
                <c:ptCount val="3"/>
                <c:pt idx="0">
                  <c:v>15-19 рокiв</c:v>
                </c:pt>
                <c:pt idx="1">
                  <c:v>20-24 роки</c:v>
                </c:pt>
                <c:pt idx="2">
                  <c:v>25-29 років</c:v>
                </c:pt>
              </c:strCache>
            </c:strRef>
          </c:cat>
          <c:val>
            <c:numRef>
              <c:f>'[NEET_tables (1).xlsx]Лист2'!$P$7:$P$9</c:f>
              <c:numCache>
                <c:formatCode>0.0</c:formatCode>
                <c:ptCount val="3"/>
                <c:pt idx="0">
                  <c:v>5.0167224080267561</c:v>
                </c:pt>
                <c:pt idx="1">
                  <c:v>20.239111870196414</c:v>
                </c:pt>
                <c:pt idx="2">
                  <c:v>20.319786808794127</c:v>
                </c:pt>
              </c:numCache>
            </c:numRef>
          </c:val>
        </c:ser>
        <c:axId val="48741376"/>
        <c:axId val="49288320"/>
      </c:barChart>
      <c:catAx>
        <c:axId val="48741376"/>
        <c:scaling>
          <c:orientation val="minMax"/>
        </c:scaling>
        <c:axPos val="b"/>
        <c:tickLblPos val="nextTo"/>
        <c:crossAx val="49288320"/>
        <c:crosses val="autoZero"/>
        <c:auto val="1"/>
        <c:lblAlgn val="ctr"/>
        <c:lblOffset val="100"/>
      </c:catAx>
      <c:valAx>
        <c:axId val="49288320"/>
        <c:scaling>
          <c:orientation val="minMax"/>
          <c:max val="5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Частка молоді НПН, %</a:t>
                </a:r>
              </a:p>
            </c:rich>
          </c:tx>
          <c:layout>
            <c:manualLayout>
              <c:xMode val="edge"/>
              <c:yMode val="edge"/>
              <c:x val="1.7510944340212643E-2"/>
              <c:y val="0.14815217391304317"/>
            </c:manualLayout>
          </c:layout>
        </c:title>
        <c:numFmt formatCode="0.0" sourceLinked="1"/>
        <c:tickLblPos val="nextTo"/>
        <c:crossAx val="48741376"/>
        <c:crosses val="autoZero"/>
        <c:crossBetween val="between"/>
        <c:majorUnit val="10"/>
      </c:valAx>
      <c:spPr>
        <a:ln>
          <a:solidFill>
            <a:schemeClr val="tx1"/>
          </a:solidFill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bar"/>
        <c:grouping val="percentStacked"/>
        <c:ser>
          <c:idx val="0"/>
          <c:order val="0"/>
          <c:tx>
            <c:strRef>
              <c:f>[NEET_tables.xlsx]Лист1!$C$121</c:f>
              <c:strCache>
                <c:ptCount val="1"/>
                <c:pt idx="0">
                  <c:v>15-19 рокiв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Val val="1"/>
          </c:dLbls>
          <c:cat>
            <c:strRef>
              <c:f>[NEET_tables.xlsx]Лист1!$D$120:$E$120</c:f>
              <c:strCache>
                <c:ptCount val="2"/>
                <c:pt idx="0">
                  <c:v>жінки</c:v>
                </c:pt>
                <c:pt idx="1">
                  <c:v>чоловіки</c:v>
                </c:pt>
              </c:strCache>
            </c:strRef>
          </c:cat>
          <c:val>
            <c:numRef>
              <c:f>[NEET_tables.xlsx]Лист1!$D$121:$E$121</c:f>
              <c:numCache>
                <c:formatCode>0.0</c:formatCode>
                <c:ptCount val="2"/>
                <c:pt idx="0">
                  <c:v>4.6315789473684026</c:v>
                </c:pt>
                <c:pt idx="1">
                  <c:v>7.6660988074957217</c:v>
                </c:pt>
              </c:numCache>
            </c:numRef>
          </c:val>
        </c:ser>
        <c:ser>
          <c:idx val="1"/>
          <c:order val="1"/>
          <c:tx>
            <c:strRef>
              <c:f>[NEET_tables.xlsx]Лист1!$C$122</c:f>
              <c:strCache>
                <c:ptCount val="1"/>
                <c:pt idx="0">
                  <c:v>20-24 роки</c:v>
                </c:pt>
              </c:strCache>
            </c:strRef>
          </c:tx>
          <c:spPr>
            <a:solidFill>
              <a:schemeClr val="tx2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</c:dLbls>
          <c:cat>
            <c:strRef>
              <c:f>[NEET_tables.xlsx]Лист1!$D$120:$E$120</c:f>
              <c:strCache>
                <c:ptCount val="2"/>
                <c:pt idx="0">
                  <c:v>жінки</c:v>
                </c:pt>
                <c:pt idx="1">
                  <c:v>чоловіки</c:v>
                </c:pt>
              </c:strCache>
            </c:strRef>
          </c:cat>
          <c:val>
            <c:numRef>
              <c:f>[NEET_tables.xlsx]Лист1!$D$122:$E$122</c:f>
              <c:numCache>
                <c:formatCode>0.0</c:formatCode>
                <c:ptCount val="2"/>
                <c:pt idx="0">
                  <c:v>35.894736842105459</c:v>
                </c:pt>
                <c:pt idx="1">
                  <c:v>40.374787052810632</c:v>
                </c:pt>
              </c:numCache>
            </c:numRef>
          </c:val>
        </c:ser>
        <c:ser>
          <c:idx val="2"/>
          <c:order val="2"/>
          <c:tx>
            <c:strRef>
              <c:f>[NEET_tables.xlsx]Лист1!$C$123</c:f>
              <c:strCache>
                <c:ptCount val="1"/>
                <c:pt idx="0">
                  <c:v>25-29 років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100" b="1"/>
                </a:pPr>
                <a:endParaRPr lang="uk-UA"/>
              </a:p>
            </c:txPr>
            <c:showVal val="1"/>
          </c:dLbls>
          <c:cat>
            <c:strRef>
              <c:f>[NEET_tables.xlsx]Лист1!$D$120:$E$120</c:f>
              <c:strCache>
                <c:ptCount val="2"/>
                <c:pt idx="0">
                  <c:v>жінки</c:v>
                </c:pt>
                <c:pt idx="1">
                  <c:v>чоловіки</c:v>
                </c:pt>
              </c:strCache>
            </c:strRef>
          </c:cat>
          <c:val>
            <c:numRef>
              <c:f>[NEET_tables.xlsx]Лист1!$D$123:$E$123</c:f>
              <c:numCache>
                <c:formatCode>0.0</c:formatCode>
                <c:ptCount val="2"/>
                <c:pt idx="0">
                  <c:v>59.473684210526294</c:v>
                </c:pt>
                <c:pt idx="1">
                  <c:v>51.959114139693192</c:v>
                </c:pt>
              </c:numCache>
            </c:numRef>
          </c:val>
        </c:ser>
        <c:overlap val="100"/>
        <c:axId val="68099072"/>
        <c:axId val="77326208"/>
      </c:barChart>
      <c:catAx>
        <c:axId val="68099072"/>
        <c:scaling>
          <c:orientation val="minMax"/>
        </c:scaling>
        <c:axPos val="l"/>
        <c:tickLblPos val="nextTo"/>
        <c:crossAx val="77326208"/>
        <c:crosses val="autoZero"/>
        <c:auto val="1"/>
        <c:lblAlgn val="ctr"/>
        <c:lblOffset val="100"/>
      </c:catAx>
      <c:valAx>
        <c:axId val="77326208"/>
        <c:scaling>
          <c:orientation val="minMax"/>
        </c:scaling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crossAx val="6809907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409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772" y="0"/>
            <a:ext cx="2918409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10" y="4687135"/>
            <a:ext cx="5387344" cy="443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93"/>
            <a:ext cx="2918409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772" y="9371093"/>
            <a:ext cx="2918409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872A7D-B4FD-41AE-AC94-61FB3B1F2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988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64" y="4687135"/>
            <a:ext cx="4941037" cy="4439523"/>
          </a:xfrm>
          <a:noFill/>
          <a:ln/>
        </p:spPr>
        <p:txBody>
          <a:bodyPr/>
          <a:lstStyle/>
          <a:p>
            <a:endParaRPr lang="uk-U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DF44E-1582-467E-BDD8-5EEF10FAC9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390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0577-597E-41BA-B7FE-914458D9F3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45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7617D-8CD7-47FF-88A8-443F5E655A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91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87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683AC-BD02-4436-AB57-92549C9A5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9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48511-F34E-48C2-8F29-83AD0AAA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2C6ED-5B1C-4882-8D3F-AE16192BBA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21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FC810-F5F9-442F-A632-3B8FAEA946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71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1F3DF-4D17-46FB-B18D-024F31043A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71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48483-F515-4D7A-86DB-46A26CF77D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77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ACEFA-9BFA-4897-81C1-E590726B52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17C5C6-1ADD-42CF-8A91-54A06DF4DA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27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772816"/>
            <a:ext cx="7704856" cy="129614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Аналіз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процесів формування статистики стану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дітей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та молоді в Україні: джерела даних, методи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їх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збирання та обробки, якість визначення показників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44208" y="4868863"/>
            <a:ext cx="2334667" cy="360337"/>
          </a:xfrm>
        </p:spPr>
        <p:txBody>
          <a:bodyPr>
            <a:normAutofit lnSpcReduction="10000"/>
          </a:bodyPr>
          <a:lstStyle/>
          <a:p>
            <a:pPr algn="r"/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Володимир </a:t>
            </a:r>
            <a:r>
              <a:rPr lang="uk-UA" sz="1800" b="1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Саріогло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600" b="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3573016"/>
            <a:ext cx="7632848" cy="100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Робочий круглий стіл</a:t>
            </a:r>
            <a:r>
              <a:rPr lang="en-US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 “</a:t>
            </a:r>
            <a:r>
              <a:rPr lang="uk-UA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Підготовка </a:t>
            </a:r>
            <a:r>
              <a:rPr lang="uk-UA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Національної доповіді «Діти та молодь України в контексті Цілей сталого розвитку»: визначення завдань та </a:t>
            </a:r>
            <a:r>
              <a:rPr lang="uk-UA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показників</a:t>
            </a:r>
            <a:r>
              <a:rPr lang="en-US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”</a:t>
            </a:r>
            <a:br>
              <a:rPr lang="en-US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</a:br>
            <a:r>
              <a:rPr lang="uk-UA" sz="1600" kern="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cs typeface="+mn-cs"/>
              </a:rPr>
              <a:t>Київ, 5 грудня 2016 р.</a:t>
            </a:r>
            <a:endParaRPr lang="uk-UA" sz="1600" kern="0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  <a:cs typeface="+mn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3343275" cy="526730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0648"/>
            <a:ext cx="1295400" cy="92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7177" y="365127"/>
            <a:ext cx="8410833" cy="1109446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Основні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вимоги, обумовлені необхідністю моніторингу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показників</a:t>
            </a:r>
            <a:endParaRPr lang="pl-PL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381000" y="1828800"/>
            <a:ext cx="8483600" cy="35433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Показники </a:t>
            </a:r>
            <a:r>
              <a:rPr lang="uk-UA" sz="2400" dirty="0" smtClean="0">
                <a:latin typeface="Garamond" panose="02020404030301010803" pitchFamily="18" charset="0"/>
              </a:rPr>
              <a:t>мають бути гармонізованими за сукупностями населення, яке вони характеризують;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Показники мають бути гармонізованими за періодами часу, який вони характеризують;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Рівень надійності показників має бути визначеним;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Показники мають бути своєчасними;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Показники мають бути порівняними.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0321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7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132137" y="477194"/>
            <a:ext cx="2879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Висновки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591636" y="1443038"/>
            <a:ext cx="8208962" cy="403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Система </a:t>
            </a:r>
            <a:r>
              <a:rPr lang="uk-UA" sz="2000" dirty="0" smtClean="0">
                <a:latin typeface="Garamond" panose="02020404030301010803" pitchFamily="18" charset="0"/>
              </a:rPr>
              <a:t>державних статистичних спостережень </a:t>
            </a:r>
            <a:r>
              <a:rPr lang="uk-UA" sz="2000" dirty="0" err="1" smtClean="0">
                <a:latin typeface="Garamond" panose="02020404030301010803" pitchFamily="18" charset="0"/>
              </a:rPr>
              <a:t>Держстату</a:t>
            </a:r>
            <a:r>
              <a:rPr lang="uk-UA" sz="2000" dirty="0" smtClean="0">
                <a:latin typeface="Garamond" panose="02020404030301010803" pitchFamily="18" charset="0"/>
              </a:rPr>
              <a:t> має </a:t>
            </a:r>
            <a:r>
              <a:rPr lang="uk-UA" sz="2000" dirty="0" smtClean="0">
                <a:latin typeface="Garamond" panose="02020404030301010803" pitchFamily="18" charset="0"/>
              </a:rPr>
              <a:t>потенціал для покращання </a:t>
            </a:r>
            <a:r>
              <a:rPr lang="uk-UA" sz="2000" dirty="0" smtClean="0">
                <a:latin typeface="Garamond" panose="02020404030301010803" pitchFamily="18" charset="0"/>
              </a:rPr>
              <a:t>повноти збору, обробки та публікації даних з розбивкою за </a:t>
            </a:r>
            <a:r>
              <a:rPr lang="uk-UA" sz="2000" dirty="0" smtClean="0">
                <a:latin typeface="Garamond" panose="02020404030301010803" pitchFamily="18" charset="0"/>
              </a:rPr>
              <a:t>віком та статтю; деталізації інформації щодо стану дітей та молоді;</a:t>
            </a:r>
            <a:endParaRPr lang="uk-UA" sz="2000" dirty="0" smtClean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Відомчі дані Міністерств та відомств є дуже корисними для покращання статистики щодо стану дітей та молоді в Україні;     </a:t>
            </a:r>
            <a:endParaRPr lang="uk-UA" sz="2000" dirty="0" smtClean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Необхідно визначити джерела даних, їх виробників та показники для заповнення прогалин </a:t>
            </a:r>
            <a:r>
              <a:rPr lang="uk-UA" sz="2000" dirty="0" smtClean="0">
                <a:latin typeface="Garamond" panose="02020404030301010803" pitchFamily="18" charset="0"/>
              </a:rPr>
              <a:t>у статистиці стану дітей та молоді в </a:t>
            </a:r>
            <a:r>
              <a:rPr lang="uk-UA" sz="2000" dirty="0" smtClean="0">
                <a:latin typeface="Garamond" panose="02020404030301010803" pitchFamily="18" charset="0"/>
              </a:rPr>
              <a:t>Україні з урахуванням </a:t>
            </a:r>
            <a:r>
              <a:rPr lang="uk-UA" sz="2000" dirty="0" smtClean="0">
                <a:latin typeface="Garamond" panose="02020404030301010803" pitchFamily="18" charset="0"/>
              </a:rPr>
              <a:t>національних потреб та міжнародних зобов'язань;  </a:t>
            </a:r>
            <a:endParaRPr lang="uk-UA" sz="2000" dirty="0" smtClean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Загальна система формування </a:t>
            </a:r>
            <a:r>
              <a:rPr lang="uk-UA" sz="2000" dirty="0" smtClean="0">
                <a:latin typeface="Garamond" panose="02020404030301010803" pitchFamily="18" charset="0"/>
              </a:rPr>
              <a:t>інформаційного забезпечення щодо стану дітей та молоді </a:t>
            </a:r>
            <a:r>
              <a:rPr lang="uk-UA" sz="2000" dirty="0" smtClean="0">
                <a:latin typeface="Garamond" panose="02020404030301010803" pitchFamily="18" charset="0"/>
              </a:rPr>
              <a:t>в Україні має забезпечувати потреби проведення ефективного моніторингу явищ та процесів, що </a:t>
            </a:r>
            <a:r>
              <a:rPr lang="uk-UA" sz="2000" dirty="0" smtClean="0">
                <a:latin typeface="Garamond" panose="02020404030301010803" pitchFamily="18" charset="0"/>
              </a:rPr>
              <a:t>відбуваються.    </a:t>
            </a:r>
            <a:endParaRPr lang="uk-UA" sz="2000" dirty="0" smtClean="0">
              <a:latin typeface="Garamond" panose="020204040303010108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50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2411760" y="2276872"/>
            <a:ext cx="4044280" cy="45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xmlns="" val="25237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39552" y="241757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Основні джерела даних для оцінки стану дітей </a:t>
            </a:r>
            <a:b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і молоді в Україні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3" name="Прямоугольник 14"/>
          <p:cNvSpPr>
            <a:spLocks noChangeArrowheads="1"/>
          </p:cNvSpPr>
          <p:nvPr/>
        </p:nvSpPr>
        <p:spPr bwMode="auto">
          <a:xfrm>
            <a:off x="569690" y="1444043"/>
            <a:ext cx="80648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/>
            <a:r>
              <a:rPr lang="uk-UA" sz="2000" dirty="0" smtClean="0">
                <a:latin typeface="Garamond" panose="02020404030301010803" pitchFamily="18" charset="0"/>
              </a:rPr>
              <a:t>Основними </a:t>
            </a:r>
            <a:r>
              <a:rPr lang="uk-UA" sz="2000" dirty="0" smtClean="0">
                <a:latin typeface="Garamond" panose="02020404030301010803" pitchFamily="18" charset="0"/>
              </a:rPr>
              <a:t>джерелами даних для </a:t>
            </a:r>
            <a:r>
              <a:rPr lang="uk-UA" sz="2000" dirty="0" smtClean="0">
                <a:latin typeface="Garamond" panose="02020404030301010803" pitchFamily="18" charset="0"/>
              </a:rPr>
              <a:t>вимірювання показників щодо стану дітей та молоді в Україні </a:t>
            </a:r>
            <a:r>
              <a:rPr lang="uk-UA" sz="2000" dirty="0" smtClean="0">
                <a:latin typeface="Garamond" panose="02020404030301010803" pitchFamily="18" charset="0"/>
              </a:rPr>
              <a:t>є результати державних статистичних спостережень, що проводяться </a:t>
            </a:r>
            <a:r>
              <a:rPr lang="uk-UA" sz="2000" dirty="0" smtClean="0">
                <a:latin typeface="Garamond" panose="02020404030301010803" pitchFamily="18" charset="0"/>
              </a:rPr>
              <a:t>Державною службою статистики України як </a:t>
            </a:r>
            <a:r>
              <a:rPr lang="uk-UA" sz="2000" dirty="0" smtClean="0">
                <a:latin typeface="Garamond" panose="02020404030301010803" pitchFamily="18" charset="0"/>
              </a:rPr>
              <a:t>самостійно, так і з використанням адміністративних </a:t>
            </a:r>
            <a:r>
              <a:rPr lang="uk-UA" sz="2000" dirty="0" smtClean="0">
                <a:latin typeface="Garamond" panose="02020404030301010803" pitchFamily="18" charset="0"/>
              </a:rPr>
              <a:t>даних (звітності) </a:t>
            </a:r>
            <a:r>
              <a:rPr lang="uk-UA" sz="2000" dirty="0" smtClean="0">
                <a:latin typeface="Garamond" panose="02020404030301010803" pitchFamily="18" charset="0"/>
              </a:rPr>
              <a:t>Міністерств і відомств. </a:t>
            </a:r>
          </a:p>
          <a:p>
            <a:pPr marL="0" indent="0">
              <a:spcBef>
                <a:spcPts val="1200"/>
              </a:spcBef>
            </a:pPr>
            <a:r>
              <a:rPr lang="uk-UA" sz="2000" dirty="0" smtClean="0">
                <a:latin typeface="Garamond" panose="02020404030301010803" pitchFamily="18" charset="0"/>
              </a:rPr>
              <a:t>У 2018 році згідно Плану державних статистичних спостережень (ДСС) </a:t>
            </a:r>
            <a:r>
              <a:rPr lang="uk-UA" sz="2000" dirty="0" err="1" smtClean="0">
                <a:latin typeface="Garamond" panose="02020404030301010803" pitchFamily="18" charset="0"/>
              </a:rPr>
              <a:t>Держстат</a:t>
            </a:r>
            <a:r>
              <a:rPr lang="uk-UA" sz="2000" dirty="0" smtClean="0">
                <a:latin typeface="Garamond" panose="02020404030301010803" pitchFamily="18" charset="0"/>
              </a:rPr>
              <a:t> </a:t>
            </a:r>
            <a:r>
              <a:rPr lang="uk-UA" sz="2000" dirty="0" smtClean="0">
                <a:latin typeface="Garamond" panose="02020404030301010803" pitchFamily="18" charset="0"/>
              </a:rPr>
              <a:t>реалізує 106 ДСС</a:t>
            </a:r>
            <a:r>
              <a:rPr lang="uk-UA" sz="2000" dirty="0" smtClean="0">
                <a:latin typeface="Garamond" panose="02020404030301010803" pitchFamily="18" charset="0"/>
              </a:rPr>
              <a:t>. З </a:t>
            </a:r>
            <a:r>
              <a:rPr lang="uk-UA" sz="2000" dirty="0" smtClean="0">
                <a:latin typeface="Garamond" panose="02020404030301010803" pitchFamily="18" charset="0"/>
              </a:rPr>
              <a:t>них у </a:t>
            </a:r>
            <a:r>
              <a:rPr lang="uk-UA" sz="2000" dirty="0" smtClean="0">
                <a:latin typeface="Garamond" panose="02020404030301010803" pitchFamily="18" charset="0"/>
              </a:rPr>
              <a:t>12 </a:t>
            </a:r>
            <a:r>
              <a:rPr lang="uk-UA" sz="2000" dirty="0" smtClean="0">
                <a:latin typeface="Garamond" panose="02020404030301010803" pitchFamily="18" charset="0"/>
              </a:rPr>
              <a:t>ДСС, згідно з Планом ДСС,  вимірюються показники з розбивкою за </a:t>
            </a:r>
            <a:r>
              <a:rPr lang="uk-UA" sz="2000" dirty="0" smtClean="0">
                <a:latin typeface="Garamond" panose="02020404030301010803" pitchFamily="18" charset="0"/>
              </a:rPr>
              <a:t>статтю та віком.</a:t>
            </a:r>
          </a:p>
          <a:p>
            <a:pPr marL="0" indent="0">
              <a:spcBef>
                <a:spcPts val="1200"/>
              </a:spcBef>
            </a:pPr>
            <a:r>
              <a:rPr lang="uk-UA" sz="2000" dirty="0" smtClean="0">
                <a:latin typeface="Garamond" panose="02020404030301010803" pitchFamily="18" charset="0"/>
              </a:rPr>
              <a:t>Важливим джерелом даних є результати спеціалізованих обстежень, реалізованих за участю </a:t>
            </a:r>
            <a:r>
              <a:rPr lang="uk-UA" sz="2000" dirty="0" err="1" smtClean="0">
                <a:latin typeface="Garamond" panose="02020404030301010803" pitchFamily="18" charset="0"/>
              </a:rPr>
              <a:t>Держстату</a:t>
            </a:r>
            <a:r>
              <a:rPr lang="uk-UA" sz="2000" dirty="0" smtClean="0">
                <a:latin typeface="Garamond" panose="02020404030301010803" pitchFamily="18" charset="0"/>
              </a:rPr>
              <a:t> та з технічною допомогою і експертною підтримкою з боку Міжнародних організацій: </a:t>
            </a:r>
            <a:r>
              <a:rPr lang="uk-UA" sz="2000" dirty="0" err="1" smtClean="0">
                <a:latin typeface="Garamond" panose="02020404030301010803" pitchFamily="18" charset="0"/>
              </a:rPr>
              <a:t>Мультиіндикаторне</a:t>
            </a:r>
            <a:r>
              <a:rPr lang="uk-UA" sz="2000" dirty="0" smtClean="0">
                <a:latin typeface="Garamond" panose="02020404030301010803" pitchFamily="18" charset="0"/>
              </a:rPr>
              <a:t> </a:t>
            </a:r>
            <a:r>
              <a:rPr lang="uk-UA" sz="2000" dirty="0" err="1" smtClean="0">
                <a:latin typeface="Garamond" panose="02020404030301010803" pitchFamily="18" charset="0"/>
              </a:rPr>
              <a:t>кластерне</a:t>
            </a:r>
            <a:r>
              <a:rPr lang="uk-UA" sz="2000" dirty="0" smtClean="0">
                <a:latin typeface="Garamond" panose="02020404030301010803" pitchFamily="18" charset="0"/>
              </a:rPr>
              <a:t> обстеження (2012 р.); Національне обстеження дитячої праці в Україні (2014 -2015 рр.); Обстеження переходу молоді від навчання до ринку праці (2015). </a:t>
            </a:r>
            <a:endParaRPr lang="uk-UA" sz="2000" dirty="0" smtClean="0">
              <a:latin typeface="Garamond" panose="020204040303010108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6B93C-8BBD-4F49-A260-A6FA1C14915D}" type="slidenum">
              <a:rPr lang="ru-RU" altLang="ru-RU" sz="1200">
                <a:solidFill>
                  <a:schemeClr val="tx2"/>
                </a:solidFill>
              </a:rPr>
              <a:pPr eaLnBrk="1" hangingPunct="1"/>
              <a:t>3</a:t>
            </a:fld>
            <a:endParaRPr lang="ru-RU" altLang="ru-RU" sz="1200">
              <a:solidFill>
                <a:schemeClr val="tx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Характеристика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ДСС, в яких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збираються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дані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щодо характеристик дітей та молоді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1470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b="1" smtClean="0">
                <a:latin typeface="Times New Roman" pitchFamily="18" charset="0"/>
              </a:rPr>
              <a:t>     </a:t>
            </a:r>
            <a:endParaRPr lang="ru-RU" alt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8684472"/>
              </p:ext>
            </p:extLst>
          </p:nvPr>
        </p:nvGraphicFramePr>
        <p:xfrm>
          <a:off x="323528" y="1412776"/>
          <a:ext cx="8534400" cy="412755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514601"/>
                <a:gridCol w="1066799"/>
                <a:gridCol w="4953000"/>
              </a:tblGrid>
              <a:tr h="455333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Структурний підрозділ </a:t>
                      </a:r>
                      <a:r>
                        <a:rPr lang="uk-UA" sz="1800" b="1" u="none" strike="noStrike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Держстату</a:t>
                      </a:r>
                      <a:endParaRPr lang="uk-UA" sz="18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Код ДСС</a:t>
                      </a:r>
                      <a:endParaRPr lang="uk-UA" sz="18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Назва ДСС</a:t>
                      </a:r>
                      <a:endParaRPr lang="uk-UA" sz="1800" b="1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579">
                <a:tc rowSpan="3">
                  <a:txBody>
                    <a:bodyPr/>
                    <a:lstStyle/>
                    <a:p>
                      <a:pPr algn="l" fontAlgn="t"/>
                      <a:r>
                        <a:rPr lang="uk-UA" sz="1500" i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Департамент статистики населення та регіональної статистики</a:t>
                      </a:r>
                      <a:endParaRPr lang="uk-UA" sz="1500" b="0" i="1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1.01.01.02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Природний рух населення (народження, смерті, шлюби, розлучення)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1.01.01.03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Чисельність та склад населення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3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1.01.01.04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Основні показники, що характеризують демографічні процеси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0289">
                <a:tc>
                  <a:txBody>
                    <a:bodyPr/>
                    <a:lstStyle/>
                    <a:p>
                      <a:pPr algn="l" fontAlgn="t"/>
                      <a:r>
                        <a:rPr lang="uk-UA" sz="1500" i="1" u="none" strike="noStrike" noProof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Департамент статистики праці</a:t>
                      </a:r>
                      <a:endParaRPr lang="uk-UA" sz="1500" b="0" i="1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1.02.01.01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Економічна активність населення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3555">
                <a:tc rowSpan="4">
                  <a:txBody>
                    <a:bodyPr/>
                    <a:lstStyle/>
                    <a:p>
                      <a:pPr algn="l" fontAlgn="t"/>
                      <a:r>
                        <a:rPr lang="uk-UA" sz="1500" i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Департамент статистики послуг</a:t>
                      </a:r>
                      <a:endParaRPr lang="uk-UA" sz="1500" b="0" i="1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1.03.00.01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Мережа та діяльність дошкільних навчальних закладів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03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1.03.00.03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Мережа та діяльність вищих навчальних закладів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1.03.00.04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Робота аспірантури та докторантури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1.04.00.01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Травматизм на виробництві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algn="l" fontAlgn="t"/>
                      <a:r>
                        <a:rPr lang="uk-UA" sz="1500" i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Департамент обстежень домогосподарств</a:t>
                      </a:r>
                      <a:endParaRPr lang="uk-UA" sz="1500" b="0" i="1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1.05.00.01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Обстеження умов життя домогосподарств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00" i="1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Департамент статистики сільського господарства та навколишнього середовища</a:t>
                      </a:r>
                      <a:endParaRPr lang="uk-UA" sz="1500" b="0" i="1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2.03.07.19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500" u="none" strike="noStrike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Сільськогосподарська діяльність населення в сільській місцевості</a:t>
                      </a:r>
                      <a:endParaRPr lang="uk-UA" sz="1500" b="0" i="0" u="none" strike="noStrike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49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23528" y="260648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Основні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проблеми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статистики щодо стану дітей </a:t>
            </a:r>
            <a:b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та молоді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 hangingPunct="0"/>
            <a:endParaRPr lang="uk-UA"/>
          </a:p>
        </p:txBody>
      </p:sp>
      <p:sp>
        <p:nvSpPr>
          <p:cNvPr id="5133" name="Прямоугольник 14"/>
          <p:cNvSpPr>
            <a:spLocks noChangeArrowheads="1"/>
          </p:cNvSpPr>
          <p:nvPr/>
        </p:nvSpPr>
        <p:spPr bwMode="auto">
          <a:xfrm>
            <a:off x="683568" y="1556792"/>
            <a:ext cx="806489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Не </a:t>
            </a:r>
            <a:r>
              <a:rPr lang="uk-UA" sz="2000" dirty="0" smtClean="0">
                <a:latin typeface="Garamond" panose="02020404030301010803" pitchFamily="18" charset="0"/>
              </a:rPr>
              <a:t>всі </a:t>
            </a:r>
            <a:r>
              <a:rPr lang="uk-UA" sz="2000" dirty="0" smtClean="0">
                <a:latin typeface="Garamond" panose="02020404030301010803" pitchFamily="18" charset="0"/>
              </a:rPr>
              <a:t>дані </a:t>
            </a:r>
            <a:r>
              <a:rPr lang="uk-UA" sz="2000" dirty="0" smtClean="0">
                <a:latin typeface="Garamond" panose="02020404030301010803" pitchFamily="18" charset="0"/>
              </a:rPr>
              <a:t>збираються або публікуються з розбивкою за статтю з належним рівнем </a:t>
            </a:r>
            <a:r>
              <a:rPr lang="uk-UA" sz="2000" dirty="0" smtClean="0">
                <a:latin typeface="Garamond" panose="02020404030301010803" pitchFamily="18" charset="0"/>
              </a:rPr>
              <a:t>деталізації (вік, стать, регіони тощо);</a:t>
            </a:r>
            <a:endParaRPr lang="uk-UA" sz="2000" dirty="0" smtClean="0">
              <a:latin typeface="Garamond" panose="02020404030301010803" pitchFamily="18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Методологія </a:t>
            </a:r>
            <a:r>
              <a:rPr lang="uk-UA" sz="2000" dirty="0" smtClean="0">
                <a:latin typeface="Garamond" panose="02020404030301010803" pitchFamily="18" charset="0"/>
              </a:rPr>
              <a:t>діючих ДСС не завжди орієнтована на вимірювання </a:t>
            </a:r>
            <a:r>
              <a:rPr lang="uk-UA" sz="2000" dirty="0" smtClean="0">
                <a:latin typeface="Garamond" panose="02020404030301010803" pitchFamily="18" charset="0"/>
              </a:rPr>
              <a:t>показників, що характеризують дітей та молодь </a:t>
            </a:r>
            <a:r>
              <a:rPr lang="uk-UA" sz="2000" dirty="0" smtClean="0">
                <a:latin typeface="Garamond" panose="02020404030301010803" pitchFamily="18" charset="0"/>
              </a:rPr>
              <a:t>(бідність </a:t>
            </a:r>
            <a:r>
              <a:rPr lang="uk-UA" sz="2000" dirty="0" smtClean="0">
                <a:latin typeface="Garamond" panose="02020404030301010803" pitchFamily="18" charset="0"/>
              </a:rPr>
              <a:t>дітей та молоді, </a:t>
            </a:r>
            <a:r>
              <a:rPr lang="uk-UA" sz="2000" dirty="0" smtClean="0">
                <a:latin typeface="Garamond" panose="02020404030301010803" pitchFamily="18" charset="0"/>
              </a:rPr>
              <a:t>зайнятість молоді, яка не працює і не </a:t>
            </a:r>
            <a:r>
              <a:rPr lang="uk-UA" sz="2000" dirty="0" smtClean="0">
                <a:latin typeface="Garamond" panose="02020404030301010803" pitchFamily="18" charset="0"/>
              </a:rPr>
              <a:t>навчається,  </a:t>
            </a:r>
            <a:r>
              <a:rPr lang="uk-UA" sz="2000" dirty="0" smtClean="0">
                <a:latin typeface="Garamond" panose="02020404030301010803" pitchFamily="18" charset="0"/>
              </a:rPr>
              <a:t>та ін</a:t>
            </a:r>
            <a:r>
              <a:rPr lang="uk-UA" sz="2000" dirty="0" smtClean="0">
                <a:latin typeface="Garamond" panose="02020404030301010803" pitchFamily="18" charset="0"/>
              </a:rPr>
              <a:t>.);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Україна пропустила важливі раунди статистичних спостережень, результати яких необхідні для реалізації державної політики, зокрема у сфері якості життя дітей та молоді, та міжнародних порівнянь і виконання міжнародних зобов'язань: перепис населення раунду 2010 р., МІКС 6.</a:t>
            </a:r>
          </a:p>
          <a:p>
            <a:pPr>
              <a:buFont typeface="Wingdings" pitchFamily="2" charset="2"/>
              <a:buChar char="ü"/>
            </a:pPr>
            <a:endParaRPr lang="uk-UA" sz="2000" dirty="0" smtClean="0">
              <a:latin typeface="Garamond" panose="020204040303010108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84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99592" y="241757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Основні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напрями покращання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офіційної статистики щодо дітей та молоді в Україні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3" name="Прямоугольник 14"/>
          <p:cNvSpPr>
            <a:spLocks noChangeArrowheads="1"/>
          </p:cNvSpPr>
          <p:nvPr/>
        </p:nvSpPr>
        <p:spPr bwMode="auto">
          <a:xfrm>
            <a:off x="539552" y="1916832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 Удосконалення </a:t>
            </a:r>
            <a:r>
              <a:rPr lang="uk-UA" sz="2000" dirty="0" smtClean="0">
                <a:latin typeface="Garamond" panose="02020404030301010803" pitchFamily="18" charset="0"/>
              </a:rPr>
              <a:t>процесів збору, обробки та поширення даних  для вимірювання існуючих </a:t>
            </a:r>
            <a:r>
              <a:rPr lang="uk-UA" sz="2000" dirty="0" smtClean="0">
                <a:latin typeface="Garamond" panose="02020404030301010803" pitchFamily="18" charset="0"/>
              </a:rPr>
              <a:t>показників, що характеризують дітей та молодь;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 Вимірювання </a:t>
            </a:r>
            <a:r>
              <a:rPr lang="uk-UA" sz="2000" dirty="0" smtClean="0">
                <a:latin typeface="Garamond" panose="02020404030301010803" pitchFamily="18" charset="0"/>
              </a:rPr>
              <a:t>нових статистичних </a:t>
            </a:r>
            <a:r>
              <a:rPr lang="uk-UA" sz="2000" dirty="0" smtClean="0">
                <a:latin typeface="Garamond" panose="02020404030301010803" pitchFamily="18" charset="0"/>
              </a:rPr>
              <a:t>показників </a:t>
            </a:r>
            <a:r>
              <a:rPr lang="uk-UA" sz="2000" dirty="0" smtClean="0">
                <a:latin typeface="Garamond" panose="02020404030301010803" pitchFamily="18" charset="0"/>
              </a:rPr>
              <a:t>за результатами діючих ДСС;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uk-UA" sz="2000" dirty="0" smtClean="0">
                <a:latin typeface="Garamond" panose="02020404030301010803" pitchFamily="18" charset="0"/>
              </a:rPr>
              <a:t>Організація </a:t>
            </a:r>
            <a:r>
              <a:rPr lang="uk-UA" sz="2000" dirty="0" smtClean="0">
                <a:latin typeface="Garamond" panose="02020404030301010803" pitchFamily="18" charset="0"/>
              </a:rPr>
              <a:t>нових статистичних спостережень з метою </a:t>
            </a:r>
            <a:r>
              <a:rPr lang="uk-UA" sz="2000" dirty="0" smtClean="0">
                <a:latin typeface="Garamond" panose="02020404030301010803" pitchFamily="18" charset="0"/>
              </a:rPr>
              <a:t>покращення офіційної статистики щодо дітей та молоді в Україні. </a:t>
            </a:r>
            <a:endParaRPr lang="uk-UA" sz="2000" dirty="0">
              <a:latin typeface="Garamond" panose="020204040303010108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5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7200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Удосконалення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процесів збору, обробки та поширення даних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381000" y="1828800"/>
            <a:ext cx="8483600" cy="37604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Удосконалення </a:t>
            </a:r>
            <a:r>
              <a:rPr lang="uk-UA" sz="2400" dirty="0" smtClean="0">
                <a:latin typeface="Garamond" panose="02020404030301010803" pitchFamily="18" charset="0"/>
              </a:rPr>
              <a:t>форм збору даних діючих ДСС </a:t>
            </a:r>
            <a:r>
              <a:rPr lang="uk-UA" sz="2400" dirty="0" smtClean="0">
                <a:latin typeface="Garamond" panose="02020404030301010803" pitchFamily="18" charset="0"/>
              </a:rPr>
              <a:t>з метою покращання </a:t>
            </a:r>
            <a:r>
              <a:rPr lang="uk-UA" sz="2400" dirty="0" smtClean="0">
                <a:latin typeface="Garamond" panose="02020404030301010803" pitchFamily="18" charset="0"/>
              </a:rPr>
              <a:t>повноти збору статистичних даних </a:t>
            </a:r>
            <a:r>
              <a:rPr lang="uk-UA" sz="2400" dirty="0" smtClean="0">
                <a:latin typeface="Garamond" panose="02020404030301010803" pitchFamily="18" charset="0"/>
              </a:rPr>
              <a:t>за віком та статтю</a:t>
            </a:r>
            <a:r>
              <a:rPr lang="uk-UA" sz="2400" dirty="0" smtClean="0">
                <a:latin typeface="Garamond" panose="02020404030301010803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Удосконалення </a:t>
            </a:r>
            <a:r>
              <a:rPr lang="uk-UA" sz="2400" dirty="0" smtClean="0">
                <a:latin typeface="Garamond" panose="02020404030301010803" pitchFamily="18" charset="0"/>
              </a:rPr>
              <a:t>методичного забезпечення діючих ДСС з метою визначення ступеня їх орієнтації на збір та обробку інформації з урахуванням </a:t>
            </a:r>
            <a:r>
              <a:rPr lang="uk-UA" sz="2400" dirty="0" smtClean="0">
                <a:latin typeface="Garamond" panose="02020404030301010803" pitchFamily="18" charset="0"/>
              </a:rPr>
              <a:t>віку та статі;</a:t>
            </a:r>
            <a:endParaRPr lang="uk-UA" sz="2400" dirty="0" smtClean="0">
              <a:latin typeface="Garamond" panose="02020404030301010803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Забезпечення </a:t>
            </a:r>
            <a:r>
              <a:rPr lang="uk-UA" sz="2400" dirty="0" smtClean="0">
                <a:latin typeface="Garamond" panose="02020404030301010803" pitchFamily="18" charset="0"/>
              </a:rPr>
              <a:t>деталізації </a:t>
            </a:r>
            <a:r>
              <a:rPr lang="uk-UA" sz="2400" dirty="0" smtClean="0">
                <a:latin typeface="Garamond" panose="02020404030301010803" pitchFamily="18" charset="0"/>
              </a:rPr>
              <a:t>даних (за віком, статтю, типом місцевості), </a:t>
            </a:r>
            <a:r>
              <a:rPr lang="uk-UA" sz="2400" dirty="0" smtClean="0">
                <a:latin typeface="Garamond" panose="02020404030301010803" pitchFamily="18" charset="0"/>
              </a:rPr>
              <a:t>що публікуються за результатами діючих ДСС, на основі застосування ускладнених методів обробки даних.  </a:t>
            </a:r>
            <a:endParaRPr lang="uk-UA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3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5576" y="404664"/>
            <a:ext cx="7920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Вимірювання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нових статистичних показників </a:t>
            </a:r>
            <a:b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за результатами діючих обстежень (приклад)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533400" y="1700808"/>
            <a:ext cx="8077200" cy="462379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uk-UA" sz="2400" b="1" dirty="0" smtClean="0">
                <a:latin typeface="Garamond" panose="02020404030301010803" pitchFamily="18" charset="0"/>
              </a:rPr>
              <a:t>За результатами обстеження робочої сили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Характеристики молоді, яка не працює и не навчається;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Характеристики вертикальної та горизонтальної невідповідності освітньо-кваліфікаційних характеристик робочої сили за освітою та зайнятістю за статевовіковими </a:t>
            </a:r>
            <a:r>
              <a:rPr lang="uk-UA" sz="2400" dirty="0" smtClean="0">
                <a:latin typeface="Garamond" panose="02020404030301010803" pitchFamily="18" charset="0"/>
              </a:rPr>
              <a:t>групами;</a:t>
            </a:r>
            <a:endParaRPr lang="uk-UA" sz="2400" dirty="0" smtClean="0">
              <a:latin typeface="Garamond" panose="02020404030301010803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uk-UA" sz="2400" b="1" dirty="0" smtClean="0">
                <a:latin typeface="Garamond" panose="02020404030301010803" pitchFamily="18" charset="0"/>
              </a:rPr>
              <a:t>За результатами обстеження умов життя домогосподарств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2400" dirty="0" smtClean="0">
                <a:latin typeface="Garamond" panose="02020404030301010803" pitchFamily="18" charset="0"/>
              </a:rPr>
              <a:t>Характеристики </a:t>
            </a:r>
            <a:r>
              <a:rPr lang="uk-UA" sz="2400" dirty="0" smtClean="0">
                <a:latin typeface="Garamond" panose="02020404030301010803" pitchFamily="18" charset="0"/>
              </a:rPr>
              <a:t>бідності дітей (за віковими групами, типами місцевості).  </a:t>
            </a:r>
            <a:endParaRPr lang="uk-UA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0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7A546B-CDF1-47D4-81FC-D733D0050027}" type="slidenum">
              <a:rPr lang="ru-RU" altLang="ru-RU" sz="1200">
                <a:solidFill>
                  <a:schemeClr val="tx2"/>
                </a:solidFill>
              </a:rPr>
              <a:pPr eaLnBrk="1" hangingPunct="1"/>
              <a:t>8</a:t>
            </a:fld>
            <a:endParaRPr lang="ru-RU" altLang="ru-RU" sz="120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568952" cy="864096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Профіль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молоді у віці 15-29 років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, яка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не працює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і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не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навчається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  <a:latin typeface="Garamond" pitchFamily="18" charset="0"/>
              <a:ea typeface="+mn-ea"/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051720" y="1628800"/>
          <a:ext cx="47244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979712" y="3933056"/>
          <a:ext cx="477012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361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15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4001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5525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15616" y="548680"/>
            <a:ext cx="7128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Організація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нових статистичних спостережень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85725" y="12620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-85725" y="14430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uk-UA" sz="2400">
              <a:latin typeface="Times New Roman" pitchFamily="18" charset="0"/>
            </a:endParaRPr>
          </a:p>
        </p:txBody>
      </p:sp>
      <p:sp>
        <p:nvSpPr>
          <p:cNvPr id="5133" name="Прямоугольник 14"/>
          <p:cNvSpPr>
            <a:spLocks noChangeArrowheads="1"/>
          </p:cNvSpPr>
          <p:nvPr/>
        </p:nvSpPr>
        <p:spPr bwMode="auto">
          <a:xfrm>
            <a:off x="539552" y="1772816"/>
            <a:ext cx="80648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Перепис населення України раунду 2020 років;</a:t>
            </a:r>
          </a:p>
          <a:p>
            <a:pPr mar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Обстеження для </a:t>
            </a:r>
            <a:r>
              <a:rPr lang="uk-UA" sz="2400" dirty="0" smtClean="0">
                <a:latin typeface="Garamond" panose="02020404030301010803" pitchFamily="18" charset="0"/>
              </a:rPr>
              <a:t>отримання основних показників, що вимірюються за результатами </a:t>
            </a:r>
            <a:r>
              <a:rPr lang="uk-UA" sz="2400" dirty="0" err="1" smtClean="0">
                <a:latin typeface="Garamond" panose="02020404030301010803" pitchFamily="18" charset="0"/>
              </a:rPr>
              <a:t>мультиіндикаторних</a:t>
            </a:r>
            <a:r>
              <a:rPr lang="uk-UA" sz="2400" dirty="0" smtClean="0">
                <a:latin typeface="Garamond" panose="02020404030301010803" pitchFamily="18" charset="0"/>
              </a:rPr>
              <a:t> </a:t>
            </a:r>
            <a:r>
              <a:rPr lang="uk-UA" sz="2400" dirty="0" err="1" smtClean="0">
                <a:latin typeface="Garamond" panose="02020404030301010803" pitchFamily="18" charset="0"/>
              </a:rPr>
              <a:t>кластерних</a:t>
            </a:r>
            <a:r>
              <a:rPr lang="uk-UA" sz="2400" dirty="0" smtClean="0">
                <a:latin typeface="Garamond" panose="02020404030301010803" pitchFamily="18" charset="0"/>
              </a:rPr>
              <a:t> обстежень домогосподарств: </a:t>
            </a:r>
            <a:r>
              <a:rPr lang="uk-UA" sz="2400" dirty="0" smtClean="0">
                <a:latin typeface="Garamond" panose="02020404030301010803" pitchFamily="18" charset="0"/>
              </a:rPr>
              <a:t>харчування дітей, здоров'я дітей, розвиток дітей, захист дітей тощо;</a:t>
            </a:r>
            <a:endParaRPr lang="uk-UA" sz="2400" dirty="0" smtClean="0">
              <a:latin typeface="Garamond" panose="02020404030301010803" pitchFamily="18" charset="0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Char char="ü"/>
            </a:pPr>
            <a:r>
              <a:rPr lang="uk-UA" sz="2400" dirty="0" smtClean="0">
                <a:latin typeface="Garamond" panose="02020404030301010803" pitchFamily="18" charset="0"/>
              </a:rPr>
              <a:t>Обстеження </a:t>
            </a:r>
            <a:r>
              <a:rPr lang="uk-UA" sz="2400" dirty="0" smtClean="0">
                <a:latin typeface="Garamond" panose="02020404030301010803" pitchFamily="18" charset="0"/>
              </a:rPr>
              <a:t>переходу молоді від навчання до ринку праці (на регулярній основі).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uk-UA" sz="2000" dirty="0">
              <a:latin typeface="Garamond" panose="020204040303010108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4393D-5822-4736-ADD1-41D23D3E803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9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10716</TotalTime>
  <Words>797</Words>
  <Application>Microsoft Office PowerPoint</Application>
  <PresentationFormat>Экран (4:3)</PresentationFormat>
  <Paragraphs>83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Аналіз процесів формування статистики стану  дітей та молоді в Україні: джерела даних, методи  їх збирання та обробки, якість визначення показників</vt:lpstr>
      <vt:lpstr>Слайд 2</vt:lpstr>
      <vt:lpstr>Характеристика ДСС, в яких збираються дані щодо характеристик дітей та молоді</vt:lpstr>
      <vt:lpstr>Слайд 4</vt:lpstr>
      <vt:lpstr>Слайд 5</vt:lpstr>
      <vt:lpstr>Удосконалення процесів збору, обробки та поширення даних</vt:lpstr>
      <vt:lpstr>Слайд 7</vt:lpstr>
      <vt:lpstr>Профіль молоді у віці 15-29 років, яка не працює  і не навчається</vt:lpstr>
      <vt:lpstr>Слайд 9</vt:lpstr>
      <vt:lpstr>Основні вимоги, обумовлені необхідністю моніторингу показників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ЗВІТИ З ЯКОСТІ ДЛЯ КОРИСТУВАЧІВ  В ОБСТЕЖЕНІ УМОВ ЖИТТЯ ДОМОГОСПОДАРСТВ</dc:title>
  <dc:creator>A005</dc:creator>
  <cp:lastModifiedBy>RWT</cp:lastModifiedBy>
  <cp:revision>765</cp:revision>
  <dcterms:created xsi:type="dcterms:W3CDTF">2007-05-21T08:29:15Z</dcterms:created>
  <dcterms:modified xsi:type="dcterms:W3CDTF">2018-12-05T07:59:49Z</dcterms:modified>
</cp:coreProperties>
</file>