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BC9B"/>
    <a:srgbClr val="FF99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ther_05_19\&#1087;&#1088;&#1086;&#1077;&#1082;&#1090;&#1080;_&#1055;&#1077;&#1090;&#1088;&#1080;&#1085;&#1072;\&#1050;&#1085;&#1080;&#1075;&#1072;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72;&#1088;&#1080;&#1085;&#1072;\Desktop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72;&#1088;&#1080;&#1085;&#1072;\Desktop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ther_05_19\&#1087;&#1088;&#1086;&#1077;&#1082;&#1090;&#1080;_&#1055;&#1077;&#1090;&#1088;&#1080;&#1085;&#1072;\&#1050;&#1085;&#1080;&#1075;&#1072;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ther_05_19\&#1087;&#1088;&#1086;&#1077;&#1082;&#1090;&#1080;_&#1055;&#1077;&#1090;&#1088;&#1080;&#1085;&#1072;\&#1050;&#1085;&#1080;&#1075;&#1072;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ther_05_19\&#1087;&#1088;&#1086;&#1077;&#1082;&#1090;&#1080;_&#1055;&#1077;&#1090;&#1088;&#1080;&#1085;&#1072;\&#1050;&#1085;&#1080;&#1075;&#1072;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b="1" i="0" u="none" strike="noStrike" baseline="0" dirty="0" smtClean="0">
                <a:effectLst/>
              </a:rPr>
              <a:t>Рівень економічної активності чоловіків та жінок в Україні, 2018 р., % до всього населення відповідного віку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01536579459972"/>
          <c:y val="0.16608255578357178"/>
          <c:w val="0.83252423043457358"/>
          <c:h val="0.59012052546348537"/>
        </c:manualLayout>
      </c:layout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Жінки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1386754418477721E-2"/>
                  <c:y val="2.03384877269401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20-46DB-8B32-8AC82CE2D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15-24 роки</c:v>
                </c:pt>
                <c:pt idx="1">
                  <c:v>25-29 років</c:v>
                </c:pt>
                <c:pt idx="2">
                  <c:v>30-34 роки</c:v>
                </c:pt>
                <c:pt idx="3">
                  <c:v>35-39 років</c:v>
                </c:pt>
                <c:pt idx="4">
                  <c:v>40-49 років</c:v>
                </c:pt>
                <c:pt idx="5">
                  <c:v>50-59 років</c:v>
                </c:pt>
                <c:pt idx="6">
                  <c:v>60-70 років</c:v>
                </c:pt>
              </c:strCache>
            </c:strRef>
          </c:cat>
          <c:val>
            <c:numRef>
              <c:f>Аркуш1!$B$2:$B$8</c:f>
              <c:numCache>
                <c:formatCode>0.0</c:formatCode>
                <c:ptCount val="7"/>
                <c:pt idx="0">
                  <c:v>30</c:v>
                </c:pt>
                <c:pt idx="1">
                  <c:v>68.599999999999994</c:v>
                </c:pt>
                <c:pt idx="2">
                  <c:v>74.599999999999994</c:v>
                </c:pt>
                <c:pt idx="3">
                  <c:v>78.5</c:v>
                </c:pt>
                <c:pt idx="4">
                  <c:v>83.7</c:v>
                </c:pt>
                <c:pt idx="5">
                  <c:v>66.900000000000006</c:v>
                </c:pt>
                <c:pt idx="6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20-46DB-8B32-8AC82CE2DF4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Чоловіки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15-24 роки</c:v>
                </c:pt>
                <c:pt idx="1">
                  <c:v>25-29 років</c:v>
                </c:pt>
                <c:pt idx="2">
                  <c:v>30-34 роки</c:v>
                </c:pt>
                <c:pt idx="3">
                  <c:v>35-39 років</c:v>
                </c:pt>
                <c:pt idx="4">
                  <c:v>40-49 років</c:v>
                </c:pt>
                <c:pt idx="5">
                  <c:v>50-59 років</c:v>
                </c:pt>
                <c:pt idx="6">
                  <c:v>60-70 років</c:v>
                </c:pt>
              </c:strCache>
            </c:strRef>
          </c:cat>
          <c:val>
            <c:numRef>
              <c:f>Аркуш1!$C$2:$C$8</c:f>
              <c:numCache>
                <c:formatCode>0.0</c:formatCode>
                <c:ptCount val="7"/>
                <c:pt idx="0">
                  <c:v>37.200000000000003</c:v>
                </c:pt>
                <c:pt idx="1">
                  <c:v>90.2</c:v>
                </c:pt>
                <c:pt idx="2">
                  <c:v>91.8</c:v>
                </c:pt>
                <c:pt idx="3">
                  <c:v>91</c:v>
                </c:pt>
                <c:pt idx="4">
                  <c:v>88.4</c:v>
                </c:pt>
                <c:pt idx="5">
                  <c:v>75.400000000000006</c:v>
                </c:pt>
                <c:pt idx="6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20-46DB-8B32-8AC82CE2DF4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2293776"/>
        <c:axId val="232289616"/>
      </c:lineChart>
      <c:catAx>
        <c:axId val="23229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289616"/>
        <c:crosses val="autoZero"/>
        <c:auto val="1"/>
        <c:lblAlgn val="ctr"/>
        <c:lblOffset val="100"/>
        <c:noMultiLvlLbl val="0"/>
      </c:catAx>
      <c:valAx>
        <c:axId val="23228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29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03303594574057"/>
          <c:y val="0.86052054097299691"/>
          <c:w val="0.34993377247199287"/>
          <c:h val="8.5269054516933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56398155277911"/>
          <c:y val="6.4046579330422126E-2"/>
          <c:w val="0.67894499780587358"/>
          <c:h val="0.667694987908170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Лист1!$C$26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Лист1!$B$27:$B$28</c:f>
              <c:strCache>
                <c:ptCount val="2"/>
                <c:pt idx="0">
                  <c:v>Розподіл реципінтів </c:v>
                </c:pt>
                <c:pt idx="1">
                  <c:v>Розподіл коштів програми</c:v>
                </c:pt>
              </c:strCache>
            </c:strRef>
          </c:cat>
          <c:val>
            <c:numRef>
              <c:f>Лист1!$C$27:$C$28</c:f>
              <c:numCache>
                <c:formatCode>#,###,##0.0</c:formatCode>
                <c:ptCount val="2"/>
                <c:pt idx="0">
                  <c:v>66.540649117242836</c:v>
                </c:pt>
                <c:pt idx="1">
                  <c:v>77.64310870987498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C-41BF-8178-845BF43809A4}"/>
            </c:ext>
          </c:extLst>
        </c:ser>
        <c:ser>
          <c:idx val="1"/>
          <c:order val="1"/>
          <c:tx>
            <c:strRef>
              <c:f>Лист1!$D$26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rgbClr val="FFBC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Лист1!$B$27:$B$28</c:f>
              <c:strCache>
                <c:ptCount val="2"/>
                <c:pt idx="0">
                  <c:v>Розподіл реципінтів </c:v>
                </c:pt>
                <c:pt idx="1">
                  <c:v>Розподіл коштів програми</c:v>
                </c:pt>
              </c:strCache>
            </c:strRef>
          </c:cat>
          <c:val>
            <c:numRef>
              <c:f>Лист1!$D$27:$D$28</c:f>
              <c:numCache>
                <c:formatCode>#,###,##0.0</c:formatCode>
                <c:ptCount val="2"/>
                <c:pt idx="0">
                  <c:v>18.839835077703775</c:v>
                </c:pt>
                <c:pt idx="1">
                  <c:v>8.9853706292881714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C-41BF-8178-845BF43809A4}"/>
            </c:ext>
          </c:extLst>
        </c:ser>
        <c:ser>
          <c:idx val="2"/>
          <c:order val="2"/>
          <c:tx>
            <c:strRef>
              <c:f>Лист1!$E$26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Лист1!$B$27:$B$28</c:f>
              <c:strCache>
                <c:ptCount val="2"/>
                <c:pt idx="0">
                  <c:v>Розподіл реципінтів </c:v>
                </c:pt>
                <c:pt idx="1">
                  <c:v>Розподіл коштів програми</c:v>
                </c:pt>
              </c:strCache>
            </c:strRef>
          </c:cat>
          <c:val>
            <c:numRef>
              <c:f>Лист1!$E$27:$E$28</c:f>
              <c:numCache>
                <c:formatCode>#,###,##0.0</c:formatCode>
                <c:ptCount val="2"/>
                <c:pt idx="0">
                  <c:v>7.4339782217993449</c:v>
                </c:pt>
                <c:pt idx="1">
                  <c:v>6.7755410993001686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C-41BF-8178-845BF43809A4}"/>
            </c:ext>
          </c:extLst>
        </c:ser>
        <c:ser>
          <c:idx val="3"/>
          <c:order val="3"/>
          <c:tx>
            <c:strRef>
              <c:f>Лист1!$F$26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06098843322818E-3"/>
                  <c:y val="-4.65793304221252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C-41BF-8178-845BF43809A4}"/>
                </c:ext>
              </c:extLst>
            </c:dLbl>
            <c:dLbl>
              <c:idx val="1"/>
              <c:layout>
                <c:manualLayout>
                  <c:x val="-1.5422184267128318E-16"/>
                  <c:y val="-4.65793304221251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3C-41BF-8178-845BF4380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Лист1!$B$27:$B$28</c:f>
              <c:strCache>
                <c:ptCount val="2"/>
                <c:pt idx="0">
                  <c:v>Розподіл реципінтів </c:v>
                </c:pt>
                <c:pt idx="1">
                  <c:v>Розподіл коштів програми</c:v>
                </c:pt>
              </c:strCache>
            </c:strRef>
          </c:cat>
          <c:val>
            <c:numRef>
              <c:f>Лист1!$F$27:$F$28</c:f>
              <c:numCache>
                <c:formatCode>#,###,##0.0</c:formatCode>
                <c:ptCount val="2"/>
                <c:pt idx="0">
                  <c:v>4.5977376043979277</c:v>
                </c:pt>
                <c:pt idx="1">
                  <c:v>1.8418847975807375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3C-41BF-8178-845BF43809A4}"/>
            </c:ext>
          </c:extLst>
        </c:ser>
        <c:ser>
          <c:idx val="4"/>
          <c:order val="4"/>
          <c:tx>
            <c:strRef>
              <c:f>Лист1!$G$26</c:f>
              <c:strCache>
                <c:ptCount val="1"/>
                <c:pt idx="0">
                  <c:v>Q5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4017467248908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3C-41BF-8178-845BF43809A4}"/>
                </c:ext>
              </c:extLst>
            </c:dLbl>
            <c:dLbl>
              <c:idx val="1"/>
              <c:layout>
                <c:manualLayout>
                  <c:x val="8.4121976866456359E-3"/>
                  <c:y val="5.24017467248908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3C-41BF-8178-845BF4380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Лист1!$B$27:$B$28</c:f>
              <c:strCache>
                <c:ptCount val="2"/>
                <c:pt idx="0">
                  <c:v>Розподіл реципінтів </c:v>
                </c:pt>
                <c:pt idx="1">
                  <c:v>Розподіл коштів програми</c:v>
                </c:pt>
              </c:strCache>
            </c:strRef>
          </c:cat>
          <c:val>
            <c:numRef>
              <c:f>Лист1!$G$27:$G$28</c:f>
              <c:numCache>
                <c:formatCode>#,###,##0.0</c:formatCode>
                <c:ptCount val="2"/>
                <c:pt idx="0">
                  <c:v>2.5877999788561161</c:v>
                </c:pt>
                <c:pt idx="1">
                  <c:v>4.7540947639559539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3C-41BF-8178-845BF43809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593520"/>
        <c:axId val="64586448"/>
      </c:barChart>
      <c:catAx>
        <c:axId val="6459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86448"/>
        <c:crosses val="autoZero"/>
        <c:auto val="1"/>
        <c:lblAlgn val="ctr"/>
        <c:lblOffset val="100"/>
        <c:noMultiLvlLbl val="0"/>
      </c:catAx>
      <c:valAx>
        <c:axId val="64586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9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24849716366099"/>
          <c:y val="0.86681153938727096"/>
          <c:w val="0.53199648855438064"/>
          <c:h val="9.82539627961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Лист4!$C$7</c:f>
              <c:strCache>
                <c:ptCount val="1"/>
                <c:pt idx="0">
                  <c:v>голова д/г - жінка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Лист4!$D$6:$E$6</c:f>
              <c:strCache>
                <c:ptCount val="2"/>
                <c:pt idx="0">
                  <c:v>житлові субсидії, грн. на рік</c:v>
                </c:pt>
                <c:pt idx="1">
                  <c:v>сукупні еквівалентні витрати, грн. на місяць</c:v>
                </c:pt>
              </c:strCache>
            </c:strRef>
          </c:cat>
          <c:val>
            <c:numRef>
              <c:f>Лист4!$D$7:$E$7</c:f>
              <c:numCache>
                <c:formatCode>###0.0</c:formatCode>
                <c:ptCount val="2"/>
                <c:pt idx="0">
                  <c:v>4759.9051041302273</c:v>
                </c:pt>
                <c:pt idx="1">
                  <c:v>3509.6879418757862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D-409C-820A-377E66DF8AEC}"/>
            </c:ext>
          </c:extLst>
        </c:ser>
        <c:ser>
          <c:idx val="1"/>
          <c:order val="1"/>
          <c:tx>
            <c:strRef>
              <c:f>Лист4!$C$8</c:f>
              <c:strCache>
                <c:ptCount val="1"/>
                <c:pt idx="0">
                  <c:v>годова д/г - чоловік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Лист4!$D$6:$E$6</c:f>
              <c:strCache>
                <c:ptCount val="2"/>
                <c:pt idx="0">
                  <c:v>житлові субсидії, грн. на рік</c:v>
                </c:pt>
                <c:pt idx="1">
                  <c:v>сукупні еквівалентні витрати, грн. на місяць</c:v>
                </c:pt>
              </c:strCache>
            </c:strRef>
          </c:cat>
          <c:val>
            <c:numRef>
              <c:f>Лист4!$D$8:$E$8</c:f>
              <c:numCache>
                <c:formatCode>###0.0</c:formatCode>
                <c:ptCount val="2"/>
                <c:pt idx="0">
                  <c:v>3795.6831202965132</c:v>
                </c:pt>
                <c:pt idx="1">
                  <c:v>3585.0348935080879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D-409C-820A-377E66DF8A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6900864"/>
        <c:axId val="926896704"/>
      </c:barChart>
      <c:catAx>
        <c:axId val="9269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6896704"/>
        <c:crosses val="autoZero"/>
        <c:auto val="1"/>
        <c:lblAlgn val="ctr"/>
        <c:lblOffset val="100"/>
        <c:noMultiLvlLbl val="0"/>
      </c:catAx>
      <c:valAx>
        <c:axId val="9268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690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Лист2!$C$3:$G$3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Лист2!$C$4:$G$4</c:f>
              <c:numCache>
                <c:formatCode>#,###,##0.0</c:formatCode>
                <c:ptCount val="5"/>
                <c:pt idx="0">
                  <c:v>52.952328676922079</c:v>
                </c:pt>
                <c:pt idx="1">
                  <c:v>47.947799392319247</c:v>
                </c:pt>
                <c:pt idx="2">
                  <c:v>42.865647125060157</c:v>
                </c:pt>
                <c:pt idx="3">
                  <c:v>36.149549527286702</c:v>
                </c:pt>
                <c:pt idx="4">
                  <c:v>33.819186467811861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2-43C3-80B2-A5C58FD006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2957968"/>
        <c:axId val="442954640"/>
      </c:barChart>
      <c:catAx>
        <c:axId val="44295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954640"/>
        <c:crosses val="autoZero"/>
        <c:auto val="1"/>
        <c:lblAlgn val="ctr"/>
        <c:lblOffset val="100"/>
        <c:noMultiLvlLbl val="0"/>
      </c:catAx>
      <c:valAx>
        <c:axId val="442954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0.0" sourceLinked="1"/>
        <c:majorTickMark val="none"/>
        <c:minorTickMark val="none"/>
        <c:tickLblPos val="nextTo"/>
        <c:crossAx val="44295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Лист2!$C$26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Лист2!$B$27:$B$28</c:f>
              <c:strCache>
                <c:ptCount val="2"/>
                <c:pt idx="0">
                  <c:v>Розподіл реципінтів </c:v>
                </c:pt>
                <c:pt idx="1">
                  <c:v>Розподіл коштів програми</c:v>
                </c:pt>
              </c:strCache>
            </c:strRef>
          </c:cat>
          <c:val>
            <c:numRef>
              <c:f>Лист2!$C$27:$C$28</c:f>
              <c:numCache>
                <c:formatCode>#,###,##0.0</c:formatCode>
                <c:ptCount val="2"/>
                <c:pt idx="0">
                  <c:v>24.741237342040939</c:v>
                </c:pt>
                <c:pt idx="1">
                  <c:v>22.012229461148237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A-4FA4-B916-7E7D8DFE82E3}"/>
            </c:ext>
          </c:extLst>
        </c:ser>
        <c:ser>
          <c:idx val="1"/>
          <c:order val="1"/>
          <c:tx>
            <c:strRef>
              <c:f>Лист2!$D$26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Лист2!$B$27:$B$28</c:f>
              <c:strCache>
                <c:ptCount val="2"/>
                <c:pt idx="0">
                  <c:v>Розподіл реципінтів </c:v>
                </c:pt>
                <c:pt idx="1">
                  <c:v>Розподіл коштів програми</c:v>
                </c:pt>
              </c:strCache>
            </c:strRef>
          </c:cat>
          <c:val>
            <c:numRef>
              <c:f>Лист2!$D$27:$D$28</c:f>
              <c:numCache>
                <c:formatCode>#,###,##0.0</c:formatCode>
                <c:ptCount val="2"/>
                <c:pt idx="0">
                  <c:v>22.460244807051652</c:v>
                </c:pt>
                <c:pt idx="1">
                  <c:v>21.151949009804703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A-4FA4-B916-7E7D8DFE82E3}"/>
            </c:ext>
          </c:extLst>
        </c:ser>
        <c:ser>
          <c:idx val="2"/>
          <c:order val="2"/>
          <c:tx>
            <c:strRef>
              <c:f>Лист2!$E$26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Лист2!$B$27:$B$28</c:f>
              <c:strCache>
                <c:ptCount val="2"/>
                <c:pt idx="0">
                  <c:v>Розподіл реципінтів </c:v>
                </c:pt>
                <c:pt idx="1">
                  <c:v>Розподіл коштів програми</c:v>
                </c:pt>
              </c:strCache>
            </c:strRef>
          </c:cat>
          <c:val>
            <c:numRef>
              <c:f>Лист2!$E$27:$E$28</c:f>
              <c:numCache>
                <c:formatCode>#,###,##0.0</c:formatCode>
                <c:ptCount val="2"/>
                <c:pt idx="0">
                  <c:v>20.047045611121071</c:v>
                </c:pt>
                <c:pt idx="1">
                  <c:v>20.959695358843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CA-4FA4-B916-7E7D8DFE82E3}"/>
            </c:ext>
          </c:extLst>
        </c:ser>
        <c:ser>
          <c:idx val="3"/>
          <c:order val="3"/>
          <c:tx>
            <c:strRef>
              <c:f>Лист2!$F$26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Лист2!$B$27:$B$28</c:f>
              <c:strCache>
                <c:ptCount val="2"/>
                <c:pt idx="0">
                  <c:v>Розподіл реципінтів </c:v>
                </c:pt>
                <c:pt idx="1">
                  <c:v>Розподіл коштів програми</c:v>
                </c:pt>
              </c:strCache>
            </c:strRef>
          </c:cat>
          <c:val>
            <c:numRef>
              <c:f>Лист2!$F$27:$F$28</c:f>
              <c:numCache>
                <c:formatCode>#,###,##0.0</c:formatCode>
                <c:ptCount val="2"/>
                <c:pt idx="0">
                  <c:v>16.911776502675512</c:v>
                </c:pt>
                <c:pt idx="1">
                  <c:v>18.251770566814383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CA-4FA4-B916-7E7D8DFE82E3}"/>
            </c:ext>
          </c:extLst>
        </c:ser>
        <c:ser>
          <c:idx val="4"/>
          <c:order val="4"/>
          <c:tx>
            <c:strRef>
              <c:f>Лист2!$G$26</c:f>
              <c:strCache>
                <c:ptCount val="1"/>
                <c:pt idx="0">
                  <c:v>Q5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Лист2!$B$27:$B$28</c:f>
              <c:strCache>
                <c:ptCount val="2"/>
                <c:pt idx="0">
                  <c:v>Розподіл реципінтів </c:v>
                </c:pt>
                <c:pt idx="1">
                  <c:v>Розподіл коштів програми</c:v>
                </c:pt>
              </c:strCache>
            </c:strRef>
          </c:cat>
          <c:val>
            <c:numRef>
              <c:f>Лист2!$G$27:$G$28</c:f>
              <c:numCache>
                <c:formatCode>#,###,##0.0</c:formatCode>
                <c:ptCount val="2"/>
                <c:pt idx="0">
                  <c:v>15.839695737110823</c:v>
                </c:pt>
                <c:pt idx="1">
                  <c:v>17.624355603389674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CA-4FA4-B916-7E7D8DFE82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8656912"/>
        <c:axId val="538664400"/>
      </c:barChart>
      <c:catAx>
        <c:axId val="53865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664400"/>
        <c:crosses val="autoZero"/>
        <c:auto val="1"/>
        <c:lblAlgn val="ctr"/>
        <c:lblOffset val="100"/>
        <c:noMultiLvlLbl val="0"/>
      </c:catAx>
      <c:valAx>
        <c:axId val="53866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865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pattFill prst="wdDn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dLbls>
            <c:dLbl>
              <c:idx val="0"/>
              <c:layout>
                <c:manualLayout>
                  <c:x val="4.9999999999999989E-2"/>
                  <c:y val="-0.38427947598253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DC-4DEE-8DF3-E65637E96E6A}"/>
                </c:ext>
              </c:extLst>
            </c:dLbl>
            <c:dLbl>
              <c:idx val="1"/>
              <c:layout>
                <c:manualLayout>
                  <c:x val="0"/>
                  <c:y val="-0.3435225618631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DC-4DEE-8DF3-E65637E96E6A}"/>
                </c:ext>
              </c:extLst>
            </c:dLbl>
            <c:dLbl>
              <c:idx val="2"/>
              <c:layout>
                <c:manualLayout>
                  <c:x val="0"/>
                  <c:y val="-0.3027656477438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DC-4DEE-8DF3-E65637E96E6A}"/>
                </c:ext>
              </c:extLst>
            </c:dLbl>
            <c:dLbl>
              <c:idx val="3"/>
              <c:layout>
                <c:manualLayout>
                  <c:x val="-1.0185067526415994E-16"/>
                  <c:y val="-0.26200873362445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DC-4DEE-8DF3-E65637E96E6A}"/>
                </c:ext>
              </c:extLst>
            </c:dLbl>
            <c:dLbl>
              <c:idx val="4"/>
              <c:layout>
                <c:manualLayout>
                  <c:x val="-8.3333333333333332E-3"/>
                  <c:y val="-0.18631732168850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DC-4DEE-8DF3-E65637E96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Лист2!$C$33:$G$33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Лист2!$C$34:$G$34</c:f>
              <c:numCache>
                <c:formatCode>#,###,##0.0</c:formatCode>
                <c:ptCount val="5"/>
                <c:pt idx="0">
                  <c:v>15.639292632280148</c:v>
                </c:pt>
                <c:pt idx="1">
                  <c:v>12.039996697074946</c:v>
                </c:pt>
                <c:pt idx="2">
                  <c:v>10.669947380733994</c:v>
                </c:pt>
                <c:pt idx="3">
                  <c:v>8.7280998273159458</c:v>
                </c:pt>
                <c:pt idx="4">
                  <c:v>5.9112511512711912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DC-4DEE-8DF3-E65637E96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954224"/>
        <c:axId val="442962128"/>
      </c:areaChart>
      <c:catAx>
        <c:axId val="44295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962128"/>
        <c:crosses val="autoZero"/>
        <c:auto val="1"/>
        <c:lblAlgn val="ctr"/>
        <c:lblOffset val="100"/>
        <c:noMultiLvlLbl val="0"/>
      </c:catAx>
      <c:valAx>
        <c:axId val="442962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0.0" sourceLinked="1"/>
        <c:majorTickMark val="none"/>
        <c:minorTickMark val="none"/>
        <c:tickLblPos val="nextTo"/>
        <c:crossAx val="442954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b="1" i="0" u="none" strike="noStrike" baseline="0" dirty="0" smtClean="0">
                <a:effectLst/>
              </a:rPr>
              <a:t>Рівень зайнятості чоловіків та жінок в Україні, 2018 р., % до всього населення відповідного віку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539320471538995"/>
          <c:y val="0.16618733063885294"/>
          <c:w val="0.77282409286468057"/>
          <c:h val="0.60139741750066034"/>
        </c:manualLayout>
      </c:layout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Жінки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5526122394441551E-2"/>
                  <c:y val="2.9023928619122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BA-47A6-86CC-236E8CBE25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15-24 роки</c:v>
                </c:pt>
                <c:pt idx="1">
                  <c:v>25-29 років</c:v>
                </c:pt>
                <c:pt idx="2">
                  <c:v>30-34 роки</c:v>
                </c:pt>
                <c:pt idx="3">
                  <c:v>35-39 років</c:v>
                </c:pt>
                <c:pt idx="4">
                  <c:v>40-49 років</c:v>
                </c:pt>
                <c:pt idx="5">
                  <c:v>50-59 років</c:v>
                </c:pt>
                <c:pt idx="6">
                  <c:v>60-70 років</c:v>
                </c:pt>
              </c:strCache>
            </c:strRef>
          </c:cat>
          <c:val>
            <c:numRef>
              <c:f>Аркуш1!$B$2:$B$8</c:f>
              <c:numCache>
                <c:formatCode>0.0</c:formatCode>
                <c:ptCount val="7"/>
                <c:pt idx="0">
                  <c:v>24.2</c:v>
                </c:pt>
                <c:pt idx="1">
                  <c:v>64.2</c:v>
                </c:pt>
                <c:pt idx="2">
                  <c:v>68.900000000000006</c:v>
                </c:pt>
                <c:pt idx="3">
                  <c:v>72.2</c:v>
                </c:pt>
                <c:pt idx="4">
                  <c:v>78.5</c:v>
                </c:pt>
                <c:pt idx="5">
                  <c:v>62.4</c:v>
                </c:pt>
                <c:pt idx="6">
                  <c:v>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BA-47A6-86CC-236E8CBE257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Чоловіки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4920163014430787E-2"/>
                  <c:y val="-3.1744819975301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BA-47A6-86CC-236E8CBE25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Аркуш1!$A$2:$A$8</c:f>
              <c:strCache>
                <c:ptCount val="7"/>
                <c:pt idx="0">
                  <c:v>15-24 роки</c:v>
                </c:pt>
                <c:pt idx="1">
                  <c:v>25-29 років</c:v>
                </c:pt>
                <c:pt idx="2">
                  <c:v>30-34 роки</c:v>
                </c:pt>
                <c:pt idx="3">
                  <c:v>35-39 років</c:v>
                </c:pt>
                <c:pt idx="4">
                  <c:v>40-49 років</c:v>
                </c:pt>
                <c:pt idx="5">
                  <c:v>50-59 років</c:v>
                </c:pt>
                <c:pt idx="6">
                  <c:v>60-70 років</c:v>
                </c:pt>
              </c:strCache>
            </c:strRef>
          </c:cat>
          <c:val>
            <c:numRef>
              <c:f>Аркуш1!$C$2:$C$8</c:f>
              <c:numCache>
                <c:formatCode>0.0</c:formatCode>
                <c:ptCount val="7"/>
                <c:pt idx="0">
                  <c:v>30.9</c:v>
                </c:pt>
                <c:pt idx="1">
                  <c:v>79.099999999999994</c:v>
                </c:pt>
                <c:pt idx="2">
                  <c:v>82.7</c:v>
                </c:pt>
                <c:pt idx="3">
                  <c:v>81.2</c:v>
                </c:pt>
                <c:pt idx="4">
                  <c:v>80.3</c:v>
                </c:pt>
                <c:pt idx="5">
                  <c:v>69.3</c:v>
                </c:pt>
                <c:pt idx="6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BA-47A6-86CC-236E8CBE257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3763408"/>
        <c:axId val="233766320"/>
      </c:lineChart>
      <c:catAx>
        <c:axId val="2337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766320"/>
        <c:crosses val="autoZero"/>
        <c:auto val="1"/>
        <c:lblAlgn val="ctr"/>
        <c:lblOffset val="100"/>
        <c:noMultiLvlLbl val="0"/>
      </c:catAx>
      <c:valAx>
        <c:axId val="23376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7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</a:rPr>
              <a:t>Статево-вікова піраміда за рівнем бідності </a:t>
            </a:r>
          </a:p>
          <a:p>
            <a:pPr>
              <a:defRPr/>
            </a:pP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</a:rPr>
              <a:t>(відносний критерій за витратами</a:t>
            </a:r>
            <a:r>
              <a:rPr lang="uk-UA" sz="14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c:rich>
      </c:tx>
      <c:overlay val="0"/>
      <c:spPr>
        <a:noFill/>
        <a:ln>
          <a:solidFill>
            <a:schemeClr val="bg1">
              <a:lumMod val="9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Чоловіки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Аркуш1!$G$48:$G$63</c:f>
              <c:strCache>
                <c:ptCount val="16"/>
                <c:pt idx="0">
                  <c:v>0-6</c:v>
                </c:pt>
                <c:pt idx="1">
                  <c:v>7-1З</c:v>
                </c:pt>
                <c:pt idx="2">
                  <c:v>14-17</c:v>
                </c:pt>
                <c:pt idx="3">
                  <c:v>18-20</c:v>
                </c:pt>
                <c:pt idx="4">
                  <c:v>21-25</c:v>
                </c:pt>
                <c:pt idx="5">
                  <c:v>26-30</c:v>
                </c:pt>
                <c:pt idx="6">
                  <c:v>31-35</c:v>
                </c:pt>
                <c:pt idx="7">
                  <c:v>36-40</c:v>
                </c:pt>
                <c:pt idx="8">
                  <c:v>41-45</c:v>
                </c:pt>
                <c:pt idx="9">
                  <c:v>46-50</c:v>
                </c:pt>
                <c:pt idx="10">
                  <c:v>51-55</c:v>
                </c:pt>
                <c:pt idx="11">
                  <c:v>56-60</c:v>
                </c:pt>
                <c:pt idx="12">
                  <c:v>61-65</c:v>
                </c:pt>
                <c:pt idx="13">
                  <c:v>66-70</c:v>
                </c:pt>
                <c:pt idx="14">
                  <c:v>71-74</c:v>
                </c:pt>
                <c:pt idx="15">
                  <c:v>75 і старші</c:v>
                </c:pt>
              </c:strCache>
            </c:strRef>
          </c:cat>
          <c:val>
            <c:numRef>
              <c:f>Аркуш1!$H$48:$H$63</c:f>
              <c:numCache>
                <c:formatCode>0.0;[Red]0.0</c:formatCode>
                <c:ptCount val="16"/>
                <c:pt idx="0">
                  <c:v>-32.050694937375503</c:v>
                </c:pt>
                <c:pt idx="1">
                  <c:v>-28.771487532288599</c:v>
                </c:pt>
                <c:pt idx="2">
                  <c:v>-25.297849602207499</c:v>
                </c:pt>
                <c:pt idx="3">
                  <c:v>-25.8290470290545</c:v>
                </c:pt>
                <c:pt idx="4">
                  <c:v>-24.533275370754801</c:v>
                </c:pt>
                <c:pt idx="5">
                  <c:v>-22.980272785148699</c:v>
                </c:pt>
                <c:pt idx="6">
                  <c:v>-24.442007258563301</c:v>
                </c:pt>
                <c:pt idx="7">
                  <c:v>-22.3429894116837</c:v>
                </c:pt>
                <c:pt idx="8">
                  <c:v>-20.5252587964562</c:v>
                </c:pt>
                <c:pt idx="9">
                  <c:v>-22.573571630654801</c:v>
                </c:pt>
                <c:pt idx="10">
                  <c:v>-20.0424548126372</c:v>
                </c:pt>
                <c:pt idx="11">
                  <c:v>-18.4483566052368</c:v>
                </c:pt>
                <c:pt idx="12">
                  <c:v>-22.293304074148899</c:v>
                </c:pt>
                <c:pt idx="13">
                  <c:v>-22.8483165559234</c:v>
                </c:pt>
                <c:pt idx="14">
                  <c:v>-17.426765797119799</c:v>
                </c:pt>
                <c:pt idx="15">
                  <c:v>-27.0843195478475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8-4D72-80DE-96B96EE8FDC7}"/>
            </c:ext>
          </c:extLst>
        </c:ser>
        <c:ser>
          <c:idx val="1"/>
          <c:order val="1"/>
          <c:tx>
            <c:v>Жінки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Аркуш1!$G$48:$G$63</c:f>
              <c:strCache>
                <c:ptCount val="16"/>
                <c:pt idx="0">
                  <c:v>0-6</c:v>
                </c:pt>
                <c:pt idx="1">
                  <c:v>7-1З</c:v>
                </c:pt>
                <c:pt idx="2">
                  <c:v>14-17</c:v>
                </c:pt>
                <c:pt idx="3">
                  <c:v>18-20</c:v>
                </c:pt>
                <c:pt idx="4">
                  <c:v>21-25</c:v>
                </c:pt>
                <c:pt idx="5">
                  <c:v>26-30</c:v>
                </c:pt>
                <c:pt idx="6">
                  <c:v>31-35</c:v>
                </c:pt>
                <c:pt idx="7">
                  <c:v>36-40</c:v>
                </c:pt>
                <c:pt idx="8">
                  <c:v>41-45</c:v>
                </c:pt>
                <c:pt idx="9">
                  <c:v>46-50</c:v>
                </c:pt>
                <c:pt idx="10">
                  <c:v>51-55</c:v>
                </c:pt>
                <c:pt idx="11">
                  <c:v>56-60</c:v>
                </c:pt>
                <c:pt idx="12">
                  <c:v>61-65</c:v>
                </c:pt>
                <c:pt idx="13">
                  <c:v>66-70</c:v>
                </c:pt>
                <c:pt idx="14">
                  <c:v>71-74</c:v>
                </c:pt>
                <c:pt idx="15">
                  <c:v>75 і старші</c:v>
                </c:pt>
              </c:strCache>
            </c:strRef>
          </c:cat>
          <c:val>
            <c:numRef>
              <c:f>Аркуш1!$I$48:$I$63</c:f>
              <c:numCache>
                <c:formatCode>0.0</c:formatCode>
                <c:ptCount val="16"/>
                <c:pt idx="0">
                  <c:v>33.832628705863051</c:v>
                </c:pt>
                <c:pt idx="1">
                  <c:v>29.772933270709057</c:v>
                </c:pt>
                <c:pt idx="2">
                  <c:v>31.119917686210837</c:v>
                </c:pt>
                <c:pt idx="3">
                  <c:v>22.071743270650501</c:v>
                </c:pt>
                <c:pt idx="4">
                  <c:v>27.171172755749872</c:v>
                </c:pt>
                <c:pt idx="5">
                  <c:v>26.139545860962471</c:v>
                </c:pt>
                <c:pt idx="6">
                  <c:v>24.298433258678752</c:v>
                </c:pt>
                <c:pt idx="7">
                  <c:v>25.359406546693382</c:v>
                </c:pt>
                <c:pt idx="8">
                  <c:v>22.310605357441201</c:v>
                </c:pt>
                <c:pt idx="9">
                  <c:v>20.018271699289993</c:v>
                </c:pt>
                <c:pt idx="10">
                  <c:v>19.663081915758788</c:v>
                </c:pt>
                <c:pt idx="11">
                  <c:v>20.013084073736632</c:v>
                </c:pt>
                <c:pt idx="12">
                  <c:v>17.271357321076138</c:v>
                </c:pt>
                <c:pt idx="13">
                  <c:v>22.087583019167941</c:v>
                </c:pt>
                <c:pt idx="14">
                  <c:v>17.695644842334403</c:v>
                </c:pt>
                <c:pt idx="15">
                  <c:v>28.316738560540799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C8-4D72-80DE-96B96EE8F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4890432"/>
        <c:axId val="294893384"/>
      </c:barChart>
      <c:catAx>
        <c:axId val="29489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893384"/>
        <c:crosses val="autoZero"/>
        <c:auto val="1"/>
        <c:lblAlgn val="ctr"/>
        <c:lblOffset val="100"/>
        <c:noMultiLvlLbl val="0"/>
      </c:catAx>
      <c:valAx>
        <c:axId val="294893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;[Black]0.0" sourceLinked="0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89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</a:rPr>
              <a:t>Статево-вікова</a:t>
            </a:r>
            <a:r>
              <a:rPr lang="uk-UA" sz="1400" b="1" baseline="0" dirty="0">
                <a:solidFill>
                  <a:schemeClr val="accent4">
                    <a:lumMod val="50000"/>
                  </a:schemeClr>
                </a:solidFill>
              </a:rPr>
              <a:t> піраміда за рівнем бідності (</a:t>
            </a:r>
            <a:r>
              <a:rPr lang="uk-UA" sz="1400" b="1" i="0" u="none" strike="noStrike" kern="1200" spc="0" baseline="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абсолютний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uk-UA" sz="1400" b="1" i="0" u="none" strike="noStrike" kern="1200" spc="0" baseline="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критерій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uk-UA" sz="1400" b="1" i="0" u="none" strike="noStrike" kern="1200" spc="0" baseline="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 витратами нижче фактичного ПМ</a:t>
            </a:r>
            <a:r>
              <a:rPr lang="uk-UA" sz="1400" b="1" baseline="0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uk-UA" sz="1400" b="1" dirty="0">
              <a:solidFill>
                <a:schemeClr val="accent4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3967344706911639"/>
          <c:y val="3.0217186024551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345462931173791"/>
          <c:y val="0.1723773517324054"/>
          <c:w val="0.77391745409563706"/>
          <c:h val="0.686057261605940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Аркуш1!$H$74</c:f>
              <c:strCache>
                <c:ptCount val="1"/>
                <c:pt idx="0">
                  <c:v>Чоловіки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Аркуш1!$G$75:$G$90</c:f>
              <c:strCache>
                <c:ptCount val="16"/>
                <c:pt idx="0">
                  <c:v>0-6</c:v>
                </c:pt>
                <c:pt idx="1">
                  <c:v>7-1З</c:v>
                </c:pt>
                <c:pt idx="2">
                  <c:v>14-17</c:v>
                </c:pt>
                <c:pt idx="3">
                  <c:v>18-20</c:v>
                </c:pt>
                <c:pt idx="4">
                  <c:v>21-25</c:v>
                </c:pt>
                <c:pt idx="5">
                  <c:v>26-30</c:v>
                </c:pt>
                <c:pt idx="6">
                  <c:v>31-35</c:v>
                </c:pt>
                <c:pt idx="7">
                  <c:v>36-40</c:v>
                </c:pt>
                <c:pt idx="8">
                  <c:v>41-45</c:v>
                </c:pt>
                <c:pt idx="9">
                  <c:v>46-50</c:v>
                </c:pt>
                <c:pt idx="10">
                  <c:v>51-55</c:v>
                </c:pt>
                <c:pt idx="11">
                  <c:v>56-60</c:v>
                </c:pt>
                <c:pt idx="12">
                  <c:v>61-65</c:v>
                </c:pt>
                <c:pt idx="13">
                  <c:v>66-70</c:v>
                </c:pt>
                <c:pt idx="14">
                  <c:v>71-74</c:v>
                </c:pt>
                <c:pt idx="15">
                  <c:v>75 і старші</c:v>
                </c:pt>
              </c:strCache>
            </c:strRef>
          </c:cat>
          <c:val>
            <c:numRef>
              <c:f>Аркуш1!$H$75:$H$90</c:f>
              <c:numCache>
                <c:formatCode>0.0</c:formatCode>
                <c:ptCount val="16"/>
                <c:pt idx="0">
                  <c:v>-47.775580820563498</c:v>
                </c:pt>
                <c:pt idx="1">
                  <c:v>-51.071808383481098</c:v>
                </c:pt>
                <c:pt idx="2">
                  <c:v>-45.637429248350301</c:v>
                </c:pt>
                <c:pt idx="3">
                  <c:v>-45.9731277034142</c:v>
                </c:pt>
                <c:pt idx="4">
                  <c:v>-38.222329469366102</c:v>
                </c:pt>
                <c:pt idx="5">
                  <c:v>-43.654032176579001</c:v>
                </c:pt>
                <c:pt idx="6">
                  <c:v>-47.420688644397501</c:v>
                </c:pt>
                <c:pt idx="7">
                  <c:v>-39.7350537361025</c:v>
                </c:pt>
                <c:pt idx="8">
                  <c:v>-38.231774943635401</c:v>
                </c:pt>
                <c:pt idx="9">
                  <c:v>-34.765918618577402</c:v>
                </c:pt>
                <c:pt idx="10">
                  <c:v>-36.6174967117393</c:v>
                </c:pt>
                <c:pt idx="11">
                  <c:v>-36.693279184165903</c:v>
                </c:pt>
                <c:pt idx="12">
                  <c:v>-41.308925013715204</c:v>
                </c:pt>
                <c:pt idx="13">
                  <c:v>-43.195223237120103</c:v>
                </c:pt>
                <c:pt idx="14">
                  <c:v>-33.954862498167898</c:v>
                </c:pt>
                <c:pt idx="15">
                  <c:v>-49.118981700640298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D-48CB-95F8-707E60C47E13}"/>
            </c:ext>
          </c:extLst>
        </c:ser>
        <c:ser>
          <c:idx val="1"/>
          <c:order val="1"/>
          <c:tx>
            <c:strRef>
              <c:f>Аркуш1!$I$74</c:f>
              <c:strCache>
                <c:ptCount val="1"/>
                <c:pt idx="0">
                  <c:v>Жінки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Аркуш1!$G$75:$G$90</c:f>
              <c:strCache>
                <c:ptCount val="16"/>
                <c:pt idx="0">
                  <c:v>0-6</c:v>
                </c:pt>
                <c:pt idx="1">
                  <c:v>7-1З</c:v>
                </c:pt>
                <c:pt idx="2">
                  <c:v>14-17</c:v>
                </c:pt>
                <c:pt idx="3">
                  <c:v>18-20</c:v>
                </c:pt>
                <c:pt idx="4">
                  <c:v>21-25</c:v>
                </c:pt>
                <c:pt idx="5">
                  <c:v>26-30</c:v>
                </c:pt>
                <c:pt idx="6">
                  <c:v>31-35</c:v>
                </c:pt>
                <c:pt idx="7">
                  <c:v>36-40</c:v>
                </c:pt>
                <c:pt idx="8">
                  <c:v>41-45</c:v>
                </c:pt>
                <c:pt idx="9">
                  <c:v>46-50</c:v>
                </c:pt>
                <c:pt idx="10">
                  <c:v>51-55</c:v>
                </c:pt>
                <c:pt idx="11">
                  <c:v>56-60</c:v>
                </c:pt>
                <c:pt idx="12">
                  <c:v>61-65</c:v>
                </c:pt>
                <c:pt idx="13">
                  <c:v>66-70</c:v>
                </c:pt>
                <c:pt idx="14">
                  <c:v>71-74</c:v>
                </c:pt>
                <c:pt idx="15">
                  <c:v>75 і старші</c:v>
                </c:pt>
              </c:strCache>
            </c:strRef>
          </c:cat>
          <c:val>
            <c:numRef>
              <c:f>Аркуш1!$I$75:$I$90</c:f>
              <c:numCache>
                <c:formatCode>0.0</c:formatCode>
                <c:ptCount val="16"/>
                <c:pt idx="0">
                  <c:v>57.223376841436071</c:v>
                </c:pt>
                <c:pt idx="1">
                  <c:v>51.303862310615912</c:v>
                </c:pt>
                <c:pt idx="2">
                  <c:v>49.79919936978505</c:v>
                </c:pt>
                <c:pt idx="3">
                  <c:v>37.127748862887941</c:v>
                </c:pt>
                <c:pt idx="4">
                  <c:v>43.454130860847279</c:v>
                </c:pt>
                <c:pt idx="5">
                  <c:v>44.583846364819365</c:v>
                </c:pt>
                <c:pt idx="6">
                  <c:v>47.137961917370816</c:v>
                </c:pt>
                <c:pt idx="7">
                  <c:v>43.971133409124612</c:v>
                </c:pt>
                <c:pt idx="8">
                  <c:v>38.858650924774295</c:v>
                </c:pt>
                <c:pt idx="9">
                  <c:v>36.52429235597311</c:v>
                </c:pt>
                <c:pt idx="10">
                  <c:v>36.585635186854816</c:v>
                </c:pt>
                <c:pt idx="11">
                  <c:v>38.864836723090306</c:v>
                </c:pt>
                <c:pt idx="12">
                  <c:v>38.313340650802878</c:v>
                </c:pt>
                <c:pt idx="13">
                  <c:v>41.956334600438801</c:v>
                </c:pt>
                <c:pt idx="14">
                  <c:v>42.57722318458449</c:v>
                </c:pt>
                <c:pt idx="15">
                  <c:v>49.47604254079161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D-48CB-95F8-707E60C47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8792536"/>
        <c:axId val="298792864"/>
      </c:barChart>
      <c:catAx>
        <c:axId val="298792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792864"/>
        <c:crosses val="autoZero"/>
        <c:auto val="1"/>
        <c:lblAlgn val="ctr"/>
        <c:lblOffset val="100"/>
        <c:noMultiLvlLbl val="0"/>
      </c:catAx>
      <c:valAx>
        <c:axId val="298792864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;[Black]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79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Лист1!$D$4</c:f>
              <c:strCache>
                <c:ptCount val="1"/>
                <c:pt idx="0">
                  <c:v>Бідність за відносним критерієм,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Лист1!$B$5:$C$10</c:f>
              <c:multiLvlStrCache>
                <c:ptCount val="6"/>
                <c:lvl>
                  <c:pt idx="0">
                    <c:v>Велике місто</c:v>
                  </c:pt>
                  <c:pt idx="1">
                    <c:v>Мале місто</c:v>
                  </c:pt>
                  <c:pt idx="2">
                    <c:v>Сільська місцевість</c:v>
                  </c:pt>
                  <c:pt idx="3">
                    <c:v>Велике місто</c:v>
                  </c:pt>
                  <c:pt idx="4">
                    <c:v>Мале місто</c:v>
                  </c:pt>
                  <c:pt idx="5">
                    <c:v>Сільська місцевість</c:v>
                  </c:pt>
                </c:lvl>
                <c:lvl>
                  <c:pt idx="0">
                    <c:v>Чоловіки</c:v>
                  </c:pt>
                  <c:pt idx="3">
                    <c:v>Жінки</c:v>
                  </c:pt>
                </c:lvl>
              </c:multiLvlStrCache>
            </c:multiLvlStrRef>
          </c:cat>
          <c:val>
            <c:numRef>
              <c:f>Лист1!$D$5:$D$10</c:f>
              <c:numCache>
                <c:formatCode>General</c:formatCode>
                <c:ptCount val="6"/>
                <c:pt idx="0">
                  <c:v>12.1</c:v>
                </c:pt>
                <c:pt idx="1">
                  <c:v>25.9</c:v>
                </c:pt>
                <c:pt idx="2">
                  <c:v>31.1</c:v>
                </c:pt>
                <c:pt idx="3">
                  <c:v>14.6</c:v>
                </c:pt>
                <c:pt idx="4">
                  <c:v>26.5</c:v>
                </c:pt>
                <c:pt idx="5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5-422A-8A26-EAE945B6474C}"/>
            </c:ext>
          </c:extLst>
        </c:ser>
        <c:ser>
          <c:idx val="1"/>
          <c:order val="1"/>
          <c:tx>
            <c:strRef>
              <c:f>Лист1!$E$4</c:f>
              <c:strCache>
                <c:ptCount val="1"/>
                <c:pt idx="0">
                  <c:v>Бідність за фактичним прожитковим за витратами, 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Лист1!$B$5:$C$10</c:f>
              <c:multiLvlStrCache>
                <c:ptCount val="6"/>
                <c:lvl>
                  <c:pt idx="0">
                    <c:v>Велике місто</c:v>
                  </c:pt>
                  <c:pt idx="1">
                    <c:v>Мале місто</c:v>
                  </c:pt>
                  <c:pt idx="2">
                    <c:v>Сільська місцевість</c:v>
                  </c:pt>
                  <c:pt idx="3">
                    <c:v>Велике місто</c:v>
                  </c:pt>
                  <c:pt idx="4">
                    <c:v>Мале місто</c:v>
                  </c:pt>
                  <c:pt idx="5">
                    <c:v>Сільська місцевість</c:v>
                  </c:pt>
                </c:lvl>
                <c:lvl>
                  <c:pt idx="0">
                    <c:v>Чоловіки</c:v>
                  </c:pt>
                  <c:pt idx="3">
                    <c:v>Жінки</c:v>
                  </c:pt>
                </c:lvl>
              </c:multiLvlStrCache>
            </c:multiLvlStrRef>
          </c:cat>
          <c:val>
            <c:numRef>
              <c:f>Лист1!$E$5:$E$10</c:f>
              <c:numCache>
                <c:formatCode>General</c:formatCode>
                <c:ptCount val="6"/>
                <c:pt idx="0">
                  <c:v>27.8</c:v>
                </c:pt>
                <c:pt idx="1">
                  <c:v>46.4</c:v>
                </c:pt>
                <c:pt idx="2">
                  <c:v>50.5</c:v>
                </c:pt>
                <c:pt idx="3">
                  <c:v>30.7</c:v>
                </c:pt>
                <c:pt idx="4">
                  <c:v>48</c:v>
                </c:pt>
                <c:pt idx="5">
                  <c:v>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45-422A-8A26-EAE945B647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7778015"/>
        <c:axId val="947780511"/>
      </c:barChart>
      <c:catAx>
        <c:axId val="94777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7780511"/>
        <c:crosses val="autoZero"/>
        <c:auto val="1"/>
        <c:lblAlgn val="ctr"/>
        <c:lblOffset val="100"/>
        <c:noMultiLvlLbl val="0"/>
      </c:catAx>
      <c:valAx>
        <c:axId val="94778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777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Лист6!$D$4</c:f>
              <c:strCache>
                <c:ptCount val="1"/>
                <c:pt idx="0">
                  <c:v>Бідність за відносним критерієм,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Лист6!$B$5:$C$10</c:f>
              <c:multiLvlStrCache>
                <c:ptCount val="6"/>
                <c:lvl>
                  <c:pt idx="0">
                    <c:v>Велике місто</c:v>
                  </c:pt>
                  <c:pt idx="1">
                    <c:v>Мале місто</c:v>
                  </c:pt>
                  <c:pt idx="2">
                    <c:v>Сільська місцевість</c:v>
                  </c:pt>
                  <c:pt idx="3">
                    <c:v>Велике місто</c:v>
                  </c:pt>
                  <c:pt idx="4">
                    <c:v>Мале місто</c:v>
                  </c:pt>
                  <c:pt idx="5">
                    <c:v>Сільська місцевість</c:v>
                  </c:pt>
                </c:lvl>
                <c:lvl>
                  <c:pt idx="0">
                    <c:v>голова д/г - чоловік</c:v>
                  </c:pt>
                  <c:pt idx="3">
                    <c:v>голова д/г - жінка</c:v>
                  </c:pt>
                </c:lvl>
              </c:multiLvlStrCache>
            </c:multiLvlStrRef>
          </c:cat>
          <c:val>
            <c:numRef>
              <c:f>Лист6!$D$5:$D$10</c:f>
              <c:numCache>
                <c:formatCode>0.0</c:formatCode>
                <c:ptCount val="6"/>
                <c:pt idx="0">
                  <c:v>11.5</c:v>
                </c:pt>
                <c:pt idx="1">
                  <c:v>26.6</c:v>
                </c:pt>
                <c:pt idx="2">
                  <c:v>32.4</c:v>
                </c:pt>
                <c:pt idx="3">
                  <c:v>17</c:v>
                </c:pt>
                <c:pt idx="4">
                  <c:v>30.5</c:v>
                </c:pt>
                <c:pt idx="5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1-4F8A-9D89-C1E7ECB70E5E}"/>
            </c:ext>
          </c:extLst>
        </c:ser>
        <c:ser>
          <c:idx val="1"/>
          <c:order val="1"/>
          <c:tx>
            <c:strRef>
              <c:f>Лист6!$E$4</c:f>
              <c:strCache>
                <c:ptCount val="1"/>
                <c:pt idx="0">
                  <c:v>Бідність за фактичним прожитковим за витратами, %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Лист6!$B$5:$C$10</c:f>
              <c:multiLvlStrCache>
                <c:ptCount val="6"/>
                <c:lvl>
                  <c:pt idx="0">
                    <c:v>Велике місто</c:v>
                  </c:pt>
                  <c:pt idx="1">
                    <c:v>Мале місто</c:v>
                  </c:pt>
                  <c:pt idx="2">
                    <c:v>Сільська місцевість</c:v>
                  </c:pt>
                  <c:pt idx="3">
                    <c:v>Велике місто</c:v>
                  </c:pt>
                  <c:pt idx="4">
                    <c:v>Мале місто</c:v>
                  </c:pt>
                  <c:pt idx="5">
                    <c:v>Сільська місцевість</c:v>
                  </c:pt>
                </c:lvl>
                <c:lvl>
                  <c:pt idx="0">
                    <c:v>голова д/г - чоловік</c:v>
                  </c:pt>
                  <c:pt idx="3">
                    <c:v>голова д/г - жінка</c:v>
                  </c:pt>
                </c:lvl>
              </c:multiLvlStrCache>
            </c:multiLvlStrRef>
          </c:cat>
          <c:val>
            <c:numRef>
              <c:f>Лист6!$E$5:$E$10</c:f>
              <c:numCache>
                <c:formatCode>0.0</c:formatCode>
                <c:ptCount val="6"/>
                <c:pt idx="0">
                  <c:v>27.5</c:v>
                </c:pt>
                <c:pt idx="1">
                  <c:v>49.1</c:v>
                </c:pt>
                <c:pt idx="2">
                  <c:v>48.7</c:v>
                </c:pt>
                <c:pt idx="3">
                  <c:v>34.4</c:v>
                </c:pt>
                <c:pt idx="4">
                  <c:v>49.3</c:v>
                </c:pt>
                <c:pt idx="5">
                  <c:v>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D1-4F8A-9D89-C1E7ECB70E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203232"/>
        <c:axId val="989203648"/>
      </c:barChart>
      <c:catAx>
        <c:axId val="98920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203648"/>
        <c:crosses val="autoZero"/>
        <c:auto val="1"/>
        <c:lblAlgn val="ctr"/>
        <c:lblOffset val="100"/>
        <c:noMultiLvlLbl val="0"/>
      </c:catAx>
      <c:valAx>
        <c:axId val="98920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2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Розподіл дорослих </a:t>
            </a:r>
            <a:r>
              <a:rPr lang="uk-UA" baseline="0" dirty="0" smtClean="0">
                <a:solidFill>
                  <a:schemeClr val="accent3">
                    <a:lumMod val="50000"/>
                  </a:schemeClr>
                </a:solidFill>
              </a:rPr>
              <a:t>учасників програм соціальної підтримки за статтю, %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337247057385798"/>
          <c:y val="0.13211056510034161"/>
          <c:w val="0.63380816698105424"/>
          <c:h val="0.659266790821867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Лист7!$J$2</c:f>
              <c:strCache>
                <c:ptCount val="1"/>
                <c:pt idx="0">
                  <c:v>жінки</c:v>
                </c:pt>
              </c:strCache>
            </c:strRef>
          </c:tx>
          <c:spPr>
            <a:solidFill>
              <a:srgbClr val="65D7FF"/>
            </a:solidFill>
            <a:ln>
              <a:solidFill>
                <a:schemeClr val="tx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Лист7!$I$3:$I$6</c:f>
              <c:strCache>
                <c:ptCount val="4"/>
                <c:pt idx="0">
                  <c:v>допомога малозабезпеченим сімям</c:v>
                </c:pt>
                <c:pt idx="1">
                  <c:v>житлова субсидія</c:v>
                </c:pt>
                <c:pt idx="2">
                  <c:v>допомоги на дітей</c:v>
                </c:pt>
                <c:pt idx="3">
                  <c:v>соціальні пільги</c:v>
                </c:pt>
              </c:strCache>
            </c:strRef>
          </c:cat>
          <c:val>
            <c:numRef>
              <c:f>Лист7!$J$3:$J$6</c:f>
              <c:numCache>
                <c:formatCode>###0.0%</c:formatCode>
                <c:ptCount val="4"/>
                <c:pt idx="0">
                  <c:v>0.62476948926704934</c:v>
                </c:pt>
                <c:pt idx="1">
                  <c:v>0.5740558752478927</c:v>
                </c:pt>
                <c:pt idx="2">
                  <c:v>0.56831041268823745</c:v>
                </c:pt>
                <c:pt idx="3">
                  <c:v>0.57744215632978524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8-44D3-9AC6-6197F1F0F8A1}"/>
            </c:ext>
          </c:extLst>
        </c:ser>
        <c:ser>
          <c:idx val="1"/>
          <c:order val="1"/>
          <c:tx>
            <c:strRef>
              <c:f>Лист7!$K$2</c:f>
              <c:strCache>
                <c:ptCount val="1"/>
                <c:pt idx="0">
                  <c:v>чоловіки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Лист7!$I$3:$I$6</c:f>
              <c:strCache>
                <c:ptCount val="4"/>
                <c:pt idx="0">
                  <c:v>допомога малозабезпеченим сімям</c:v>
                </c:pt>
                <c:pt idx="1">
                  <c:v>житлова субсидія</c:v>
                </c:pt>
                <c:pt idx="2">
                  <c:v>допомоги на дітей</c:v>
                </c:pt>
                <c:pt idx="3">
                  <c:v>соціальні пільги</c:v>
                </c:pt>
              </c:strCache>
            </c:strRef>
          </c:cat>
          <c:val>
            <c:numRef>
              <c:f>Лист7!$K$3:$K$6</c:f>
              <c:numCache>
                <c:formatCode>###0.0%</c:formatCode>
                <c:ptCount val="4"/>
                <c:pt idx="0">
                  <c:v>0.37523051073295072</c:v>
                </c:pt>
                <c:pt idx="1">
                  <c:v>0.4259441247521073</c:v>
                </c:pt>
                <c:pt idx="2">
                  <c:v>0.43168958731176255</c:v>
                </c:pt>
                <c:pt idx="3">
                  <c:v>0.42255784367021471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8-44D3-9AC6-6197F1F0F8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1252800"/>
        <c:axId val="981254048"/>
      </c:barChart>
      <c:catAx>
        <c:axId val="98125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254048"/>
        <c:crosses val="autoZero"/>
        <c:auto val="1"/>
        <c:lblAlgn val="ctr"/>
        <c:lblOffset val="100"/>
        <c:noMultiLvlLbl val="0"/>
      </c:catAx>
      <c:valAx>
        <c:axId val="981254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25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Розподіл</a:t>
            </a:r>
            <a:r>
              <a:rPr lang="uk-UA" baseline="0" dirty="0" smtClean="0">
                <a:solidFill>
                  <a:schemeClr val="accent3">
                    <a:lumMod val="50000"/>
                  </a:schemeClr>
                </a:solidFill>
              </a:rPr>
              <a:t> коштів соціальних програм між дорослими учасниками залежно від статі, %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Лист8!$D$11</c:f>
              <c:strCache>
                <c:ptCount val="1"/>
                <c:pt idx="0">
                  <c:v>жінки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Лист8!$C$12:$C$14</c:f>
              <c:strCache>
                <c:ptCount val="3"/>
                <c:pt idx="0">
                  <c:v>допомога малозабезпеченим сімям</c:v>
                </c:pt>
                <c:pt idx="1">
                  <c:v>житлова субсидія</c:v>
                </c:pt>
                <c:pt idx="2">
                  <c:v>соціальні пільги</c:v>
                </c:pt>
              </c:strCache>
            </c:strRef>
          </c:cat>
          <c:val>
            <c:numRef>
              <c:f>Лист8!$D$12:$D$14</c:f>
              <c:numCache>
                <c:formatCode>0.0</c:formatCode>
                <c:ptCount val="3"/>
                <c:pt idx="0">
                  <c:v>60.811967333637043</c:v>
                </c:pt>
                <c:pt idx="1">
                  <c:v>57.755142073939048</c:v>
                </c:pt>
                <c:pt idx="2">
                  <c:v>54.903961893453015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7-4E5B-A419-267CF022E3C2}"/>
            </c:ext>
          </c:extLst>
        </c:ser>
        <c:ser>
          <c:idx val="1"/>
          <c:order val="1"/>
          <c:tx>
            <c:strRef>
              <c:f>Лист8!$E$11</c:f>
              <c:strCache>
                <c:ptCount val="1"/>
                <c:pt idx="0">
                  <c:v>чоловіки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Лист8!$C$12:$C$14</c:f>
              <c:strCache>
                <c:ptCount val="3"/>
                <c:pt idx="0">
                  <c:v>допомога малозабезпеченим сімям</c:v>
                </c:pt>
                <c:pt idx="1">
                  <c:v>житлова субсидія</c:v>
                </c:pt>
                <c:pt idx="2">
                  <c:v>соціальні пільги</c:v>
                </c:pt>
              </c:strCache>
            </c:strRef>
          </c:cat>
          <c:val>
            <c:numRef>
              <c:f>Лист8!$E$12:$E$14</c:f>
              <c:numCache>
                <c:formatCode>0.0</c:formatCode>
                <c:ptCount val="3"/>
                <c:pt idx="0">
                  <c:v>39.188032666362957</c:v>
                </c:pt>
                <c:pt idx="1">
                  <c:v>42.244857926060952</c:v>
                </c:pt>
                <c:pt idx="2">
                  <c:v>45.096038106546985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C7-4E5B-A419-267CF022E3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9282880"/>
        <c:axId val="989280800"/>
      </c:barChart>
      <c:catAx>
        <c:axId val="98928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280800"/>
        <c:crosses val="autoZero"/>
        <c:auto val="1"/>
        <c:lblAlgn val="ctr"/>
        <c:lblOffset val="100"/>
        <c:noMultiLvlLbl val="0"/>
      </c:catAx>
      <c:valAx>
        <c:axId val="98928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928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9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Лист1!$C$5:$G$5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Лист1!$C$6:$G$6</c:f>
              <c:numCache>
                <c:formatCode>#,###,##0.0</c:formatCode>
                <c:ptCount val="5"/>
                <c:pt idx="0">
                  <c:v>7.9630390133345674</c:v>
                </c:pt>
                <c:pt idx="1">
                  <c:v>2.239692295240324</c:v>
                </c:pt>
                <c:pt idx="2">
                  <c:v>0.8907595258369414</c:v>
                </c:pt>
                <c:pt idx="3">
                  <c:v>0.54753012171057025</c:v>
                </c:pt>
                <c:pt idx="4">
                  <c:v>0.3072844157164718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A-4AB1-B7E0-2A26D3C6ED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1145728"/>
        <c:axId val="430969616"/>
      </c:barChart>
      <c:catAx>
        <c:axId val="31114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0969616"/>
        <c:crosses val="autoZero"/>
        <c:auto val="1"/>
        <c:lblAlgn val="ctr"/>
        <c:lblOffset val="100"/>
        <c:noMultiLvlLbl val="0"/>
      </c:catAx>
      <c:valAx>
        <c:axId val="43096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14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276B-E646-40B0-8AD0-5E5A0CE9B749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0F7B6-4AE4-4269-A44C-F7D81A2C6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8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26FC9-C8BD-477D-A749-C3881843E34C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4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DF9E86-3C6A-465A-9AAC-69DE93DCB21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77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D1B516-C724-499E-9EF7-841104B4BB10}"/>
              </a:ext>
            </a:extLst>
          </p:cNvPr>
          <p:cNvSpPr/>
          <p:nvPr/>
        </p:nvSpPr>
        <p:spPr>
          <a:xfrm>
            <a:off x="5283200" y="0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A3C20-9726-4F5E-A3C4-E71278B4FB36}"/>
              </a:ext>
            </a:extLst>
          </p:cNvPr>
          <p:cNvSpPr/>
          <p:nvPr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04801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472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5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9AFDBAAB-4CCF-4A87-81E0-C993F8139587}"/>
              </a:ext>
            </a:extLst>
          </p:cNvPr>
          <p:cNvCxnSpPr/>
          <p:nvPr/>
        </p:nvCxnSpPr>
        <p:spPr>
          <a:xfrm>
            <a:off x="1397000" y="2420938"/>
            <a:ext cx="94064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B801C0-471E-4E5B-992E-28F4FB1B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9DDC"/>
                </a:solidFill>
                <a:latin typeface="+mn-lt"/>
              </a:defRPr>
            </a:lvl1pPr>
          </a:lstStyle>
          <a:p>
            <a:pPr>
              <a:defRPr/>
            </a:pPr>
            <a:fld id="{52466975-C014-42E5-BFA6-B8D5FDD3B81F}" type="datetimeFigureOut">
              <a:rPr lang="uk-UA"/>
              <a:pPr>
                <a:defRPr/>
              </a:pPr>
              <a:t>05.07.2019</a:t>
            </a:fld>
            <a:endParaRPr lang="uk-UA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2FCD40-E4B9-4485-95E7-59BA0A42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rgbClr val="009DDC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9845AF-7674-4DA6-B8CB-2FD22FF4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9DDC"/>
                </a:solidFill>
                <a:latin typeface="+mn-lt"/>
              </a:defRPr>
            </a:lvl1pPr>
          </a:lstStyle>
          <a:p>
            <a:pPr>
              <a:defRPr/>
            </a:pPr>
            <a:fld id="{E80B423D-DFB5-40E9-9ACA-5CD64E43BDB4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9729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077377-DCF0-464A-BB4E-E528EC91D93B}"/>
              </a:ext>
            </a:extLst>
          </p:cNvPr>
          <p:cNvSpPr/>
          <p:nvPr/>
        </p:nvSpPr>
        <p:spPr>
          <a:xfrm>
            <a:off x="5181600" y="0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FC57A6-3E31-4AF3-8411-CA84CD1C941D}"/>
              </a:ext>
            </a:extLst>
          </p:cNvPr>
          <p:cNvSpPr/>
          <p:nvPr/>
        </p:nvSpPr>
        <p:spPr bwMode="auto">
          <a:xfrm>
            <a:off x="5181600" y="381000"/>
            <a:ext cx="70104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1" y="1587500"/>
            <a:ext cx="6485467" cy="4318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0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27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697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360F8E-1F6A-46F8-86B8-495525FE03F2}"/>
              </a:ext>
            </a:extLst>
          </p:cNvPr>
          <p:cNvSpPr/>
          <p:nvPr/>
        </p:nvSpPr>
        <p:spPr>
          <a:xfrm>
            <a:off x="5181600" y="0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1ACAA-4874-457C-8992-4CCE14CCFF09}"/>
              </a:ext>
            </a:extLst>
          </p:cNvPr>
          <p:cNvSpPr/>
          <p:nvPr/>
        </p:nvSpPr>
        <p:spPr bwMode="auto">
          <a:xfrm>
            <a:off x="5181600" y="381000"/>
            <a:ext cx="70104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0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3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171450" indent="-171450">
              <a:buFont typeface="Arial"/>
              <a:buChar char="•"/>
              <a:defRPr/>
            </a:lvl2pPr>
            <a:lvl3pPr marL="342900" indent="-171450">
              <a:buSzPct val="120000"/>
              <a:buFont typeface="Arial"/>
              <a:buChar char="•"/>
              <a:defRPr/>
            </a:lvl3pPr>
            <a:lvl4pPr marL="561975" indent="-171450">
              <a:buSzPct val="120000"/>
              <a:buFont typeface="Arial"/>
              <a:buChar char="•"/>
              <a:defRPr/>
            </a:lvl4pPr>
            <a:lvl5pPr marL="771525" indent="-17145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16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56B439-5C22-456C-9F31-3D9A0DEE6040}"/>
              </a:ext>
            </a:extLst>
          </p:cNvPr>
          <p:cNvSpPr/>
          <p:nvPr/>
        </p:nvSpPr>
        <p:spPr>
          <a:xfrm>
            <a:off x="5181600" y="0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0F6CF3-97C8-41D7-AE1D-DD238B4A1170}"/>
              </a:ext>
            </a:extLst>
          </p:cNvPr>
          <p:cNvSpPr/>
          <p:nvPr/>
        </p:nvSpPr>
        <p:spPr bwMode="auto">
          <a:xfrm>
            <a:off x="5181600" y="381000"/>
            <a:ext cx="70104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0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3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171450" indent="-171450">
              <a:buFont typeface="Arial"/>
              <a:buChar char="•"/>
              <a:defRPr/>
            </a:lvl2pPr>
            <a:lvl3pPr marL="342900" indent="-171450">
              <a:buSzPct val="120000"/>
              <a:buFont typeface="Arial"/>
              <a:buChar char="•"/>
              <a:defRPr/>
            </a:lvl3pPr>
            <a:lvl4pPr marL="561975" indent="-171450">
              <a:buSzPct val="120000"/>
              <a:buFont typeface="Arial"/>
              <a:buChar char="•"/>
              <a:defRPr/>
            </a:lvl4pPr>
            <a:lvl5pPr marL="771525" indent="-17145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0"/>
            <a:ext cx="5181600" cy="22733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233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190A65-F51E-467C-B6DB-1BAB9CF6253A}"/>
              </a:ext>
            </a:extLst>
          </p:cNvPr>
          <p:cNvSpPr/>
          <p:nvPr/>
        </p:nvSpPr>
        <p:spPr>
          <a:xfrm>
            <a:off x="0" y="0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FAAB9-A3FC-41AB-AD50-15ED75342722}"/>
              </a:ext>
            </a:extLst>
          </p:cNvPr>
          <p:cNvSpPr/>
          <p:nvPr/>
        </p:nvSpPr>
        <p:spPr bwMode="auto">
          <a:xfrm>
            <a:off x="5181600" y="381000"/>
            <a:ext cx="70104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381000"/>
            <a:ext cx="5181600" cy="685800"/>
            <a:chOff x="0" y="381000"/>
            <a:chExt cx="3886200" cy="685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A7C98D-B518-44FC-AA32-55B7623B6C02}"/>
                </a:ext>
              </a:extLst>
            </p:cNvPr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3" y="1409700"/>
            <a:ext cx="11311467" cy="4394200"/>
          </a:xfrm>
        </p:spPr>
        <p:txBody>
          <a:bodyPr/>
          <a:lstStyle>
            <a:lvl1pPr>
              <a:defRPr b="0"/>
            </a:lvl1pPr>
            <a:lvl2pPr marL="171450" indent="-171450">
              <a:buFont typeface="Arial"/>
              <a:buChar char="•"/>
              <a:defRPr/>
            </a:lvl2pPr>
            <a:lvl3pPr marL="342900" indent="-171450">
              <a:buSzPct val="120000"/>
              <a:buFont typeface="Arial"/>
              <a:buChar char="•"/>
              <a:defRPr/>
            </a:lvl3pPr>
            <a:lvl4pPr marL="561975" indent="-171450">
              <a:buSzPct val="120000"/>
              <a:buFont typeface="Arial"/>
              <a:buChar char="•"/>
              <a:defRPr/>
            </a:lvl4pPr>
            <a:lvl5pPr marL="771525" indent="-17145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8" y="419100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3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69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46A427-4A51-453E-8168-2006090EB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prstClr val="white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85FAEA-AB86-4BEC-9404-8955BC619E7F}"/>
              </a:ext>
            </a:extLst>
          </p:cNvPr>
          <p:cNvSpPr/>
          <p:nvPr/>
        </p:nvSpPr>
        <p:spPr>
          <a:xfrm>
            <a:off x="5181600" y="0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7FC367-C77D-44CB-B188-61866DFFB63D}"/>
              </a:ext>
            </a:extLst>
          </p:cNvPr>
          <p:cNvSpPr/>
          <p:nvPr/>
        </p:nvSpPr>
        <p:spPr bwMode="auto">
          <a:xfrm>
            <a:off x="5181600" y="381000"/>
            <a:ext cx="70104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3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171450" indent="-171450">
              <a:buFont typeface="Arial"/>
              <a:buChar char="•"/>
              <a:defRPr/>
            </a:lvl2pPr>
            <a:lvl3pPr marL="342900" indent="-171450">
              <a:buSzPct val="120000"/>
              <a:buFont typeface="Arial"/>
              <a:buChar char="•"/>
              <a:defRPr/>
            </a:lvl3pPr>
            <a:lvl4pPr marL="561975" indent="-171450">
              <a:buSzPct val="120000"/>
              <a:buFont typeface="Arial"/>
              <a:buChar char="•"/>
              <a:defRPr/>
            </a:lvl4pPr>
            <a:lvl5pPr marL="771525" indent="-17145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0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323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6CE5C2-994B-46B9-B27F-47412BD2039F}"/>
              </a:ext>
            </a:extLst>
          </p:cNvPr>
          <p:cNvSpPr/>
          <p:nvPr/>
        </p:nvSpPr>
        <p:spPr>
          <a:xfrm>
            <a:off x="0" y="0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E31FBB-61D2-4F33-B009-A27576E3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7010400" cy="685800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0" y="0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0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171450" indent="-171450">
              <a:buFont typeface="Arial"/>
              <a:buChar char="•"/>
              <a:defRPr/>
            </a:lvl2pPr>
            <a:lvl3pPr marL="342900" indent="-171450">
              <a:buSzPct val="120000"/>
              <a:buFont typeface="Arial"/>
              <a:buChar char="•"/>
              <a:defRPr/>
            </a:lvl3pPr>
            <a:lvl4pPr marL="561975" indent="-171450">
              <a:buSzPct val="120000"/>
              <a:buFont typeface="Arial"/>
              <a:buChar char="•"/>
              <a:defRPr/>
            </a:lvl4pPr>
            <a:lvl5pPr marL="771525" indent="-17145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55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58CA49F-8777-4F7C-A026-BFB33928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FAC05D8-021A-4333-ACA0-0FFC775B1177}" type="datetime1">
              <a:rPr lang="en-US"/>
              <a:pPr>
                <a:defRPr/>
              </a:pPr>
              <a:t>7/5/2019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F78C75-034C-4EFA-907B-51E98F24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9DD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4390079-985F-437D-9D79-E1B1081D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73E1A6-C010-4D2B-86AF-DE139A519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D6179DD-BC43-427A-B92D-2E82154E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ED392A9-A2EA-4DC9-8395-C9C5617F833A}" type="datetime1">
              <a:rPr lang="en-US"/>
              <a:pPr>
                <a:defRPr/>
              </a:pPr>
              <a:t>7/5/2019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95D8D37-510B-4329-A1C6-5E7FB951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9DD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B1A4BBB9-651E-47F6-9824-B756190B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E9207A0-9485-48DC-8834-97997D961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4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7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4" y="1600201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28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6C6C6C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6C6C6C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6C6C6C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6C6C6C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6C6C6C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ts val="900"/>
        </a:spcAft>
        <a:buClr>
          <a:schemeClr val="bg2"/>
        </a:buClr>
        <a:buSzPct val="60000"/>
        <a:defRPr kern="1200">
          <a:solidFill>
            <a:srgbClr val="6C6C6C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79425" indent="-204788" algn="l" rtl="0" eaLnBrk="0" fontAlgn="base" hangingPunct="0">
        <a:spcBef>
          <a:spcPct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kern="1200">
          <a:solidFill>
            <a:srgbClr val="6C6C6C"/>
          </a:solidFill>
          <a:latin typeface="+mn-lt"/>
          <a:ea typeface="MS PGothic" panose="020B0600070205080204" pitchFamily="34" charset="-128"/>
          <a:cs typeface="+mn-cs"/>
        </a:defRPr>
      </a:lvl2pPr>
      <a:lvl3pPr marL="685800" indent="-171450" algn="l" rtl="0" eaLnBrk="0" fontAlgn="base" hangingPunct="0">
        <a:spcBef>
          <a:spcPct val="0"/>
        </a:spcBef>
        <a:spcAft>
          <a:spcPts val="900"/>
        </a:spcAft>
        <a:buClr>
          <a:schemeClr val="bg2"/>
        </a:buClr>
        <a:buSzPct val="75000"/>
        <a:buFont typeface="Arial" panose="020B0604020202020204" pitchFamily="34" charset="0"/>
        <a:buChar char="•"/>
        <a:defRPr sz="1500" kern="1200">
          <a:solidFill>
            <a:srgbClr val="6C6C6C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028700" indent="-171450" algn="l" rtl="0" eaLnBrk="0" fontAlgn="base" hangingPunct="0">
        <a:spcBef>
          <a:spcPct val="0"/>
        </a:spcBef>
        <a:spcAft>
          <a:spcPts val="900"/>
        </a:spcAft>
        <a:buClr>
          <a:schemeClr val="bg2"/>
        </a:buClr>
        <a:buSzPct val="75000"/>
        <a:buFont typeface="Arial" panose="020B0604020202020204" pitchFamily="34" charset="0"/>
        <a:buChar char="•"/>
        <a:defRPr sz="15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371600" indent="-171450" algn="l" rtl="0" eaLnBrk="0" fontAlgn="base" hangingPunct="0">
        <a:spcBef>
          <a:spcPct val="0"/>
        </a:spcBef>
        <a:spcAft>
          <a:spcPts val="900"/>
        </a:spcAft>
        <a:buClr>
          <a:schemeClr val="bg2"/>
        </a:buClr>
        <a:buSzPct val="65000"/>
        <a:buFont typeface="Arial" panose="020B0604020202020204" pitchFamily="34" charset="0"/>
        <a:buChar char="•"/>
        <a:defRPr sz="15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44BB55-B3E4-4655-B191-E46539D801A9}"/>
              </a:ext>
            </a:extLst>
          </p:cNvPr>
          <p:cNvSpPr/>
          <p:nvPr/>
        </p:nvSpPr>
        <p:spPr>
          <a:xfrm>
            <a:off x="0" y="0"/>
            <a:ext cx="5562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86F9AB-7888-4F19-8C6F-B42B6A652948}"/>
              </a:ext>
            </a:extLst>
          </p:cNvPr>
          <p:cNvSpPr/>
          <p:nvPr/>
        </p:nvSpPr>
        <p:spPr>
          <a:xfrm>
            <a:off x="1524000" y="2286000"/>
            <a:ext cx="4038600" cy="2209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317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39750"/>
            <a:ext cx="31845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8450"/>
            <a:ext cx="8255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6153151" y="37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9DDC"/>
              </a:solidFill>
            </a:endParaRPr>
          </a:p>
        </p:txBody>
      </p:sp>
      <p:graphicFrame>
        <p:nvGraphicFramePr>
          <p:cNvPr id="13320" name="Объект 3"/>
          <p:cNvGraphicFramePr>
            <a:graphicFrameLocks noChangeAspect="1"/>
          </p:cNvGraphicFramePr>
          <p:nvPr/>
        </p:nvGraphicFramePr>
        <p:xfrm>
          <a:off x="6003926" y="330200"/>
          <a:ext cx="14636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6" imgW="9716856" imgH="8019048" progId="">
                  <p:embed/>
                </p:oleObj>
              </mc:Choice>
              <mc:Fallback>
                <p:oleObj r:id="rId6" imgW="9716856" imgH="8019048" progId="">
                  <p:embed/>
                  <p:pic>
                    <p:nvPicPr>
                      <p:cNvPr id="1332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6" y="330200"/>
                        <a:ext cx="14636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0"/>
            <a:ext cx="10208654" cy="2209800"/>
          </a:xfrm>
        </p:spPr>
        <p:txBody>
          <a:bodyPr/>
          <a:lstStyle/>
          <a:p>
            <a:pPr algn="ctr"/>
            <a:r>
              <a:rPr lang="uk-UA" sz="4000" b="1" dirty="0"/>
              <a:t>Досвід гендерних досліджень на основі інформації з різних </a:t>
            </a:r>
            <a:r>
              <a:rPr lang="uk-UA" sz="4000" b="1" dirty="0" smtClean="0"/>
              <a:t>джерел:</a:t>
            </a:r>
            <a:br>
              <a:rPr lang="uk-UA" sz="4000" b="1" dirty="0" smtClean="0"/>
            </a:br>
            <a:r>
              <a:rPr lang="uk-UA" b="1" dirty="0" smtClean="0"/>
              <a:t>рівень життя та участь у соціальних програмах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129566" y="5061398"/>
            <a:ext cx="7392473" cy="13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3300" b="0" kern="1200" cap="none">
                <a:solidFill>
                  <a:srgbClr val="FFFFF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C6C6C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C6C6C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C6C6C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6C6C6C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uk-UA" dirty="0" smtClean="0"/>
              <a:t>Людмила Черенько</a:t>
            </a:r>
          </a:p>
          <a:p>
            <a:pPr algn="ctr"/>
            <a:r>
              <a:rPr lang="uk-UA" i="1" dirty="0" smtClean="0"/>
              <a:t>Український центр соціальних реформ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4450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dirty="0" smtClean="0"/>
              <a:t>Участь жінок у програмі житлових субсидій</a:t>
            </a:r>
            <a:br>
              <a:rPr lang="uk-UA" sz="2400" b="1" dirty="0" smtClean="0"/>
            </a:br>
            <a:r>
              <a:rPr lang="uk-UA" sz="2400" b="1" dirty="0" smtClean="0"/>
              <a:t>(</a:t>
            </a:r>
            <a:r>
              <a:rPr lang="uk-UA" sz="2400" b="1" dirty="0"/>
              <a:t>за даними обстеження умов життя домогосподарств, </a:t>
            </a:r>
            <a:r>
              <a:rPr lang="uk-UA" sz="2400" b="1" dirty="0" err="1"/>
              <a:t>Держстат</a:t>
            </a:r>
            <a:r>
              <a:rPr lang="uk-UA" sz="2400" b="1" dirty="0"/>
              <a:t>)</a:t>
            </a:r>
            <a:endParaRPr lang="ru-RU" sz="24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136721"/>
              </p:ext>
            </p:extLst>
          </p:nvPr>
        </p:nvGraphicFramePr>
        <p:xfrm>
          <a:off x="824249" y="1249250"/>
          <a:ext cx="6735650" cy="318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88686" y="1432095"/>
            <a:ext cx="3902299" cy="315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Житлова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субсидія дещо більше орієнтована на жінок та на домогосподарства, головою яких є жінки. </a:t>
            </a:r>
            <a:endParaRPr lang="uk-U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Субсидії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охоплюють досить широке коло жіночих домогосподарств, проте недостатньо орієнтовані на менш забезпечених та не є критично важливими для бюджетів більшості сімей-отримувачів. </a:t>
            </a:r>
            <a:endParaRPr lang="uk-U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4249" y="4742659"/>
            <a:ext cx="9800823" cy="1740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отримувачів житлових субсидій жінок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ніж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чоловіків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57,4 проти 42,6% (серед дорослих осіб). </a:t>
            </a:r>
            <a:endParaRPr lang="uk-U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63,4% домогосподарств-отримувачів житлових субсидій головами є жінки.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домогосподарств, головами яких є жінки, вищий рівень охоплення програмою субсидій – 52,8% проти 42,0%.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75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2591" y="369038"/>
            <a:ext cx="9951076" cy="596900"/>
          </a:xfrm>
        </p:spPr>
        <p:txBody>
          <a:bodyPr/>
          <a:lstStyle/>
          <a:p>
            <a:pPr algn="ctr"/>
            <a:r>
              <a:rPr lang="uk-UA" sz="2400" b="1" dirty="0"/>
              <a:t>Участь жінок у програмі житлових субсидій</a:t>
            </a:r>
            <a:br>
              <a:rPr lang="uk-UA" sz="2400" b="1" dirty="0"/>
            </a:br>
            <a:r>
              <a:rPr lang="uk-UA" sz="2400" b="1" dirty="0"/>
              <a:t>(за даними обстеження умов життя домогосподарств, </a:t>
            </a:r>
            <a:r>
              <a:rPr lang="uk-UA" sz="2400" b="1" dirty="0" err="1" smtClean="0"/>
              <a:t>Держстат</a:t>
            </a:r>
            <a:r>
              <a:rPr lang="uk-UA" sz="2400" b="1" dirty="0" smtClean="0"/>
              <a:t>, 2017 р.)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71966890"/>
              </p:ext>
            </p:extLst>
          </p:nvPr>
        </p:nvGraphicFramePr>
        <p:xfrm>
          <a:off x="400989" y="1995882"/>
          <a:ext cx="4667250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8941" y="1196305"/>
            <a:ext cx="569246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охоплення домогосподарств, де головою є жінка, житловими субсидіями, у розрізі </a:t>
            </a:r>
            <a:r>
              <a:rPr lang="uk-UA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квінтильних</a:t>
            </a: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груп, 2017 р</a:t>
            </a:r>
            <a:r>
              <a:rPr lang="uk-U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%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30005853"/>
              </p:ext>
            </p:extLst>
          </p:nvPr>
        </p:nvGraphicFramePr>
        <p:xfrm>
          <a:off x="5911401" y="1815577"/>
          <a:ext cx="5975797" cy="219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14941" y="1128082"/>
            <a:ext cx="549498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домогосподарств – отримувачів житлових субсидій , де головою є жінка, та коштів програми (які надходять до домогосподарств з жінкою на чолі) за </a:t>
            </a:r>
            <a:r>
              <a:rPr lang="uk-UA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квінтильними</a:t>
            </a: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групами, 2017 р</a:t>
            </a:r>
            <a:r>
              <a:rPr lang="uk-U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%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90757"/>
              </p:ext>
            </p:extLst>
          </p:nvPr>
        </p:nvGraphicFramePr>
        <p:xfrm>
          <a:off x="374664" y="4742183"/>
          <a:ext cx="4758744" cy="189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0989" y="3945436"/>
            <a:ext cx="5046774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Дієвість житлових субсидій для домогосподарств-отримувачів, головою яких є жінка, за </a:t>
            </a:r>
            <a:r>
              <a:rPr lang="uk-UA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квінтильними</a:t>
            </a:r>
            <a:r>
              <a:rPr lang="uk-U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групами, 2017 р., %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2565" y="5883160"/>
            <a:ext cx="643943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Проте, у разі гіпотетичної відміни програми, бідність серед жіночих домогосподарств зросла б з 24,7% до 29,9%.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8951" y="4017685"/>
            <a:ext cx="6340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Досить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низькою є націленість програми на бідних та адресація коштів програми найменш забезпеченим. Контингенти програми серед жіночих домогосподарств та кошти програми житлових субсидій, які надходять до домогосподарств з жінкою-головою, майже рівномірно розподілені за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квінтельними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65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40924" y="334852"/>
            <a:ext cx="10200067" cy="759852"/>
          </a:xfrm>
        </p:spPr>
        <p:txBody>
          <a:bodyPr/>
          <a:lstStyle/>
          <a:p>
            <a:pPr algn="ctr"/>
            <a:r>
              <a:rPr lang="uk-UA" sz="2200" b="1" dirty="0" smtClean="0"/>
              <a:t>Гендерний вимір економічної активності та зайнятості </a:t>
            </a:r>
            <a:br>
              <a:rPr lang="uk-UA" sz="2200" b="1" dirty="0" smtClean="0"/>
            </a:br>
            <a:r>
              <a:rPr lang="uk-UA" sz="2200" b="1" dirty="0"/>
              <a:t>(</a:t>
            </a:r>
            <a:r>
              <a:rPr lang="uk-UA" sz="2200" b="1" dirty="0" smtClean="0"/>
              <a:t>за даними обстеження </a:t>
            </a:r>
            <a:r>
              <a:rPr lang="uk-UA" sz="2200" b="1" dirty="0"/>
              <a:t>населення </a:t>
            </a:r>
            <a:r>
              <a:rPr lang="uk-UA" sz="2200" b="1" dirty="0" smtClean="0"/>
              <a:t>з </a:t>
            </a:r>
            <a:r>
              <a:rPr lang="uk-UA" sz="2200" b="1" dirty="0"/>
              <a:t>питань </a:t>
            </a:r>
            <a:r>
              <a:rPr lang="uk-UA" sz="2200" b="1" dirty="0" smtClean="0"/>
              <a:t>економічної активності, </a:t>
            </a:r>
            <a:r>
              <a:rPr lang="uk-UA" sz="2200" b="1" dirty="0" err="1" smtClean="0"/>
              <a:t>Держстат</a:t>
            </a:r>
            <a:r>
              <a:rPr lang="uk-UA" sz="2200" b="1" dirty="0" smtClean="0"/>
              <a:t>)</a:t>
            </a:r>
            <a:endParaRPr lang="ru-RU" sz="2200" b="1" dirty="0"/>
          </a:p>
        </p:txBody>
      </p:sp>
      <p:graphicFrame>
        <p:nvGraphicFramePr>
          <p:cNvPr id="6" name="Діаграма 1"/>
          <p:cNvGraphicFramePr/>
          <p:nvPr>
            <p:extLst>
              <p:ext uri="{D42A27DB-BD31-4B8C-83A1-F6EECF244321}">
                <p14:modId xmlns:p14="http://schemas.microsoft.com/office/powerpoint/2010/main" val="4042297037"/>
              </p:ext>
            </p:extLst>
          </p:nvPr>
        </p:nvGraphicFramePr>
        <p:xfrm>
          <a:off x="252626" y="1094704"/>
          <a:ext cx="5851959" cy="468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2"/>
          <p:cNvGraphicFramePr/>
          <p:nvPr>
            <p:extLst>
              <p:ext uri="{D42A27DB-BD31-4B8C-83A1-F6EECF244321}">
                <p14:modId xmlns:p14="http://schemas.microsoft.com/office/powerpoint/2010/main" val="2964844720"/>
              </p:ext>
            </p:extLst>
          </p:nvPr>
        </p:nvGraphicFramePr>
        <p:xfrm>
          <a:off x="5977273" y="1094704"/>
          <a:ext cx="5987200" cy="459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8124" y="5486400"/>
            <a:ext cx="11416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Жінки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менше представлені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ринку праці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якщо для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чоловіків рівень економічної активності складає 69,0%, то для жінок – лише 56,8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</a:p>
          <a:p>
            <a:r>
              <a:rPr lang="uk-UA" dirty="0"/>
              <a:t>Найбільша відмінність спостерігається у групі 25-29 років, для якої рівень економічної активності жінок складає лише 68,6% проти 90,2% по чоловікам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9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8654" y="419100"/>
            <a:ext cx="9400147" cy="596900"/>
          </a:xfrm>
        </p:spPr>
        <p:txBody>
          <a:bodyPr/>
          <a:lstStyle/>
          <a:p>
            <a:pPr algn="ctr"/>
            <a:r>
              <a:rPr lang="uk-UA" sz="2200" b="1" dirty="0" smtClean="0"/>
              <a:t>Гендерна диференціація доходів</a:t>
            </a:r>
            <a:br>
              <a:rPr lang="uk-UA" sz="2200" b="1" dirty="0" smtClean="0"/>
            </a:br>
            <a:r>
              <a:rPr lang="uk-UA" sz="2200" b="1" dirty="0" smtClean="0"/>
              <a:t>(за даними обстеження умов життя домогосподарств, </a:t>
            </a:r>
            <a:r>
              <a:rPr lang="uk-UA" sz="2200" b="1" dirty="0" err="1" smtClean="0"/>
              <a:t>Держстат</a:t>
            </a:r>
            <a:r>
              <a:rPr lang="uk-UA" sz="2200" b="1" dirty="0" smtClean="0"/>
              <a:t>)</a:t>
            </a:r>
            <a:endParaRPr lang="ru-RU" sz="2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61751"/>
              </p:ext>
            </p:extLst>
          </p:nvPr>
        </p:nvGraphicFramePr>
        <p:xfrm>
          <a:off x="343433" y="1751525"/>
          <a:ext cx="7289443" cy="1484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4785">
                  <a:extLst>
                    <a:ext uri="{9D8B030D-6E8A-4147-A177-3AD203B41FA5}">
                      <a16:colId xmlns:a16="http://schemas.microsoft.com/office/drawing/2014/main" val="966776042"/>
                    </a:ext>
                  </a:extLst>
                </a:gridCol>
                <a:gridCol w="950183">
                  <a:extLst>
                    <a:ext uri="{9D8B030D-6E8A-4147-A177-3AD203B41FA5}">
                      <a16:colId xmlns:a16="http://schemas.microsoft.com/office/drawing/2014/main" val="3949720044"/>
                    </a:ext>
                  </a:extLst>
                </a:gridCol>
                <a:gridCol w="1240863">
                  <a:extLst>
                    <a:ext uri="{9D8B030D-6E8A-4147-A177-3AD203B41FA5}">
                      <a16:colId xmlns:a16="http://schemas.microsoft.com/office/drawing/2014/main" val="3613478863"/>
                    </a:ext>
                  </a:extLst>
                </a:gridCol>
                <a:gridCol w="1123612">
                  <a:extLst>
                    <a:ext uri="{9D8B030D-6E8A-4147-A177-3AD203B41FA5}">
                      <a16:colId xmlns:a16="http://schemas.microsoft.com/office/drawing/2014/main" val="3073223390"/>
                    </a:ext>
                  </a:extLst>
                </a:gridCol>
              </a:tblGrid>
              <a:tr h="567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Доходи від зайнятості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Жінки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Чоловіки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Разом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438278"/>
                  </a:ext>
                </a:extLst>
              </a:tr>
              <a:tr h="362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Заробітна плата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48,9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64,3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55,8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957626"/>
                  </a:ext>
                </a:extLst>
              </a:tr>
              <a:tr h="554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Дохід від підприємницької діяльності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773479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62523"/>
              </p:ext>
            </p:extLst>
          </p:nvPr>
        </p:nvGraphicFramePr>
        <p:xfrm>
          <a:off x="291916" y="4140299"/>
          <a:ext cx="7289443" cy="2026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3816">
                  <a:extLst>
                    <a:ext uri="{9D8B030D-6E8A-4147-A177-3AD203B41FA5}">
                      <a16:colId xmlns:a16="http://schemas.microsoft.com/office/drawing/2014/main" val="440212735"/>
                    </a:ext>
                  </a:extLst>
                </a:gridCol>
                <a:gridCol w="1235709">
                  <a:extLst>
                    <a:ext uri="{9D8B030D-6E8A-4147-A177-3AD203B41FA5}">
                      <a16:colId xmlns:a16="http://schemas.microsoft.com/office/drawing/2014/main" val="2516135693"/>
                    </a:ext>
                  </a:extLst>
                </a:gridCol>
                <a:gridCol w="1049959">
                  <a:extLst>
                    <a:ext uri="{9D8B030D-6E8A-4147-A177-3AD203B41FA5}">
                      <a16:colId xmlns:a16="http://schemas.microsoft.com/office/drawing/2014/main" val="98174172"/>
                    </a:ext>
                  </a:extLst>
                </a:gridCol>
                <a:gridCol w="1049959">
                  <a:extLst>
                    <a:ext uri="{9D8B030D-6E8A-4147-A177-3AD203B41FA5}">
                      <a16:colId xmlns:a16="http://schemas.microsoft.com/office/drawing/2014/main" val="36979542"/>
                    </a:ext>
                  </a:extLst>
                </a:gridCol>
              </a:tblGrid>
              <a:tr h="573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Доходи від зайнятості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Жінки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Чоловіки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Разом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6399795"/>
                  </a:ext>
                </a:extLst>
              </a:tr>
              <a:tr h="48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Заробітна плата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3165,7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4032,1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3614,8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288020"/>
                  </a:ext>
                </a:extLst>
              </a:tr>
              <a:tr h="48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Дохід від підприємницької діяльності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3387,9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4872,2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4458,9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3082154"/>
                  </a:ext>
                </a:extLst>
              </a:tr>
              <a:tr h="48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Пенсії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1660,0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2057,6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1810,0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156764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9290" y="1124895"/>
            <a:ext cx="6739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Частка отримувачів доходів від зайнятості залежно від статі, серед осіб у віці 18 років та старше, (за даними ОУЖД), 2017 р., %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9290" y="3521027"/>
            <a:ext cx="701469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Середній розмір окремих видів доходів залежно від статі, серед осіб у віці 18 років та старше, (за даними ОУЖД), грн. на місяць, 2017 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81358" y="1016000"/>
            <a:ext cx="47523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рівні домогосподарств також відчувається гендерна диференціація в економічній активності та доходах від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зайнятості: серед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жінок у віці 18 років та старше 48,9% мають надходження у вигляді зарплати, а 2% - від підприємницької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діяльності; серед чоловіків–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частка отримувачів зарплати становить 64,3%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отримувачів підприємницького доходу – 6,2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37164" y="3676172"/>
            <a:ext cx="4421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середнім рівнем надходжень від зарплати показник по чоловікам на 27% перевищує значення по жінкам, а за рівнем підприємницького доходу – майже 44%.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32876" y="5153501"/>
            <a:ext cx="4606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Така ситуація напряму впливає на рівень пенсійного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забезпечення: середній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 отриманої  у 2017 році на рівні домогосподарств пенсії для чоловіків був на 24% вище, ніж для жінок.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89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69714" y="419100"/>
            <a:ext cx="9619088" cy="596900"/>
          </a:xfrm>
        </p:spPr>
        <p:txBody>
          <a:bodyPr/>
          <a:lstStyle/>
          <a:p>
            <a:pPr algn="ctr"/>
            <a:r>
              <a:rPr lang="uk-UA" sz="2200" b="1" dirty="0" smtClean="0"/>
              <a:t>Гендерні аспекти бідності </a:t>
            </a:r>
            <a:br>
              <a:rPr lang="uk-UA" sz="2200" b="1" dirty="0" smtClean="0"/>
            </a:br>
            <a:r>
              <a:rPr lang="uk-UA" sz="2200" b="1" dirty="0"/>
              <a:t>(за даними обстеження умов життя домогосподарств, </a:t>
            </a:r>
            <a:r>
              <a:rPr lang="uk-UA" sz="2200" b="1" dirty="0" err="1" smtClean="0"/>
              <a:t>Держстат</a:t>
            </a:r>
            <a:r>
              <a:rPr lang="uk-UA" sz="2200" b="1" dirty="0" smtClean="0"/>
              <a:t>, 2018 р.)</a:t>
            </a:r>
            <a:endParaRPr lang="ru-RU" sz="2200" b="1" dirty="0"/>
          </a:p>
        </p:txBody>
      </p:sp>
      <p:graphicFrame>
        <p:nvGraphicFramePr>
          <p:cNvPr id="4" name="Діаграма 1"/>
          <p:cNvGraphicFramePr/>
          <p:nvPr>
            <p:extLst>
              <p:ext uri="{D42A27DB-BD31-4B8C-83A1-F6EECF244321}">
                <p14:modId xmlns:p14="http://schemas.microsoft.com/office/powerpoint/2010/main" val="717233259"/>
              </p:ext>
            </p:extLst>
          </p:nvPr>
        </p:nvGraphicFramePr>
        <p:xfrm>
          <a:off x="564523" y="1352282"/>
          <a:ext cx="5887791" cy="480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іаграма 21"/>
          <p:cNvGraphicFramePr/>
          <p:nvPr>
            <p:extLst>
              <p:ext uri="{D42A27DB-BD31-4B8C-83A1-F6EECF244321}">
                <p14:modId xmlns:p14="http://schemas.microsoft.com/office/powerpoint/2010/main" val="3930216424"/>
              </p:ext>
            </p:extLst>
          </p:nvPr>
        </p:nvGraphicFramePr>
        <p:xfrm>
          <a:off x="6272011" y="1197735"/>
          <a:ext cx="5716791" cy="49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065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2896" y="419101"/>
            <a:ext cx="9490301" cy="596900"/>
          </a:xfrm>
        </p:spPr>
        <p:txBody>
          <a:bodyPr/>
          <a:lstStyle/>
          <a:p>
            <a:pPr algn="ctr"/>
            <a:r>
              <a:rPr lang="uk-UA" sz="2200" b="1" dirty="0" smtClean="0"/>
              <a:t>Поселенський та гендерний чинники бідності</a:t>
            </a:r>
            <a:br>
              <a:rPr lang="uk-UA" sz="2200" b="1" dirty="0" smtClean="0"/>
            </a:br>
            <a:r>
              <a:rPr lang="uk-UA" sz="2200" b="1" dirty="0" smtClean="0"/>
              <a:t>(</a:t>
            </a:r>
            <a:r>
              <a:rPr lang="uk-UA" sz="2200" b="1" dirty="0"/>
              <a:t>за даними обстеження умов життя домогосподарств, </a:t>
            </a:r>
            <a:r>
              <a:rPr lang="uk-UA" sz="2200" b="1" dirty="0" err="1" smtClean="0"/>
              <a:t>Держстат</a:t>
            </a:r>
            <a:r>
              <a:rPr lang="uk-UA" sz="2200" b="1" dirty="0" smtClean="0"/>
              <a:t>, 2018 р. )</a:t>
            </a:r>
            <a:endParaRPr lang="ru-RU" sz="22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318817"/>
              </p:ext>
            </p:extLst>
          </p:nvPr>
        </p:nvGraphicFramePr>
        <p:xfrm>
          <a:off x="399245" y="1287887"/>
          <a:ext cx="5628068" cy="373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4096" y="5120421"/>
            <a:ext cx="4958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Серед жінок бідність вище у великих містах, натомість нижче у сільській місцевості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8394" y="6010854"/>
            <a:ext cx="9650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Поселенській чинник бідності справляє більший вплив на бідність порівняно з гендерним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310656"/>
              </p:ext>
            </p:extLst>
          </p:nvPr>
        </p:nvGraphicFramePr>
        <p:xfrm>
          <a:off x="6413679" y="1287887"/>
          <a:ext cx="5164428" cy="373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619741" y="5150530"/>
            <a:ext cx="4958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</a:t>
            </a:r>
            <a:r>
              <a:rPr lang="uk-UA" dirty="0" smtClean="0"/>
              <a:t>омогосподарства, головою яких є жінка, бідніші за всіма типами населеного пункту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42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13905" y="560772"/>
            <a:ext cx="9878095" cy="596900"/>
          </a:xfrm>
        </p:spPr>
        <p:txBody>
          <a:bodyPr/>
          <a:lstStyle/>
          <a:p>
            <a:pPr algn="ctr"/>
            <a:r>
              <a:rPr lang="uk-UA" sz="2400" b="1" dirty="0" smtClean="0"/>
              <a:t>Регіональні аспекти гендерної диференціації бідності</a:t>
            </a:r>
            <a:br>
              <a:rPr lang="uk-UA" sz="2400" b="1" dirty="0" smtClean="0"/>
            </a:br>
            <a:r>
              <a:rPr lang="uk-UA" sz="2400" b="1" dirty="0"/>
              <a:t>(за даними обстеження умов життя домогосподарств, </a:t>
            </a:r>
            <a:r>
              <a:rPr lang="uk-UA" sz="2400" b="1" dirty="0" err="1" smtClean="0"/>
              <a:t>Держстат</a:t>
            </a:r>
            <a:r>
              <a:rPr lang="uk-UA" sz="2400" b="1" dirty="0" smtClean="0"/>
              <a:t>, 2018 р. )</a:t>
            </a:r>
            <a:endParaRPr lang="ru-RU" sz="2400" b="1" dirty="0"/>
          </a:p>
        </p:txBody>
      </p:sp>
      <p:pic>
        <p:nvPicPr>
          <p:cNvPr id="4" name="Рисунок 3" descr="C:\Users\Юра\Desktop\Бідність по регіонам гендерна\Слайд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8" y="1462607"/>
            <a:ext cx="5963857" cy="44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Юра\Desktop\Бідність по регіонам гендерна\Слайд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75" y="1539880"/>
            <a:ext cx="5818625" cy="4327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337598" y="1157672"/>
            <a:ext cx="5702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>
                <a:latin typeface="Times New Roman" panose="02020603050405020304" pitchFamily="18" charset="0"/>
                <a:ea typeface="Calibri" panose="020F0502020204030204" pitchFamily="34" charset="0"/>
              </a:rPr>
              <a:t>Рівень  бідності за фактичним прожитковим мінімумом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1653" y="1170548"/>
            <a:ext cx="274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Рівень відносної бідності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6019" y="6088997"/>
            <a:ext cx="10293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Гендерна диференціація бідності має виражені географічні ознаки: незалежно від обраного критерію бідності в східних областях рівень бідності серед жінок вище, ніж  серед чоловіків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38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5623" y="406222"/>
            <a:ext cx="9878095" cy="596900"/>
          </a:xfrm>
        </p:spPr>
        <p:txBody>
          <a:bodyPr/>
          <a:lstStyle/>
          <a:p>
            <a:pPr algn="ctr"/>
            <a:r>
              <a:rPr lang="uk-UA" sz="2400" b="1" dirty="0"/>
              <a:t>Участь жінок у </a:t>
            </a:r>
            <a:r>
              <a:rPr lang="uk-UA" sz="2400" b="1" dirty="0" smtClean="0"/>
              <a:t>програмах соціальної підтримки</a:t>
            </a:r>
            <a:br>
              <a:rPr lang="uk-UA" sz="2400" b="1" dirty="0" smtClean="0"/>
            </a:br>
            <a:r>
              <a:rPr lang="uk-UA" sz="2400" b="1" dirty="0"/>
              <a:t>(за даними обстеження умов життя домогосподарств, </a:t>
            </a:r>
            <a:r>
              <a:rPr lang="uk-UA" sz="2400" b="1" dirty="0" err="1" smtClean="0"/>
              <a:t>Держстат</a:t>
            </a:r>
            <a:r>
              <a:rPr lang="uk-UA" sz="2400" b="1" dirty="0" smtClean="0"/>
              <a:t>, 2017р.)</a:t>
            </a:r>
            <a:endParaRPr lang="ru-RU" sz="2400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741837"/>
              </p:ext>
            </p:extLst>
          </p:nvPr>
        </p:nvGraphicFramePr>
        <p:xfrm>
          <a:off x="360609" y="1323304"/>
          <a:ext cx="6246253" cy="336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01520" y="4687910"/>
            <a:ext cx="5396247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даними ОУДЖ, у 2017 році жінки складали більшість серед отримувачів допомоги малозабезпеченим сім’ям – 62,5%. До того ж, дві третини домогосподарств-учасників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програми (66,3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 очолювалися жінками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70699"/>
              </p:ext>
            </p:extLst>
          </p:nvPr>
        </p:nvGraphicFramePr>
        <p:xfrm>
          <a:off x="6606862" y="1323304"/>
          <a:ext cx="5266386" cy="324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904150" y="4773052"/>
            <a:ext cx="4969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програми соціальної підтримки переважно орієнтовані на жінок. В найбільшій мірі допомога малозабезпеченим сім’ям – 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жінок націлено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 60% всіх коштів програми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84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0771" y="380463"/>
            <a:ext cx="10431888" cy="596900"/>
          </a:xfrm>
        </p:spPr>
        <p:txBody>
          <a:bodyPr/>
          <a:lstStyle/>
          <a:p>
            <a:pPr algn="ctr"/>
            <a:r>
              <a:rPr lang="uk-UA" sz="2400" b="1" dirty="0"/>
              <a:t>Участь жінок у </a:t>
            </a:r>
            <a:r>
              <a:rPr lang="uk-UA" sz="2400" b="1" dirty="0" smtClean="0"/>
              <a:t>програм</a:t>
            </a:r>
            <a:r>
              <a:rPr lang="uk-UA" sz="2400" b="1" dirty="0"/>
              <a:t>і</a:t>
            </a:r>
            <a:r>
              <a:rPr lang="uk-UA" sz="2400" b="1" dirty="0" smtClean="0"/>
              <a:t> </a:t>
            </a:r>
            <a:r>
              <a:rPr lang="uk-UA" sz="2400" b="1" dirty="0"/>
              <a:t>допомоги малозабезпеченим </a:t>
            </a:r>
            <a:r>
              <a:rPr lang="uk-UA" sz="2400" b="1" dirty="0" smtClean="0"/>
              <a:t>сім’ям</a:t>
            </a:r>
            <a:br>
              <a:rPr lang="uk-UA" sz="2400" b="1" dirty="0" smtClean="0"/>
            </a:br>
            <a:r>
              <a:rPr lang="uk-UA" sz="2100" b="1" dirty="0" smtClean="0"/>
              <a:t>(за даними ІОЦ </a:t>
            </a:r>
            <a:r>
              <a:rPr lang="uk-UA" sz="2100" b="1" dirty="0" err="1" smtClean="0"/>
              <a:t>Мінсоцполітики</a:t>
            </a:r>
            <a:r>
              <a:rPr lang="uk-UA" sz="2100" b="1" dirty="0" smtClean="0"/>
              <a:t>, на </a:t>
            </a:r>
            <a:r>
              <a:rPr lang="uk-UA" sz="2100" b="1" dirty="0"/>
              <a:t>кінець 2018 </a:t>
            </a:r>
            <a:r>
              <a:rPr lang="uk-UA" sz="2100" b="1" dirty="0" smtClean="0"/>
              <a:t>р. за 6 –</a:t>
            </a:r>
            <a:r>
              <a:rPr lang="uk-UA" sz="2100" b="1" dirty="0" err="1" smtClean="0"/>
              <a:t>ма</a:t>
            </a:r>
            <a:r>
              <a:rPr lang="uk-UA" sz="2100" b="1" dirty="0" smtClean="0"/>
              <a:t> пілотними областями) </a:t>
            </a:r>
            <a:endParaRPr lang="ru-RU" sz="2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49341"/>
              </p:ext>
            </p:extLst>
          </p:nvPr>
        </p:nvGraphicFramePr>
        <p:xfrm>
          <a:off x="412123" y="1223493"/>
          <a:ext cx="6954592" cy="3567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9386">
                  <a:extLst>
                    <a:ext uri="{9D8B030D-6E8A-4147-A177-3AD203B41FA5}">
                      <a16:colId xmlns:a16="http://schemas.microsoft.com/office/drawing/2014/main" val="4025439890"/>
                    </a:ext>
                  </a:extLst>
                </a:gridCol>
                <a:gridCol w="1301528">
                  <a:extLst>
                    <a:ext uri="{9D8B030D-6E8A-4147-A177-3AD203B41FA5}">
                      <a16:colId xmlns:a16="http://schemas.microsoft.com/office/drawing/2014/main" val="4175906833"/>
                    </a:ext>
                  </a:extLst>
                </a:gridCol>
                <a:gridCol w="917217">
                  <a:extLst>
                    <a:ext uri="{9D8B030D-6E8A-4147-A177-3AD203B41FA5}">
                      <a16:colId xmlns:a16="http://schemas.microsoft.com/office/drawing/2014/main" val="4132628811"/>
                    </a:ext>
                  </a:extLst>
                </a:gridCol>
                <a:gridCol w="1416461">
                  <a:extLst>
                    <a:ext uri="{9D8B030D-6E8A-4147-A177-3AD203B41FA5}">
                      <a16:colId xmlns:a16="http://schemas.microsoft.com/office/drawing/2014/main" val="3862656998"/>
                    </a:ext>
                  </a:extLst>
                </a:gridCol>
              </a:tblGrid>
              <a:tr h="704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Жінки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Чоловіки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Співвідношення жінок до чоловіків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8162671"/>
                  </a:ext>
                </a:extLst>
              </a:tr>
              <a:tr h="277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Малозабезпечені, </a:t>
                      </a:r>
                      <a:r>
                        <a:rPr lang="uk-UA" sz="1400" dirty="0">
                          <a:effectLst/>
                        </a:rPr>
                        <a:t>всього осіб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59218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43946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1,35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2663339"/>
                  </a:ext>
                </a:extLst>
              </a:tr>
              <a:tr h="46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 них: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Працездатні особи, всього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26417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10695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2,47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931421"/>
                  </a:ext>
                </a:extLst>
              </a:tr>
              <a:tr h="227804">
                <a:tc>
                  <a:txBody>
                    <a:bodyPr/>
                    <a:lstStyle/>
                    <a:p>
                      <a:pPr marL="1136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 тому числі: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773026"/>
                  </a:ext>
                </a:extLst>
              </a:tr>
              <a:tr h="466150">
                <a:tc>
                  <a:txBody>
                    <a:bodyPr/>
                    <a:lstStyle/>
                    <a:p>
                      <a:pPr marL="1136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Працездатні, що не мають доходу від зайнятості та не навчаються, зокрема: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20283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6510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3,12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7691196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marL="383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Догляд за дитиною до 3-х років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12056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470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25,65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150362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marL="383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Догляд за дитиною 3-6 років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2439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131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18,62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25416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marL="383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Догляд за особою з інвалідністю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1437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580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2,48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6991397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marL="383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Догляд за особою похилого віку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2338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3133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0,75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95665"/>
                  </a:ext>
                </a:extLst>
              </a:tr>
              <a:tr h="262281">
                <a:tc>
                  <a:txBody>
                    <a:bodyPr/>
                    <a:lstStyle/>
                    <a:p>
                      <a:pPr marL="383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Зареєстрований у службі зайнятості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1813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747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2,43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814836"/>
                  </a:ext>
                </a:extLst>
              </a:tr>
              <a:tr h="232692">
                <a:tc>
                  <a:txBody>
                    <a:bodyPr/>
                    <a:lstStyle/>
                    <a:p>
                      <a:pPr marL="383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Не належить до жодної групи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200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1449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0,14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5908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88687" y="1085648"/>
            <a:ext cx="428866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працездатному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віці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жінки-учасники програми допомоги малозабезпеченим сім’ям </a:t>
            </a:r>
            <a:r>
              <a:rPr lang="uk-U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чисельно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переважали чоловіків майже у 2,5 разів. Насамперед, вони були зайняті доглядом за малолітніми дітьми до 3(6) років – загалом 14,4 тисячі з 26,4 тисяч працездатних жінок.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88687" y="3252523"/>
            <a:ext cx="4288665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Непрацюючі чоловіки частіше доглядали за особами похилого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віку,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 скоріше свідчить не про поширення практики догляду чоловіками старших членів родини, а про формальність набуття даного статусу для отримання допомоги.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668" y="5123035"/>
            <a:ext cx="11835684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Жінки – отримувачі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 більше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представлені серед зареєстрованих у службі зайнятості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безробітних.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жінок набагато менше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частка непрацюючих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осіб, які не мають жодного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офіційного статусу.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чином, жінки, які беруть участь у програмі допомоги малозабезпеченим сім’ям, на відміну від чоловіків, у переважній більшості мають офіційний статус та поважну причину неучасті у ринку праці.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15111" y="390796"/>
            <a:ext cx="10097037" cy="596900"/>
          </a:xfrm>
        </p:spPr>
        <p:txBody>
          <a:bodyPr/>
          <a:lstStyle/>
          <a:p>
            <a:pPr algn="ctr"/>
            <a:r>
              <a:rPr lang="uk-UA" sz="2400" b="1" dirty="0"/>
              <a:t>Участь жінок у програмі допомоги малозабезпеченим </a:t>
            </a:r>
            <a:r>
              <a:rPr lang="uk-UA" sz="2400" b="1" dirty="0" smtClean="0"/>
              <a:t>сім’ям</a:t>
            </a:r>
            <a:br>
              <a:rPr lang="uk-UA" sz="2400" b="1" dirty="0" smtClean="0"/>
            </a:br>
            <a:r>
              <a:rPr lang="uk-UA" sz="2400" b="1" dirty="0"/>
              <a:t>(за даними обстеження умов життя домогосподарств, </a:t>
            </a:r>
            <a:r>
              <a:rPr lang="uk-UA" sz="2400" b="1" dirty="0" err="1"/>
              <a:t>Держстат</a:t>
            </a:r>
            <a:r>
              <a:rPr lang="uk-UA" sz="2400" b="1" dirty="0"/>
              <a:t>, 2017р.)</a:t>
            </a:r>
            <a:endParaRPr lang="ru-RU" sz="24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23341603"/>
              </p:ext>
            </p:extLst>
          </p:nvPr>
        </p:nvGraphicFramePr>
        <p:xfrm>
          <a:off x="285482" y="1932591"/>
          <a:ext cx="4627809" cy="201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7191" y="1262183"/>
            <a:ext cx="522023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охоплення домогосподарств, де головою є жінка, допомогою малозабезпеченим сім’ям, у розрізі </a:t>
            </a:r>
            <a:r>
              <a:rPr lang="uk-UA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квінтильних</a:t>
            </a: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груп, 2017 р</a:t>
            </a:r>
            <a:r>
              <a:rPr lang="uk-U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%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85287304"/>
              </p:ext>
            </p:extLst>
          </p:nvPr>
        </p:nvGraphicFramePr>
        <p:xfrm>
          <a:off x="5447428" y="1859973"/>
          <a:ext cx="6334595" cy="230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15189" y="1200317"/>
            <a:ext cx="6362163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 домогосподарств – отримувачів ДСДМС, де головою є жінка, та коштів програми ДСДМС (які надходять до домогосподарств з жінкою на чолі) за </a:t>
            </a:r>
            <a:r>
              <a:rPr lang="uk-UA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квінтильними</a:t>
            </a:r>
            <a:r>
              <a:rPr lang="uk-UA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групами, 2017 р</a:t>
            </a:r>
            <a:r>
              <a:rPr lang="uk-U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%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81859" y="4148683"/>
            <a:ext cx="5795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Завдяки адресності спрямування допомоги, 66,5% отримувачів </a:t>
            </a:r>
            <a:r>
              <a:rPr lang="uk-UA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жіночих домогосподарств зосереджені у першій </a:t>
            </a:r>
            <a:r>
              <a:rPr lang="uk-UA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квінтильній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групі. Крім того, з коштів програми, які надходять до домогосподарств з жінкою на чолі, 77,6% потрапляють саме у перший </a:t>
            </a:r>
            <a:r>
              <a:rPr lang="uk-UA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квінтиль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2367" y="5590589"/>
            <a:ext cx="1163391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бюджетів жіночих домогосподарств допомога малозабезпеченим сім’ям має більш важливе значення – якщо в середньому для домогосподарств-отримувачів частка допомоги в доходах у 2017 році становила 15,5%, то для домогосподарств з жінкою на чолі – 17,8%.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482" y="4057554"/>
            <a:ext cx="5595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Допомога добре орієнтована на бідні жіночі домогосподарства, оскільки у першому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квінтилі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8% з них охоплено допомогою, а у третьому-п’ятому – менш ніж по одному відсотку.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711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1145</Words>
  <Application>Microsoft Office PowerPoint</Application>
  <PresentationFormat>Широкоэкранный</PresentationFormat>
  <Paragraphs>130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Geneva</vt:lpstr>
      <vt:lpstr>Times New Roman</vt:lpstr>
      <vt:lpstr>Tw Cen MT</vt:lpstr>
      <vt:lpstr>Wingdings</vt:lpstr>
      <vt:lpstr>3_Median</vt:lpstr>
      <vt:lpstr>Досвід гендерних досліджень на основі інформації з різних джерел: рівень життя та участь у соціальних програмах</vt:lpstr>
      <vt:lpstr>Гендерний вимір економічної активності та зайнятості  (за даними обстеження населення з питань економічної активності, Держстат)</vt:lpstr>
      <vt:lpstr>Гендерна диференціація доходів (за даними обстеження умов життя домогосподарств, Держстат)</vt:lpstr>
      <vt:lpstr>Гендерні аспекти бідності  (за даними обстеження умов життя домогосподарств, Держстат, 2018 р.)</vt:lpstr>
      <vt:lpstr>Поселенський та гендерний чинники бідності (за даними обстеження умов життя домогосподарств, Держстат, 2018 р. )</vt:lpstr>
      <vt:lpstr>Регіональні аспекти гендерної диференціації бідності (за даними обстеження умов життя домогосподарств, Держстат, 2018 р. )</vt:lpstr>
      <vt:lpstr>Участь жінок у програмах соціальної підтримки (за даними обстеження умов життя домогосподарств, Держстат, 2017р.)</vt:lpstr>
      <vt:lpstr>Участь жінок у програмі допомоги малозабезпеченим сім’ям (за даними ІОЦ Мінсоцполітики, на кінець 2018 р. за 6 –ма пілотними областями) </vt:lpstr>
      <vt:lpstr>Участь жінок у програмі допомоги малозабезпеченим сім’ям (за даними обстеження умов життя домогосподарств, Держстат, 2017р.)</vt:lpstr>
      <vt:lpstr>Участь жінок у програмі житлових субсидій (за даними обстеження умов життя домогосподарств, Держстат)</vt:lpstr>
      <vt:lpstr>Участь жінок у програмі житлових субсидій (за даними обстеження умов життя домогосподарств, Держстат, 2017 р.)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гендерних досліджень на основі інформації з різних джерел: рівень життя та участь у соціальних програмах</dc:title>
  <dc:creator>Пользователь Windows</dc:creator>
  <cp:lastModifiedBy>Пользователь Windows</cp:lastModifiedBy>
  <cp:revision>54</cp:revision>
  <dcterms:created xsi:type="dcterms:W3CDTF">2019-07-03T12:32:57Z</dcterms:created>
  <dcterms:modified xsi:type="dcterms:W3CDTF">2019-07-05T12:48:56Z</dcterms:modified>
</cp:coreProperties>
</file>