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42" r:id="rId4"/>
  </p:sldMasterIdLst>
  <p:notesMasterIdLst>
    <p:notesMasterId r:id="rId23"/>
  </p:notesMasterIdLst>
  <p:sldIdLst>
    <p:sldId id="421" r:id="rId5"/>
    <p:sldId id="422" r:id="rId6"/>
    <p:sldId id="409" r:id="rId7"/>
    <p:sldId id="423" r:id="rId8"/>
    <p:sldId id="424" r:id="rId9"/>
    <p:sldId id="439" r:id="rId10"/>
    <p:sldId id="428" r:id="rId11"/>
    <p:sldId id="437" r:id="rId12"/>
    <p:sldId id="426" r:id="rId13"/>
    <p:sldId id="429" r:id="rId14"/>
    <p:sldId id="430" r:id="rId15"/>
    <p:sldId id="431" r:id="rId16"/>
    <p:sldId id="438" r:id="rId17"/>
    <p:sldId id="436" r:id="rId18"/>
    <p:sldId id="440" r:id="rId19"/>
    <p:sldId id="435" r:id="rId20"/>
    <p:sldId id="432" r:id="rId21"/>
    <p:sldId id="434" r:id="rId22"/>
  </p:sldIdLst>
  <p:sldSz cx="9144000" cy="5143500" type="screen16x9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Azaryeva Valente" initials="AAV" lastIdx="4" clrIdx="0">
    <p:extLst/>
  </p:cmAuthor>
  <p:cmAuthor id="2" name="T Kilbane" initials="TK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7201"/>
    <a:srgbClr val="FB9703"/>
    <a:srgbClr val="EEB500"/>
    <a:srgbClr val="CC006A"/>
    <a:srgbClr val="00AEEF"/>
    <a:srgbClr val="43CEFF"/>
    <a:srgbClr val="1DC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3" autoAdjust="0"/>
    <p:restoredTop sz="77265" autoAdjust="0"/>
  </p:normalViewPr>
  <p:slideViewPr>
    <p:cSldViewPr snapToGrid="0" snapToObjects="1" showGuides="1">
      <p:cViewPr varScale="1">
        <p:scale>
          <a:sx n="70" d="100"/>
          <a:sy n="70" d="100"/>
        </p:scale>
        <p:origin x="-1278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12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r>
              <a:rPr lang="uk-UA" sz="1100">
                <a:latin typeface="Times New Roman" panose="02020603050405020304" pitchFamily="18" charset="0"/>
                <a:cs typeface="Times New Roman" panose="02020603050405020304" pitchFamily="18" charset="0"/>
              </a:rPr>
              <a:t>Вікова структура дітей та молоді 0-24 роки 
по Україні станом на 01.01.2018, осіб</a:t>
            </a:r>
          </a:p>
        </c:rich>
      </c:tx>
      <c:layout>
        <c:manualLayout>
          <c:xMode val="edge"/>
          <c:yMode val="edge"/>
          <c:x val="0.31033600676076484"/>
          <c:y val="1.1566975180733987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hPercent val="44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8252326783867626E-2"/>
          <c:y val="0.10677966101694915"/>
          <c:w val="0.92140641158221304"/>
          <c:h val="0.6576271186440677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Лист1!$I$10</c:f>
              <c:strCache>
                <c:ptCount val="1"/>
                <c:pt idx="0">
                  <c:v>Міські поселення та сільська місцевість</c:v>
                </c:pt>
              </c:strCache>
            </c:strRef>
          </c:tx>
          <c:spPr>
            <a:solidFill>
              <a:srgbClr val="CC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3.9539990283013835E-3"/>
                  <c:y val="0.123986476266737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8235308487166618E-4"/>
                  <c:y val="0.132095911739846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7472117950096341E-3"/>
                  <c:y val="0.130268428310867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585603118121293E-3"/>
                  <c:y val="0.131729525334756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5278277650660967E-3"/>
                  <c:y val="0.123655678633391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 rot="-5400000" vert="horz"/>
              <a:lstStyle/>
              <a:p>
                <a:pPr algn="l">
                  <a:defRPr sz="92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Лист1!$H$11:$H$15</c:f>
              <c:strCache>
                <c:ptCount val="5"/>
                <c:pt idx="0">
                  <c:v> 0 - 4 р.</c:v>
                </c:pt>
                <c:pt idx="1">
                  <c:v> 5 - 9 р.</c:v>
                </c:pt>
                <c:pt idx="2">
                  <c:v> 10 - 14 р.</c:v>
                </c:pt>
                <c:pt idx="3">
                  <c:v> 15 - 19 р.</c:v>
                </c:pt>
                <c:pt idx="4">
                  <c:v> 20 - 24 р. </c:v>
                </c:pt>
              </c:strCache>
            </c:strRef>
          </c:cat>
          <c:val>
            <c:numRef>
              <c:f>Лист1!$I$11:$I$15</c:f>
              <c:numCache>
                <c:formatCode>#,##0</c:formatCode>
                <c:ptCount val="5"/>
                <c:pt idx="0">
                  <c:v>2097973</c:v>
                </c:pt>
                <c:pt idx="1">
                  <c:v>2379971</c:v>
                </c:pt>
                <c:pt idx="2">
                  <c:v>2052546</c:v>
                </c:pt>
                <c:pt idx="3">
                  <c:v>1840643</c:v>
                </c:pt>
                <c:pt idx="4">
                  <c:v>2313510</c:v>
                </c:pt>
              </c:numCache>
            </c:numRef>
          </c:val>
        </c:ser>
        <c:ser>
          <c:idx val="1"/>
          <c:order val="1"/>
          <c:tx>
            <c:strRef>
              <c:f>Лист1!$J$10</c:f>
              <c:strCache>
                <c:ptCount val="1"/>
                <c:pt idx="0">
                  <c:v>Міські поселення </c:v>
                </c:pt>
              </c:strCache>
            </c:strRef>
          </c:tx>
          <c:spPr>
            <a:solidFill>
              <a:srgbClr val="3399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5.7069650161361458E-3"/>
                  <c:y val="0.124712131322567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011855808613119E-3"/>
                  <c:y val="0.126805462876462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319254560604155E-3"/>
                  <c:y val="0.126936963388051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079728141532281E-3"/>
                  <c:y val="0.134174473953467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9113664307991302E-3"/>
                  <c:y val="0.130444236843275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 rot="-5400000" vert="horz"/>
              <a:lstStyle/>
              <a:p>
                <a:pPr algn="ctr">
                  <a:defRPr sz="92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Лист1!$H$11:$H$15</c:f>
              <c:strCache>
                <c:ptCount val="5"/>
                <c:pt idx="0">
                  <c:v> 0 - 4 р.</c:v>
                </c:pt>
                <c:pt idx="1">
                  <c:v> 5 - 9 р.</c:v>
                </c:pt>
                <c:pt idx="2">
                  <c:v> 10 - 14 р.</c:v>
                </c:pt>
                <c:pt idx="3">
                  <c:v> 15 - 19 р.</c:v>
                </c:pt>
                <c:pt idx="4">
                  <c:v> 20 - 24 р. </c:v>
                </c:pt>
              </c:strCache>
            </c:strRef>
          </c:cat>
          <c:val>
            <c:numRef>
              <c:f>Лист1!$J$11:$J$15</c:f>
              <c:numCache>
                <c:formatCode>#,##0</c:formatCode>
                <c:ptCount val="5"/>
                <c:pt idx="0">
                  <c:v>1370154</c:v>
                </c:pt>
                <c:pt idx="1">
                  <c:v>1582271</c:v>
                </c:pt>
                <c:pt idx="2">
                  <c:v>1375263</c:v>
                </c:pt>
                <c:pt idx="3">
                  <c:v>1196422</c:v>
                </c:pt>
                <c:pt idx="4">
                  <c:v>1528992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979840"/>
        <c:axId val="34981376"/>
        <c:axId val="0"/>
      </c:bar3DChart>
      <c:catAx>
        <c:axId val="34979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uk-UA"/>
          </a:p>
        </c:txPr>
        <c:crossAx val="349813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4981376"/>
        <c:scaling>
          <c:orientation val="minMax"/>
          <c:min val="10000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uk-UA"/>
          </a:p>
        </c:txPr>
        <c:crossAx val="3497984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233712512926577"/>
          <c:y val="0.8491525423728814"/>
          <c:w val="0.61737331954498453"/>
          <c:h val="4.067796610169494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uk-UA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r>
              <a:rPr lang="uk-UA" sz="1100" b="1">
                <a:latin typeface="+mn-lt"/>
              </a:rPr>
              <a:t>Питома вага дітей у загальній чисельності населення 
станом на 01.01.2018 порявняно з 01.01.2015 </a:t>
            </a:r>
          </a:p>
        </c:rich>
      </c:tx>
      <c:layout>
        <c:manualLayout>
          <c:xMode val="edge"/>
          <c:yMode val="edge"/>
          <c:x val="0.28171645211015289"/>
          <c:y val="0.0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4776119402985072E-2"/>
          <c:y val="0.11333333333333333"/>
          <c:w val="0.94589552238805974"/>
          <c:h val="0.5366227526643915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'частка діти'!$I$6</c:f>
              <c:strCache>
                <c:ptCount val="1"/>
                <c:pt idx="0">
                  <c:v>Питома вага населення у віці 0–17 років у загальній чисельності населення  за 2014 рік, відсотків</c:v>
                </c:pt>
              </c:strCache>
            </c:strRef>
          </c:tx>
          <c:spPr>
            <a:solidFill>
              <a:srgbClr val="FF808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'частка діти'!$H$7:$H$31</c:f>
              <c:strCache>
                <c:ptCount val="25"/>
                <c:pt idx="0">
                  <c:v>Вінницька</c:v>
                </c:pt>
                <c:pt idx="1">
                  <c:v>Волинська</c:v>
                </c:pt>
                <c:pt idx="2">
                  <c:v>Дніпропетровська</c:v>
                </c:pt>
                <c:pt idx="3">
                  <c:v>Донецька</c:v>
                </c:pt>
                <c:pt idx="4">
                  <c:v>Житомирська</c:v>
                </c:pt>
                <c:pt idx="5">
                  <c:v>Закарпатська</c:v>
                </c:pt>
                <c:pt idx="6">
                  <c:v>Запорізька</c:v>
                </c:pt>
                <c:pt idx="7">
                  <c:v>Івано-Франківська</c:v>
                </c:pt>
                <c:pt idx="8">
                  <c:v>Київська</c:v>
                </c:pt>
                <c:pt idx="9">
                  <c:v>Кіровоградська</c:v>
                </c:pt>
                <c:pt idx="10">
                  <c:v>Луганська</c:v>
                </c:pt>
                <c:pt idx="11">
                  <c:v>Львівська</c:v>
                </c:pt>
                <c:pt idx="12">
                  <c:v>Миколаївська</c:v>
                </c:pt>
                <c:pt idx="13">
                  <c:v>Одеська</c:v>
                </c:pt>
                <c:pt idx="14">
                  <c:v>Полтавська</c:v>
                </c:pt>
                <c:pt idx="15">
                  <c:v>Рівненська</c:v>
                </c:pt>
                <c:pt idx="16">
                  <c:v>Сумська</c:v>
                </c:pt>
                <c:pt idx="17">
                  <c:v>Тернопільська</c:v>
                </c:pt>
                <c:pt idx="18">
                  <c:v>Харківська</c:v>
                </c:pt>
                <c:pt idx="19">
                  <c:v>Херсонська</c:v>
                </c:pt>
                <c:pt idx="20">
                  <c:v>Хмельницька</c:v>
                </c:pt>
                <c:pt idx="21">
                  <c:v>Черкаська</c:v>
                </c:pt>
                <c:pt idx="22">
                  <c:v>Чернівецька</c:v>
                </c:pt>
                <c:pt idx="23">
                  <c:v>Чернігівська</c:v>
                </c:pt>
                <c:pt idx="24">
                  <c:v>м.Київ </c:v>
                </c:pt>
              </c:strCache>
            </c:strRef>
          </c:cat>
          <c:val>
            <c:numRef>
              <c:f>'частка діти'!$I$7:$I$31</c:f>
              <c:numCache>
                <c:formatCode>0.0</c:formatCode>
                <c:ptCount val="25"/>
                <c:pt idx="0">
                  <c:v>18.284015845456906</c:v>
                </c:pt>
                <c:pt idx="1">
                  <c:v>22.857458733500611</c:v>
                </c:pt>
                <c:pt idx="2">
                  <c:v>17.335995659463396</c:v>
                </c:pt>
                <c:pt idx="3">
                  <c:v>15.332190417949917</c:v>
                </c:pt>
                <c:pt idx="4">
                  <c:v>19.331999188373043</c:v>
                </c:pt>
                <c:pt idx="5">
                  <c:v>23.070459451738909</c:v>
                </c:pt>
                <c:pt idx="6">
                  <c:v>16.545287986144984</c:v>
                </c:pt>
                <c:pt idx="7">
                  <c:v>20.300660879950893</c:v>
                </c:pt>
                <c:pt idx="8">
                  <c:v>18.377677398017354</c:v>
                </c:pt>
                <c:pt idx="9">
                  <c:v>17.508756225851087</c:v>
                </c:pt>
                <c:pt idx="10">
                  <c:v>14.665496756116077</c:v>
                </c:pt>
                <c:pt idx="11">
                  <c:v>19.177758134878975</c:v>
                </c:pt>
                <c:pt idx="12">
                  <c:v>17.927050506734545</c:v>
                </c:pt>
                <c:pt idx="13">
                  <c:v>18.890978468018961</c:v>
                </c:pt>
                <c:pt idx="14">
                  <c:v>16.309067076898309</c:v>
                </c:pt>
                <c:pt idx="15">
                  <c:v>23.825889520735874</c:v>
                </c:pt>
                <c:pt idx="16">
                  <c:v>15.626493860456488</c:v>
                </c:pt>
                <c:pt idx="17">
                  <c:v>19.034110351228339</c:v>
                </c:pt>
                <c:pt idx="18">
                  <c:v>15.574669344462833</c:v>
                </c:pt>
                <c:pt idx="19">
                  <c:v>18.485546357802189</c:v>
                </c:pt>
                <c:pt idx="20">
                  <c:v>18.402577963282667</c:v>
                </c:pt>
                <c:pt idx="21">
                  <c:v>16.457630146764867</c:v>
                </c:pt>
                <c:pt idx="22">
                  <c:v>20.433344359907377</c:v>
                </c:pt>
                <c:pt idx="23">
                  <c:v>15.81674117183046</c:v>
                </c:pt>
                <c:pt idx="24">
                  <c:v>17.37948274244933</c:v>
                </c:pt>
              </c:numCache>
            </c:numRef>
          </c:val>
        </c:ser>
        <c:ser>
          <c:idx val="0"/>
          <c:order val="1"/>
          <c:tx>
            <c:strRef>
              <c:f>'частка діти'!$J$6</c:f>
              <c:strCache>
                <c:ptCount val="1"/>
                <c:pt idx="0">
                  <c:v>Питома вага населення у віці 0–17 років у загальній чисельності населення  за 2017 рік, відсотків</c:v>
                </c:pt>
              </c:strCache>
            </c:strRef>
          </c:tx>
          <c:spPr>
            <a:solidFill>
              <a:srgbClr val="CC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'частка діти'!$H$7:$H$31</c:f>
              <c:strCache>
                <c:ptCount val="25"/>
                <c:pt idx="0">
                  <c:v>Вінницька</c:v>
                </c:pt>
                <c:pt idx="1">
                  <c:v>Волинська</c:v>
                </c:pt>
                <c:pt idx="2">
                  <c:v>Дніпропетровська</c:v>
                </c:pt>
                <c:pt idx="3">
                  <c:v>Донецька</c:v>
                </c:pt>
                <c:pt idx="4">
                  <c:v>Житомирська</c:v>
                </c:pt>
                <c:pt idx="5">
                  <c:v>Закарпатська</c:v>
                </c:pt>
                <c:pt idx="6">
                  <c:v>Запорізька</c:v>
                </c:pt>
                <c:pt idx="7">
                  <c:v>Івано-Франківська</c:v>
                </c:pt>
                <c:pt idx="8">
                  <c:v>Київська</c:v>
                </c:pt>
                <c:pt idx="9">
                  <c:v>Кіровоградська</c:v>
                </c:pt>
                <c:pt idx="10">
                  <c:v>Луганська</c:v>
                </c:pt>
                <c:pt idx="11">
                  <c:v>Львівська</c:v>
                </c:pt>
                <c:pt idx="12">
                  <c:v>Миколаївська</c:v>
                </c:pt>
                <c:pt idx="13">
                  <c:v>Одеська</c:v>
                </c:pt>
                <c:pt idx="14">
                  <c:v>Полтавська</c:v>
                </c:pt>
                <c:pt idx="15">
                  <c:v>Рівненська</c:v>
                </c:pt>
                <c:pt idx="16">
                  <c:v>Сумська</c:v>
                </c:pt>
                <c:pt idx="17">
                  <c:v>Тернопільська</c:v>
                </c:pt>
                <c:pt idx="18">
                  <c:v>Харківська</c:v>
                </c:pt>
                <c:pt idx="19">
                  <c:v>Херсонська</c:v>
                </c:pt>
                <c:pt idx="20">
                  <c:v>Хмельницька</c:v>
                </c:pt>
                <c:pt idx="21">
                  <c:v>Черкаська</c:v>
                </c:pt>
                <c:pt idx="22">
                  <c:v>Чернівецька</c:v>
                </c:pt>
                <c:pt idx="23">
                  <c:v>Чернігівська</c:v>
                </c:pt>
                <c:pt idx="24">
                  <c:v>м.Київ </c:v>
                </c:pt>
              </c:strCache>
            </c:strRef>
          </c:cat>
          <c:val>
            <c:numRef>
              <c:f>'частка діти'!$J$7:$J$31</c:f>
              <c:numCache>
                <c:formatCode>0.0</c:formatCode>
                <c:ptCount val="25"/>
                <c:pt idx="0">
                  <c:v>18.409687369918078</c:v>
                </c:pt>
                <c:pt idx="1">
                  <c:v>23.114926781040214</c:v>
                </c:pt>
                <c:pt idx="2">
                  <c:v>17.947284105022845</c:v>
                </c:pt>
                <c:pt idx="3">
                  <c:v>14.45683612667567</c:v>
                </c:pt>
                <c:pt idx="4">
                  <c:v>19.544272439789349</c:v>
                </c:pt>
                <c:pt idx="5">
                  <c:v>23.285101352481675</c:v>
                </c:pt>
                <c:pt idx="6">
                  <c:v>17.106774223139816</c:v>
                </c:pt>
                <c:pt idx="7">
                  <c:v>20.236912356248681</c:v>
                </c:pt>
                <c:pt idx="8">
                  <c:v>19.221048838865201</c:v>
                </c:pt>
                <c:pt idx="9">
                  <c:v>17.822042775850541</c:v>
                </c:pt>
                <c:pt idx="10">
                  <c:v>13.401087737870428</c:v>
                </c:pt>
                <c:pt idx="11">
                  <c:v>19.327558757871614</c:v>
                </c:pt>
                <c:pt idx="12">
                  <c:v>18.226929648985763</c:v>
                </c:pt>
                <c:pt idx="13">
                  <c:v>19.561259098277205</c:v>
                </c:pt>
                <c:pt idx="14">
                  <c:v>16.658001367007326</c:v>
                </c:pt>
                <c:pt idx="15">
                  <c:v>24.014067077330118</c:v>
                </c:pt>
                <c:pt idx="16">
                  <c:v>15.714518557044643</c:v>
                </c:pt>
                <c:pt idx="17">
                  <c:v>18.841039748880188</c:v>
                </c:pt>
                <c:pt idx="18">
                  <c:v>16.116400603202468</c:v>
                </c:pt>
                <c:pt idx="19">
                  <c:v>18.893423455046104</c:v>
                </c:pt>
                <c:pt idx="20">
                  <c:v>18.653588683858199</c:v>
                </c:pt>
                <c:pt idx="21">
                  <c:v>16.558754830554584</c:v>
                </c:pt>
                <c:pt idx="22">
                  <c:v>20.42260379179227</c:v>
                </c:pt>
                <c:pt idx="23">
                  <c:v>16.106100030053305</c:v>
                </c:pt>
                <c:pt idx="24">
                  <c:v>18.689347317776246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314304"/>
        <c:axId val="95316608"/>
      </c:barChart>
      <c:lineChart>
        <c:grouping val="standard"/>
        <c:varyColors val="0"/>
        <c:ser>
          <c:idx val="2"/>
          <c:order val="2"/>
          <c:tx>
            <c:strRef>
              <c:f>'частка діти'!$K$6</c:f>
              <c:strCache>
                <c:ptCount val="1"/>
                <c:pt idx="0">
                  <c:v>по Україні за 2014 рік - 17,8%</c:v>
                </c:pt>
              </c:strCache>
            </c:strRef>
          </c:tx>
          <c:spPr>
            <a:ln w="38100">
              <a:solidFill>
                <a:srgbClr val="993300"/>
              </a:solidFill>
              <a:prstDash val="solid"/>
            </a:ln>
          </c:spPr>
          <c:marker>
            <c:symbol val="triangle"/>
            <c:size val="9"/>
            <c:spPr>
              <a:solidFill>
                <a:srgbClr val="993300"/>
              </a:solidFill>
              <a:ln>
                <a:solidFill>
                  <a:srgbClr val="993300"/>
                </a:solidFill>
                <a:prstDash val="solid"/>
              </a:ln>
            </c:spPr>
          </c:marker>
          <c:cat>
            <c:strRef>
              <c:f>'частка діти'!$H$7:$H$31</c:f>
              <c:strCache>
                <c:ptCount val="25"/>
                <c:pt idx="0">
                  <c:v>Вінницька</c:v>
                </c:pt>
                <c:pt idx="1">
                  <c:v>Волинська</c:v>
                </c:pt>
                <c:pt idx="2">
                  <c:v>Дніпропетровська</c:v>
                </c:pt>
                <c:pt idx="3">
                  <c:v>Донецька</c:v>
                </c:pt>
                <c:pt idx="4">
                  <c:v>Житомирська</c:v>
                </c:pt>
                <c:pt idx="5">
                  <c:v>Закарпатська</c:v>
                </c:pt>
                <c:pt idx="6">
                  <c:v>Запорізька</c:v>
                </c:pt>
                <c:pt idx="7">
                  <c:v>Івано-Франківська</c:v>
                </c:pt>
                <c:pt idx="8">
                  <c:v>Київська</c:v>
                </c:pt>
                <c:pt idx="9">
                  <c:v>Кіровоградська</c:v>
                </c:pt>
                <c:pt idx="10">
                  <c:v>Луганська</c:v>
                </c:pt>
                <c:pt idx="11">
                  <c:v>Львівська</c:v>
                </c:pt>
                <c:pt idx="12">
                  <c:v>Миколаївська</c:v>
                </c:pt>
                <c:pt idx="13">
                  <c:v>Одеська</c:v>
                </c:pt>
                <c:pt idx="14">
                  <c:v>Полтавська</c:v>
                </c:pt>
                <c:pt idx="15">
                  <c:v>Рівненська</c:v>
                </c:pt>
                <c:pt idx="16">
                  <c:v>Сумська</c:v>
                </c:pt>
                <c:pt idx="17">
                  <c:v>Тернопільська</c:v>
                </c:pt>
                <c:pt idx="18">
                  <c:v>Харківська</c:v>
                </c:pt>
                <c:pt idx="19">
                  <c:v>Херсонська</c:v>
                </c:pt>
                <c:pt idx="20">
                  <c:v>Хмельницька</c:v>
                </c:pt>
                <c:pt idx="21">
                  <c:v>Черкаська</c:v>
                </c:pt>
                <c:pt idx="22">
                  <c:v>Чернівецька</c:v>
                </c:pt>
                <c:pt idx="23">
                  <c:v>Чернігівська</c:v>
                </c:pt>
                <c:pt idx="24">
                  <c:v>м.Київ </c:v>
                </c:pt>
              </c:strCache>
            </c:strRef>
          </c:cat>
          <c:val>
            <c:numRef>
              <c:f>'частка діти'!$K$7:$K$31</c:f>
              <c:numCache>
                <c:formatCode>0.0</c:formatCode>
                <c:ptCount val="25"/>
                <c:pt idx="0">
                  <c:v>17.8</c:v>
                </c:pt>
                <c:pt idx="1">
                  <c:v>17.8</c:v>
                </c:pt>
                <c:pt idx="2">
                  <c:v>17.8</c:v>
                </c:pt>
                <c:pt idx="3">
                  <c:v>17.8</c:v>
                </c:pt>
                <c:pt idx="4">
                  <c:v>17.8</c:v>
                </c:pt>
                <c:pt idx="5">
                  <c:v>17.8</c:v>
                </c:pt>
                <c:pt idx="6">
                  <c:v>17.8</c:v>
                </c:pt>
                <c:pt idx="7">
                  <c:v>17.8</c:v>
                </c:pt>
                <c:pt idx="8">
                  <c:v>17.8</c:v>
                </c:pt>
                <c:pt idx="9">
                  <c:v>17.8</c:v>
                </c:pt>
                <c:pt idx="10">
                  <c:v>17.8</c:v>
                </c:pt>
                <c:pt idx="11">
                  <c:v>17.8</c:v>
                </c:pt>
                <c:pt idx="12">
                  <c:v>17.8</c:v>
                </c:pt>
                <c:pt idx="13">
                  <c:v>17.8</c:v>
                </c:pt>
                <c:pt idx="14">
                  <c:v>17.8</c:v>
                </c:pt>
                <c:pt idx="15">
                  <c:v>17.8</c:v>
                </c:pt>
                <c:pt idx="16">
                  <c:v>17.8</c:v>
                </c:pt>
                <c:pt idx="17">
                  <c:v>17.8</c:v>
                </c:pt>
                <c:pt idx="18">
                  <c:v>17.8</c:v>
                </c:pt>
                <c:pt idx="19">
                  <c:v>17.8</c:v>
                </c:pt>
                <c:pt idx="20">
                  <c:v>17.8</c:v>
                </c:pt>
                <c:pt idx="21">
                  <c:v>17.8</c:v>
                </c:pt>
                <c:pt idx="22">
                  <c:v>17.8</c:v>
                </c:pt>
                <c:pt idx="23">
                  <c:v>17.8</c:v>
                </c:pt>
                <c:pt idx="24">
                  <c:v>17.8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'частка діти'!$L$6</c:f>
              <c:strCache>
                <c:ptCount val="1"/>
                <c:pt idx="0">
                  <c:v>по Україні за 2017 рік - 18,0%</c:v>
                </c:pt>
              </c:strCache>
            </c:strRef>
          </c:tx>
          <c:spPr>
            <a:ln w="38100">
              <a:solidFill>
                <a:srgbClr val="008000"/>
              </a:solidFill>
              <a:prstDash val="solid"/>
            </a:ln>
          </c:spPr>
          <c:marker>
            <c:symbol val="circle"/>
            <c:size val="9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strRef>
              <c:f>'частка діти'!$H$7:$H$31</c:f>
              <c:strCache>
                <c:ptCount val="25"/>
                <c:pt idx="0">
                  <c:v>Вінницька</c:v>
                </c:pt>
                <c:pt idx="1">
                  <c:v>Волинська</c:v>
                </c:pt>
                <c:pt idx="2">
                  <c:v>Дніпропетровська</c:v>
                </c:pt>
                <c:pt idx="3">
                  <c:v>Донецька</c:v>
                </c:pt>
                <c:pt idx="4">
                  <c:v>Житомирська</c:v>
                </c:pt>
                <c:pt idx="5">
                  <c:v>Закарпатська</c:v>
                </c:pt>
                <c:pt idx="6">
                  <c:v>Запорізька</c:v>
                </c:pt>
                <c:pt idx="7">
                  <c:v>Івано-Франківська</c:v>
                </c:pt>
                <c:pt idx="8">
                  <c:v>Київська</c:v>
                </c:pt>
                <c:pt idx="9">
                  <c:v>Кіровоградська</c:v>
                </c:pt>
                <c:pt idx="10">
                  <c:v>Луганська</c:v>
                </c:pt>
                <c:pt idx="11">
                  <c:v>Львівська</c:v>
                </c:pt>
                <c:pt idx="12">
                  <c:v>Миколаївська</c:v>
                </c:pt>
                <c:pt idx="13">
                  <c:v>Одеська</c:v>
                </c:pt>
                <c:pt idx="14">
                  <c:v>Полтавська</c:v>
                </c:pt>
                <c:pt idx="15">
                  <c:v>Рівненська</c:v>
                </c:pt>
                <c:pt idx="16">
                  <c:v>Сумська</c:v>
                </c:pt>
                <c:pt idx="17">
                  <c:v>Тернопільська</c:v>
                </c:pt>
                <c:pt idx="18">
                  <c:v>Харківська</c:v>
                </c:pt>
                <c:pt idx="19">
                  <c:v>Херсонська</c:v>
                </c:pt>
                <c:pt idx="20">
                  <c:v>Хмельницька</c:v>
                </c:pt>
                <c:pt idx="21">
                  <c:v>Черкаська</c:v>
                </c:pt>
                <c:pt idx="22">
                  <c:v>Чернівецька</c:v>
                </c:pt>
                <c:pt idx="23">
                  <c:v>Чернігівська</c:v>
                </c:pt>
                <c:pt idx="24">
                  <c:v>м.Київ </c:v>
                </c:pt>
              </c:strCache>
            </c:strRef>
          </c:cat>
          <c:val>
            <c:numRef>
              <c:f>'частка діти'!$L$7:$L$31</c:f>
              <c:numCache>
                <c:formatCode>0.0</c:formatCode>
                <c:ptCount val="25"/>
                <c:pt idx="0">
                  <c:v>18</c:v>
                </c:pt>
                <c:pt idx="1">
                  <c:v>18</c:v>
                </c:pt>
                <c:pt idx="2">
                  <c:v>18</c:v>
                </c:pt>
                <c:pt idx="3">
                  <c:v>18</c:v>
                </c:pt>
                <c:pt idx="4">
                  <c:v>18</c:v>
                </c:pt>
                <c:pt idx="5">
                  <c:v>18</c:v>
                </c:pt>
                <c:pt idx="6">
                  <c:v>18</c:v>
                </c:pt>
                <c:pt idx="7">
                  <c:v>18</c:v>
                </c:pt>
                <c:pt idx="8">
                  <c:v>18</c:v>
                </c:pt>
                <c:pt idx="9">
                  <c:v>18</c:v>
                </c:pt>
                <c:pt idx="10">
                  <c:v>18</c:v>
                </c:pt>
                <c:pt idx="11">
                  <c:v>18</c:v>
                </c:pt>
                <c:pt idx="12">
                  <c:v>18</c:v>
                </c:pt>
                <c:pt idx="13">
                  <c:v>18</c:v>
                </c:pt>
                <c:pt idx="14">
                  <c:v>18</c:v>
                </c:pt>
                <c:pt idx="15">
                  <c:v>18</c:v>
                </c:pt>
                <c:pt idx="16">
                  <c:v>18</c:v>
                </c:pt>
                <c:pt idx="17">
                  <c:v>18</c:v>
                </c:pt>
                <c:pt idx="18">
                  <c:v>18</c:v>
                </c:pt>
                <c:pt idx="19">
                  <c:v>18</c:v>
                </c:pt>
                <c:pt idx="20">
                  <c:v>18</c:v>
                </c:pt>
                <c:pt idx="21">
                  <c:v>18</c:v>
                </c:pt>
                <c:pt idx="22">
                  <c:v>18</c:v>
                </c:pt>
                <c:pt idx="23">
                  <c:v>18</c:v>
                </c:pt>
                <c:pt idx="24">
                  <c:v>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775680"/>
        <c:axId val="108990464"/>
      </c:lineChart>
      <c:catAx>
        <c:axId val="95314304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uk-UA"/>
          </a:p>
        </c:txPr>
        <c:crossAx val="9531660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95316608"/>
        <c:scaling>
          <c:orientation val="minMax"/>
          <c:min val="10"/>
        </c:scaling>
        <c:delete val="0"/>
        <c:axPos val="l"/>
        <c:numFmt formatCode="0.0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uk-UA"/>
          </a:p>
        </c:txPr>
        <c:crossAx val="95314304"/>
        <c:crosses val="autoZero"/>
        <c:crossBetween val="between"/>
      </c:valAx>
      <c:catAx>
        <c:axId val="106775680"/>
        <c:scaling>
          <c:orientation val="minMax"/>
        </c:scaling>
        <c:delete val="1"/>
        <c:axPos val="b"/>
        <c:majorTickMark val="out"/>
        <c:minorTickMark val="none"/>
        <c:tickLblPos val="nextTo"/>
        <c:crossAx val="108990464"/>
        <c:crosses val="autoZero"/>
        <c:auto val="0"/>
        <c:lblAlgn val="ctr"/>
        <c:lblOffset val="100"/>
        <c:noMultiLvlLbl val="0"/>
      </c:catAx>
      <c:valAx>
        <c:axId val="10899046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06775680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uk-UA"/>
          </a:p>
        </c:txPr>
      </c:legendEntry>
      <c:layout>
        <c:manualLayout>
          <c:xMode val="edge"/>
          <c:yMode val="edge"/>
          <c:x val="0.29246698362387746"/>
          <c:y val="0.85494423366570704"/>
          <c:w val="0.68003734827264239"/>
          <c:h val="0.11600007626165373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uk-UA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uk-UA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02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uk-UA"/>
              <a:t>Обладнання житла міських та сільських домогосподарств</a:t>
            </a:r>
            <a:r>
              <a:rPr lang="uk-UA" baseline="0"/>
              <a:t>
 у 2018 році</a:t>
            </a:r>
            <a:endParaRPr lang="uk-UA"/>
          </a:p>
        </c:rich>
      </c:tx>
      <c:layout>
        <c:manualLayout>
          <c:xMode val="edge"/>
          <c:yMode val="edge"/>
          <c:x val="0.17236731195402605"/>
          <c:y val="2.7852210781344638E-3"/>
        </c:manualLayout>
      </c:layout>
      <c:overlay val="0"/>
      <c:spPr>
        <a:noFill/>
        <a:ln w="2544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600214947750818"/>
          <c:y val="0.15925120129214621"/>
          <c:w val="0.82615701398454522"/>
          <c:h val="0.500413325257419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Лист2!$B$1</c:f>
              <c:strCache>
                <c:ptCount val="1"/>
                <c:pt idx="0">
                  <c:v>У міських поселеннях</c:v>
                </c:pt>
              </c:strCache>
            </c:strRef>
          </c:tx>
          <c:spPr>
            <a:solidFill>
              <a:srgbClr val="FFFF99"/>
            </a:solidFill>
            <a:ln w="1272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5.0841707699683103E-3"/>
                  <c:y val="-6.5284942830423631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3492063492063492E-3"/>
                  <c:y val="3.30851943755169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1101778944298629E-2"/>
                  <c:y val="7.23106882111200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1455734699829188E-2"/>
                  <c:y val="4.807773718111538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811940174144976E-3"/>
                  <c:y val="7.001817080557238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8.4656084656084662E-3"/>
                  <c:y val="9.92555831265508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8.4656084656085425E-3"/>
                  <c:y val="9.92555831265508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8.4656084656084662E-3"/>
                  <c:y val="9.92555831265508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6.3492063492063492E-3"/>
                  <c:y val="9.92555831265508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43">
                <a:noFill/>
              </a:ln>
            </c:spPr>
            <c:txPr>
              <a:bodyPr/>
              <a:lstStyle/>
              <a:p>
                <a:pPr>
                  <a:defRPr sz="801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Лист2!$A$2:$A$11</c:f>
              <c:strCache>
                <c:ptCount val="10"/>
                <c:pt idx="0">
                  <c:v>Центральним опаленням</c:v>
                </c:pt>
                <c:pt idx="1">
                  <c:v>Індивідуальною системою опалення</c:v>
                </c:pt>
                <c:pt idx="2">
                  <c:v>Централізованим газопостачанням</c:v>
                </c:pt>
                <c:pt idx="3">
                  <c:v>Балонним газом</c:v>
                </c:pt>
                <c:pt idx="4">
                  <c:v>Газовою колонкою</c:v>
                </c:pt>
                <c:pt idx="5">
                  <c:v>Гарячим водопостачанням</c:v>
                </c:pt>
                <c:pt idx="6">
                  <c:v>Водопроводом</c:v>
                </c:pt>
                <c:pt idx="7">
                  <c:v>Каналізацією</c:v>
                </c:pt>
                <c:pt idx="8">
                  <c:v>Ванною або душем</c:v>
                </c:pt>
                <c:pt idx="9">
                  <c:v>Домашнім телефоном</c:v>
                </c:pt>
              </c:strCache>
            </c:strRef>
          </c:cat>
          <c:val>
            <c:numRef>
              <c:f>Лист2!$B$2:$B$11</c:f>
              <c:numCache>
                <c:formatCode>0.0</c:formatCode>
                <c:ptCount val="10"/>
                <c:pt idx="0">
                  <c:v>55.1</c:v>
                </c:pt>
                <c:pt idx="1">
                  <c:v>38.700000000000003</c:v>
                </c:pt>
                <c:pt idx="2">
                  <c:v>85.1</c:v>
                </c:pt>
                <c:pt idx="3">
                  <c:v>3.7</c:v>
                </c:pt>
                <c:pt idx="4">
                  <c:v>17.399999999999999</c:v>
                </c:pt>
                <c:pt idx="5">
                  <c:v>52.1</c:v>
                </c:pt>
                <c:pt idx="6">
                  <c:v>94.2</c:v>
                </c:pt>
                <c:pt idx="7">
                  <c:v>93.9</c:v>
                </c:pt>
                <c:pt idx="8">
                  <c:v>91.6</c:v>
                </c:pt>
                <c:pt idx="9">
                  <c:v>24.5</c:v>
                </c:pt>
              </c:numCache>
            </c:numRef>
          </c:val>
        </c:ser>
        <c:ser>
          <c:idx val="1"/>
          <c:order val="1"/>
          <c:tx>
            <c:strRef>
              <c:f>Лист2!$C$1</c:f>
              <c:strCache>
                <c:ptCount val="1"/>
                <c:pt idx="0">
                  <c:v>У сільській місцевості</c:v>
                </c:pt>
              </c:strCache>
            </c:strRef>
          </c:tx>
          <c:spPr>
            <a:solidFill>
              <a:srgbClr val="FF6600"/>
            </a:solidFill>
            <a:ln w="1272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127759030121233E-2"/>
                  <c:y val="2.77186195398025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0747823188768068E-3"/>
                  <c:y val="1.069589626358733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5303087114110736E-3"/>
                  <c:y val="1.261666113075815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946298379369246E-2"/>
                  <c:y val="5.771152055124623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0919885014373201E-3"/>
                  <c:y val="5.654181564773386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2698412698412698E-2"/>
                  <c:y val="3.30851943755169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4656084656083881E-3"/>
                  <c:y val="9.92555831265502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6.3492063492063492E-3"/>
                  <c:y val="9.92555831265502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6.3492063492061939E-3"/>
                  <c:y val="9.92555831265502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0582010582010581E-2"/>
                  <c:y val="9.92555831265508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43">
                <a:noFill/>
              </a:ln>
            </c:spPr>
            <c:txPr>
              <a:bodyPr/>
              <a:lstStyle/>
              <a:p>
                <a:pPr>
                  <a:defRPr sz="801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Лист2!$A$2:$A$11</c:f>
              <c:strCache>
                <c:ptCount val="10"/>
                <c:pt idx="0">
                  <c:v>Центральним опаленням</c:v>
                </c:pt>
                <c:pt idx="1">
                  <c:v>Індивідуальною системою опалення</c:v>
                </c:pt>
                <c:pt idx="2">
                  <c:v>Централізованим газопостачанням</c:v>
                </c:pt>
                <c:pt idx="3">
                  <c:v>Балонним газом</c:v>
                </c:pt>
                <c:pt idx="4">
                  <c:v>Газовою колонкою</c:v>
                </c:pt>
                <c:pt idx="5">
                  <c:v>Гарячим водопостачанням</c:v>
                </c:pt>
                <c:pt idx="6">
                  <c:v>Водопроводом</c:v>
                </c:pt>
                <c:pt idx="7">
                  <c:v>Каналізацією</c:v>
                </c:pt>
                <c:pt idx="8">
                  <c:v>Ванною або душем</c:v>
                </c:pt>
                <c:pt idx="9">
                  <c:v>Домашнім телефоном</c:v>
                </c:pt>
              </c:strCache>
            </c:strRef>
          </c:cat>
          <c:val>
            <c:numRef>
              <c:f>Лист2!$C$2:$C$11</c:f>
              <c:numCache>
                <c:formatCode>0.0</c:formatCode>
                <c:ptCount val="10"/>
                <c:pt idx="0">
                  <c:v>1</c:v>
                </c:pt>
                <c:pt idx="1">
                  <c:v>58.7</c:v>
                </c:pt>
                <c:pt idx="2">
                  <c:v>62.7</c:v>
                </c:pt>
                <c:pt idx="3">
                  <c:v>28.3</c:v>
                </c:pt>
                <c:pt idx="4">
                  <c:v>9.8000000000000007</c:v>
                </c:pt>
                <c:pt idx="5">
                  <c:v>15.2</c:v>
                </c:pt>
                <c:pt idx="6">
                  <c:v>53.6</c:v>
                </c:pt>
                <c:pt idx="7">
                  <c:v>52.6</c:v>
                </c:pt>
                <c:pt idx="8">
                  <c:v>47.1</c:v>
                </c:pt>
                <c:pt idx="9">
                  <c:v>11.5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295744"/>
        <c:axId val="120393088"/>
      </c:barChart>
      <c:catAx>
        <c:axId val="1132957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801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uk-UA" b="0"/>
                  <a:t>%</a:t>
                </a:r>
              </a:p>
            </c:rich>
          </c:tx>
          <c:layout>
            <c:manualLayout>
              <c:xMode val="edge"/>
              <c:yMode val="edge"/>
              <c:x val="8.4686749181732995E-2"/>
              <c:y val="7.5423864324651729E-2"/>
            </c:manualLayout>
          </c:layout>
          <c:overlay val="0"/>
          <c:spPr>
            <a:noFill/>
            <a:ln w="25443">
              <a:noFill/>
            </a:ln>
          </c:spPr>
        </c:title>
        <c:numFmt formatCode="General" sourceLinked="1"/>
        <c:majorTickMark val="out"/>
        <c:minorTickMark val="none"/>
        <c:tickLblPos val="low"/>
        <c:spPr>
          <a:ln w="3180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902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uk-UA"/>
          </a:p>
        </c:txPr>
        <c:crossAx val="120393088"/>
        <c:crosses val="autoZero"/>
        <c:auto val="1"/>
        <c:lblAlgn val="ctr"/>
        <c:lblOffset val="100"/>
        <c:noMultiLvlLbl val="0"/>
      </c:catAx>
      <c:valAx>
        <c:axId val="120393088"/>
        <c:scaling>
          <c:orientation val="minMax"/>
        </c:scaling>
        <c:delete val="0"/>
        <c:axPos val="l"/>
        <c:majorGridlines>
          <c:spPr>
            <a:ln w="3180">
              <a:solidFill>
                <a:srgbClr val="FFFFFF"/>
              </a:solidFill>
              <a:prstDash val="solid"/>
            </a:ln>
          </c:spPr>
        </c:majorGridlines>
        <c:numFmt formatCode="0.0" sourceLinked="1"/>
        <c:majorTickMark val="out"/>
        <c:minorTickMark val="none"/>
        <c:tickLblPos val="nextTo"/>
        <c:spPr>
          <a:ln w="318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1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uk-UA"/>
          </a:p>
        </c:txPr>
        <c:crossAx val="113295744"/>
        <c:crosses val="autoZero"/>
        <c:crossBetween val="between"/>
      </c:valAx>
      <c:spPr>
        <a:solidFill>
          <a:srgbClr val="FFFFFF"/>
        </a:solidFill>
        <a:ln w="25443">
          <a:noFill/>
        </a:ln>
      </c:spPr>
    </c:plotArea>
    <c:legend>
      <c:legendPos val="tr"/>
      <c:layout>
        <c:manualLayout>
          <c:xMode val="edge"/>
          <c:yMode val="edge"/>
          <c:x val="0.83805250232045869"/>
          <c:y val="0.11213406016555623"/>
          <c:w val="0.1580779052364647"/>
          <c:h val="0.19997480314960631"/>
        </c:manualLayout>
      </c:layout>
      <c:overlay val="0"/>
      <c:spPr>
        <a:solidFill>
          <a:srgbClr val="FFFFFF"/>
        </a:solidFill>
        <a:ln w="3180">
          <a:solidFill>
            <a:srgbClr val="000000"/>
          </a:solidFill>
          <a:prstDash val="solid"/>
        </a:ln>
        <a:effectLst>
          <a:outerShdw dist="35921" dir="2700000" algn="br">
            <a:srgbClr val="000000"/>
          </a:outerShdw>
        </a:effectLst>
      </c:spPr>
      <c:txPr>
        <a:bodyPr/>
        <a:lstStyle/>
        <a:p>
          <a:pPr>
            <a:defRPr sz="801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152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uk-UA"/>
    </a:p>
  </c:txPr>
  <c:externalData r:id="rId2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image" Target="../media/image30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image" Target="../media/image3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BC3E23-88CD-4421-8BC1-9369601AEA02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8068C1C3-7A55-477D-92A3-269317CF3019}">
      <dgm:prSet phldrT="[Текст]" custT="1"/>
      <dgm:spPr>
        <a:ln>
          <a:noFill/>
        </a:ln>
      </dgm:spPr>
      <dgm:t>
        <a:bodyPr/>
        <a:lstStyle/>
        <a:p>
          <a:pPr marL="180975" indent="-180975"/>
          <a:r>
            <a:rPr lang="uk-UA" sz="2000" dirty="0" smtClean="0">
              <a:latin typeface="Arial" panose="020B0604020202020204" pitchFamily="34" charset="0"/>
              <a:cs typeface="Arial" panose="020B0604020202020204" pitchFamily="34" charset="0"/>
            </a:rPr>
            <a:t>   </a:t>
          </a:r>
          <a:r>
            <a:rPr lang="uk-UA" sz="20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ЖИТЛО ТА ЖИТЛОВІ    УМОВИ </a:t>
          </a:r>
          <a:endParaRPr lang="uk-UA" sz="2000" b="1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F992A3-5B00-4DD4-B686-A871B995C408}" type="parTrans" cxnId="{A35D1499-B51F-476E-B3BB-6706CFFD0FF2}">
      <dgm:prSet/>
      <dgm:spPr/>
      <dgm:t>
        <a:bodyPr/>
        <a:lstStyle/>
        <a:p>
          <a:endParaRPr lang="uk-UA"/>
        </a:p>
      </dgm:t>
    </dgm:pt>
    <dgm:pt modelId="{267383C0-C29D-487D-BFB9-DE97A8CC5186}" type="sibTrans" cxnId="{A35D1499-B51F-476E-B3BB-6706CFFD0FF2}">
      <dgm:prSet/>
      <dgm:spPr/>
      <dgm:t>
        <a:bodyPr/>
        <a:lstStyle/>
        <a:p>
          <a:endParaRPr lang="uk-UA"/>
        </a:p>
      </dgm:t>
    </dgm:pt>
    <dgm:pt modelId="{3E0BE625-458F-417B-A591-A53C9B37652D}">
      <dgm:prSet phldrT="[Текст]" custT="1"/>
      <dgm:spPr>
        <a:ln>
          <a:noFill/>
        </a:ln>
      </dgm:spPr>
      <dgm:t>
        <a:bodyPr/>
        <a:lstStyle/>
        <a:p>
          <a:pPr algn="l">
            <a:spcAft>
              <a:spcPts val="0"/>
            </a:spcAft>
          </a:pPr>
          <a:r>
            <a:rPr lang="uk-UA" sz="20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БЕЗПЕЧНИЙ ТА ДОСТУПНИЙ ТРАНСПОРТ</a:t>
          </a:r>
          <a:endParaRPr lang="uk-UA" sz="2000" b="1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9B4EB1-DD5A-402D-9D6D-135720CED621}" type="parTrans" cxnId="{E8028708-8A77-4F81-8BEE-B18402AF7482}">
      <dgm:prSet/>
      <dgm:spPr/>
      <dgm:t>
        <a:bodyPr/>
        <a:lstStyle/>
        <a:p>
          <a:endParaRPr lang="uk-UA"/>
        </a:p>
      </dgm:t>
    </dgm:pt>
    <dgm:pt modelId="{69672C70-683D-4CF9-BF2C-17BD188BB0C6}" type="sibTrans" cxnId="{E8028708-8A77-4F81-8BEE-B18402AF7482}">
      <dgm:prSet/>
      <dgm:spPr/>
      <dgm:t>
        <a:bodyPr/>
        <a:lstStyle/>
        <a:p>
          <a:endParaRPr lang="uk-UA"/>
        </a:p>
      </dgm:t>
    </dgm:pt>
    <dgm:pt modelId="{F592BB5E-91C5-4744-8EE3-DD5996D7A0A1}">
      <dgm:prSet phldrT="[Текст]" custT="1"/>
      <dgm:spPr>
        <a:ln>
          <a:noFill/>
        </a:ln>
      </dgm:spPr>
      <dgm:t>
        <a:bodyPr/>
        <a:lstStyle/>
        <a:p>
          <a:r>
            <a:rPr lang="uk-UA" sz="20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   ІГРИ ТА ВІДПОЧИНОК  </a:t>
          </a:r>
          <a:endParaRPr lang="uk-UA" sz="2000" b="1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5B28B5-B559-45EF-BACE-8DBB5D140573}" type="parTrans" cxnId="{98EC7CED-CE34-4ABD-B95A-6502115287FB}">
      <dgm:prSet/>
      <dgm:spPr/>
      <dgm:t>
        <a:bodyPr/>
        <a:lstStyle/>
        <a:p>
          <a:endParaRPr lang="uk-UA"/>
        </a:p>
      </dgm:t>
    </dgm:pt>
    <dgm:pt modelId="{D84050CE-0C03-4FA7-A803-427ED361D171}" type="sibTrans" cxnId="{98EC7CED-CE34-4ABD-B95A-6502115287FB}">
      <dgm:prSet/>
      <dgm:spPr/>
      <dgm:t>
        <a:bodyPr/>
        <a:lstStyle/>
        <a:p>
          <a:endParaRPr lang="uk-UA"/>
        </a:p>
      </dgm:t>
    </dgm:pt>
    <dgm:pt modelId="{96836E9E-0ABD-4F9D-949B-8F9212FC82EE}" type="pres">
      <dgm:prSet presAssocID="{BFBC3E23-88CD-4421-8BC1-9369601AEA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340FBDF1-59AE-4E7C-BDB7-B32A12291BD0}" type="pres">
      <dgm:prSet presAssocID="{8068C1C3-7A55-477D-92A3-269317CF3019}" presName="composite" presStyleCnt="0"/>
      <dgm:spPr/>
    </dgm:pt>
    <dgm:pt modelId="{7AF3531D-C783-4E59-9B92-4A55455CE158}" type="pres">
      <dgm:prSet presAssocID="{8068C1C3-7A55-477D-92A3-269317CF3019}" presName="rect1" presStyleLbl="trAlignAcc1" presStyleIdx="0" presStyleCnt="3" custScaleX="171364" custLinFactNeighborX="-3628" custLinFactNeighborY="-845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EF7B603-BE35-4082-BE2C-0EA310FD1A3C}" type="pres">
      <dgm:prSet presAssocID="{8068C1C3-7A55-477D-92A3-269317CF3019}" presName="rect2" presStyleLbl="fgImgPlace1" presStyleIdx="0" presStyleCnt="3" custScaleX="250923" custScaleY="124304" custLinFactX="-106457" custLinFactY="100000" custLinFactNeighborX="-200000" custLinFactNeighborY="14943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3100F943-9594-416D-9629-6FE21517AF6C}" type="pres">
      <dgm:prSet presAssocID="{267383C0-C29D-487D-BFB9-DE97A8CC5186}" presName="sibTrans" presStyleCnt="0"/>
      <dgm:spPr/>
    </dgm:pt>
    <dgm:pt modelId="{7A5DB1DB-749E-4805-BE2F-2D824D701E41}" type="pres">
      <dgm:prSet presAssocID="{3E0BE625-458F-417B-A591-A53C9B37652D}" presName="composite" presStyleCnt="0"/>
      <dgm:spPr/>
    </dgm:pt>
    <dgm:pt modelId="{522908AB-00FC-4147-BE55-349D7AD58D30}" type="pres">
      <dgm:prSet presAssocID="{3E0BE625-458F-417B-A591-A53C9B37652D}" presName="rect1" presStyleLbl="trAlignAcc1" presStyleIdx="1" presStyleCnt="3" custScaleX="160069" custLinFactNeighborX="-1908" custLinFactNeighborY="-146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893E715-C31F-4654-BAA1-267F5A08EC80}" type="pres">
      <dgm:prSet presAssocID="{3E0BE625-458F-417B-A591-A53C9B37652D}" presName="rect2" presStyleLbl="fgImgPlace1" presStyleIdx="1" presStyleCnt="3" custScaleX="272133" custLinFactX="-100278" custLinFactNeighborX="-200000" custLinFactNeighborY="332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3000" r="-83000"/>
          </a:stretch>
        </a:blipFill>
      </dgm:spPr>
    </dgm:pt>
    <dgm:pt modelId="{82DE0391-37C5-4710-8A8F-C57F7CC299E4}" type="pres">
      <dgm:prSet presAssocID="{69672C70-683D-4CF9-BF2C-17BD188BB0C6}" presName="sibTrans" presStyleCnt="0"/>
      <dgm:spPr/>
    </dgm:pt>
    <dgm:pt modelId="{51F2D3A2-56A5-465D-9EB5-F6C48BC82BB9}" type="pres">
      <dgm:prSet presAssocID="{F592BB5E-91C5-4744-8EE3-DD5996D7A0A1}" presName="composite" presStyleCnt="0"/>
      <dgm:spPr/>
    </dgm:pt>
    <dgm:pt modelId="{170EA397-6FE8-4A4D-9413-CDEB15694621}" type="pres">
      <dgm:prSet presAssocID="{F592BB5E-91C5-4744-8EE3-DD5996D7A0A1}" presName="rect1" presStyleLbl="trAlignAcc1" presStyleIdx="2" presStyleCnt="3" custScaleX="170126" custLinFactNeighborX="-7365" custLinFactNeighborY="-2036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BB73C79-2E24-44D2-9859-4AB98992093F}" type="pres">
      <dgm:prSet presAssocID="{F592BB5E-91C5-4744-8EE3-DD5996D7A0A1}" presName="rect2" presStyleLbl="fgImgPlace1" presStyleIdx="2" presStyleCnt="3" custScaleX="262114" custLinFactX="-100862" custLinFactY="-100000" custLinFactNeighborX="-200000" custLinFactNeighborY="-14044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3000" r="-93000"/>
          </a:stretch>
        </a:blipFill>
      </dgm:spPr>
    </dgm:pt>
  </dgm:ptLst>
  <dgm:cxnLst>
    <dgm:cxn modelId="{98EC7CED-CE34-4ABD-B95A-6502115287FB}" srcId="{BFBC3E23-88CD-4421-8BC1-9369601AEA02}" destId="{F592BB5E-91C5-4744-8EE3-DD5996D7A0A1}" srcOrd="2" destOrd="0" parTransId="{BD5B28B5-B559-45EF-BACE-8DBB5D140573}" sibTransId="{D84050CE-0C03-4FA7-A803-427ED361D171}"/>
    <dgm:cxn modelId="{A6BF4862-4557-4286-AE2B-562561A102D2}" type="presOf" srcId="{BFBC3E23-88CD-4421-8BC1-9369601AEA02}" destId="{96836E9E-0ABD-4F9D-949B-8F9212FC82EE}" srcOrd="0" destOrd="0" presId="urn:microsoft.com/office/officeart/2008/layout/PictureStrips"/>
    <dgm:cxn modelId="{543DA12C-7188-4C52-B03C-0C23F216EA28}" type="presOf" srcId="{3E0BE625-458F-417B-A591-A53C9B37652D}" destId="{522908AB-00FC-4147-BE55-349D7AD58D30}" srcOrd="0" destOrd="0" presId="urn:microsoft.com/office/officeart/2008/layout/PictureStrips"/>
    <dgm:cxn modelId="{B0656787-84BD-46EE-AACD-3342FE1C9E41}" type="presOf" srcId="{F592BB5E-91C5-4744-8EE3-DD5996D7A0A1}" destId="{170EA397-6FE8-4A4D-9413-CDEB15694621}" srcOrd="0" destOrd="0" presId="urn:microsoft.com/office/officeart/2008/layout/PictureStrips"/>
    <dgm:cxn modelId="{A35D1499-B51F-476E-B3BB-6706CFFD0FF2}" srcId="{BFBC3E23-88CD-4421-8BC1-9369601AEA02}" destId="{8068C1C3-7A55-477D-92A3-269317CF3019}" srcOrd="0" destOrd="0" parTransId="{84F992A3-5B00-4DD4-B686-A871B995C408}" sibTransId="{267383C0-C29D-487D-BFB9-DE97A8CC5186}"/>
    <dgm:cxn modelId="{E8028708-8A77-4F81-8BEE-B18402AF7482}" srcId="{BFBC3E23-88CD-4421-8BC1-9369601AEA02}" destId="{3E0BE625-458F-417B-A591-A53C9B37652D}" srcOrd="1" destOrd="0" parTransId="{5E9B4EB1-DD5A-402D-9D6D-135720CED621}" sibTransId="{69672C70-683D-4CF9-BF2C-17BD188BB0C6}"/>
    <dgm:cxn modelId="{293D9ED3-BB1C-4538-9430-402D1DACD5CA}" type="presOf" srcId="{8068C1C3-7A55-477D-92A3-269317CF3019}" destId="{7AF3531D-C783-4E59-9B92-4A55455CE158}" srcOrd="0" destOrd="0" presId="urn:microsoft.com/office/officeart/2008/layout/PictureStrips"/>
    <dgm:cxn modelId="{2E035DA2-9BE6-40C8-8AAA-CD872F103956}" type="presParOf" srcId="{96836E9E-0ABD-4F9D-949B-8F9212FC82EE}" destId="{340FBDF1-59AE-4E7C-BDB7-B32A12291BD0}" srcOrd="0" destOrd="0" presId="urn:microsoft.com/office/officeart/2008/layout/PictureStrips"/>
    <dgm:cxn modelId="{3DBF3D83-7BBA-43BB-A261-0D293898AEFC}" type="presParOf" srcId="{340FBDF1-59AE-4E7C-BDB7-B32A12291BD0}" destId="{7AF3531D-C783-4E59-9B92-4A55455CE158}" srcOrd="0" destOrd="0" presId="urn:microsoft.com/office/officeart/2008/layout/PictureStrips"/>
    <dgm:cxn modelId="{34C73D51-442B-4F54-BAC4-DCC383547F4B}" type="presParOf" srcId="{340FBDF1-59AE-4E7C-BDB7-B32A12291BD0}" destId="{6EF7B603-BE35-4082-BE2C-0EA310FD1A3C}" srcOrd="1" destOrd="0" presId="urn:microsoft.com/office/officeart/2008/layout/PictureStrips"/>
    <dgm:cxn modelId="{CA11E1ED-F134-4A4D-9FEA-2631A2B10652}" type="presParOf" srcId="{96836E9E-0ABD-4F9D-949B-8F9212FC82EE}" destId="{3100F943-9594-416D-9629-6FE21517AF6C}" srcOrd="1" destOrd="0" presId="urn:microsoft.com/office/officeart/2008/layout/PictureStrips"/>
    <dgm:cxn modelId="{572AA9A6-A2B7-4411-87F3-279E8C36FB13}" type="presParOf" srcId="{96836E9E-0ABD-4F9D-949B-8F9212FC82EE}" destId="{7A5DB1DB-749E-4805-BE2F-2D824D701E41}" srcOrd="2" destOrd="0" presId="urn:microsoft.com/office/officeart/2008/layout/PictureStrips"/>
    <dgm:cxn modelId="{AC251925-56DC-428B-81FD-46E3A807B848}" type="presParOf" srcId="{7A5DB1DB-749E-4805-BE2F-2D824D701E41}" destId="{522908AB-00FC-4147-BE55-349D7AD58D30}" srcOrd="0" destOrd="0" presId="urn:microsoft.com/office/officeart/2008/layout/PictureStrips"/>
    <dgm:cxn modelId="{F1744105-AA5A-47F9-AC2B-42397438A4E6}" type="presParOf" srcId="{7A5DB1DB-749E-4805-BE2F-2D824D701E41}" destId="{4893E715-C31F-4654-BAA1-267F5A08EC80}" srcOrd="1" destOrd="0" presId="urn:microsoft.com/office/officeart/2008/layout/PictureStrips"/>
    <dgm:cxn modelId="{5E88C58D-B1CB-4163-B1A3-4D0219EC1CBE}" type="presParOf" srcId="{96836E9E-0ABD-4F9D-949B-8F9212FC82EE}" destId="{82DE0391-37C5-4710-8A8F-C57F7CC299E4}" srcOrd="3" destOrd="0" presId="urn:microsoft.com/office/officeart/2008/layout/PictureStrips"/>
    <dgm:cxn modelId="{F318DDC4-E125-4960-A7B6-13299432B3B0}" type="presParOf" srcId="{96836E9E-0ABD-4F9D-949B-8F9212FC82EE}" destId="{51F2D3A2-56A5-465D-9EB5-F6C48BC82BB9}" srcOrd="4" destOrd="0" presId="urn:microsoft.com/office/officeart/2008/layout/PictureStrips"/>
    <dgm:cxn modelId="{17EE79F5-5F21-4064-980B-64E85E5E93C3}" type="presParOf" srcId="{51F2D3A2-56A5-465D-9EB5-F6C48BC82BB9}" destId="{170EA397-6FE8-4A4D-9413-CDEB15694621}" srcOrd="0" destOrd="0" presId="urn:microsoft.com/office/officeart/2008/layout/PictureStrips"/>
    <dgm:cxn modelId="{AEFF0389-D255-42DE-8E3C-1A6411281484}" type="presParOf" srcId="{51F2D3A2-56A5-465D-9EB5-F6C48BC82BB9}" destId="{EBB73C79-2E24-44D2-9859-4AB98992093F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F3531D-C783-4E59-9B92-4A55455CE158}">
      <dsp:nvSpPr>
        <dsp:cNvPr id="0" name=""/>
        <dsp:cNvSpPr/>
      </dsp:nvSpPr>
      <dsp:spPr>
        <a:xfrm>
          <a:off x="1946089" y="154548"/>
          <a:ext cx="4369539" cy="79683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20" tIns="76200" rIns="76200" bIns="76200" numCol="1" spcCol="1270" anchor="ctr" anchorCtr="0">
          <a:noAutofit/>
        </a:bodyPr>
        <a:lstStyle/>
        <a:p>
          <a:pPr marL="180975" lvl="0" indent="-180975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   </a:t>
          </a:r>
          <a:r>
            <a:rPr lang="uk-UA" sz="2000" b="1" kern="12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ЖИТЛО ТА ЖИТЛОВІ    УМОВИ </a:t>
          </a:r>
          <a:endParaRPr lang="uk-UA" sz="2000" b="1" kern="12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46089" y="154548"/>
        <a:ext cx="4369539" cy="796830"/>
      </dsp:txXfrm>
    </dsp:sp>
    <dsp:sp modelId="{6EF7B603-BE35-4082-BE2C-0EA310FD1A3C}">
      <dsp:nvSpPr>
        <dsp:cNvPr id="0" name=""/>
        <dsp:cNvSpPr/>
      </dsp:nvSpPr>
      <dsp:spPr>
        <a:xfrm>
          <a:off x="711923" y="2016480"/>
          <a:ext cx="1399602" cy="104001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2908AB-00FC-4147-BE55-349D7AD58D30}">
      <dsp:nvSpPr>
        <dsp:cNvPr id="0" name=""/>
        <dsp:cNvSpPr/>
      </dsp:nvSpPr>
      <dsp:spPr>
        <a:xfrm>
          <a:off x="2133950" y="1239769"/>
          <a:ext cx="4081533" cy="79683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2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000" b="1" kern="12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БЕЗПЕЧНИЙ ТА ДОСТУПНИЙ ТРАНСПОРТ</a:t>
          </a:r>
          <a:endParaRPr lang="uk-UA" sz="2000" b="1" kern="12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33950" y="1239769"/>
        <a:ext cx="4081533" cy="796830"/>
      </dsp:txXfrm>
    </dsp:sp>
    <dsp:sp modelId="{4893E715-C31F-4654-BAA1-267F5A08EC80}">
      <dsp:nvSpPr>
        <dsp:cNvPr id="0" name=""/>
        <dsp:cNvSpPr/>
      </dsp:nvSpPr>
      <dsp:spPr>
        <a:xfrm>
          <a:off x="687236" y="1164106"/>
          <a:ext cx="1517907" cy="836672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3000" r="-83000"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0EA397-6FE8-4A4D-9413-CDEB15694621}">
      <dsp:nvSpPr>
        <dsp:cNvPr id="0" name=""/>
        <dsp:cNvSpPr/>
      </dsp:nvSpPr>
      <dsp:spPr>
        <a:xfrm>
          <a:off x="1866585" y="2092241"/>
          <a:ext cx="4337972" cy="79683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72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   ІГРИ ТА ВІДПОЧИНОК  </a:t>
          </a:r>
          <a:endParaRPr lang="uk-UA" sz="2000" b="1" kern="12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66585" y="2092241"/>
        <a:ext cx="4337972" cy="796830"/>
      </dsp:txXfrm>
    </dsp:sp>
    <dsp:sp modelId="{EBB73C79-2E24-44D2-9859-4AB98992093F}">
      <dsp:nvSpPr>
        <dsp:cNvPr id="0" name=""/>
        <dsp:cNvSpPr/>
      </dsp:nvSpPr>
      <dsp:spPr>
        <a:xfrm>
          <a:off x="711921" y="127721"/>
          <a:ext cx="1462023" cy="83667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3000" r="-93000"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BC357-D391-6E4D-8249-70866D0DE96D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FB53A-14F9-1B4A-8875-FF18955C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364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Here’s is an overview of global data on VAC.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Worldwide, 1 in 4 children (176 million) under the age of 5 live with a mother who has been a recent victim of intimate partner violence.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in 4 children aged 2 to 4 experience violent discipline by their caregivers on a regular basis. And the number is close to 300 million.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shows that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63% of children aged 2 to 4 reported having experienced physical punishment in the past month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67% of children aged 2 to 4 reported having experienced psychological aggression in the past month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75% of children aged 2 to 4 reported having experienced violent discipline in the past month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 9% of children under age 5 live in countries where corporal punishment at home is fully prohibited, leaving around 607 million young children without full legal protection.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 15 million adolescent girls aged 15 to 19 have experienced forced sexual intercourse or other forced sexual acts in their lifetime.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Every 7 minutes, somewhere in the world, an adolescent is killed by an act of violence.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close to 30 million (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slightly more than 1 in 3) students between the ages of 13 and 15 experience bullying.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source: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UNICEF, A Familiar Face: Violence in the lives of children and adolescents, November 2017. 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As at January 2018, 53 states have achieved prohibition in all settings, including the home (53); 131 in schools; 60 in alternative care; 139 in penal institutions </a:t>
            </a:r>
            <a:endParaRPr lang="en-GB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support.office.com/en-us/powerpoint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32004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4750"/>
            <a:ext cx="64008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4/16/2019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_Whit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>
                <a:latin typeface="Arial"/>
                <a:cs typeface="Arial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bulleted text</a:t>
            </a:r>
          </a:p>
          <a:p>
            <a:pPr lvl="1"/>
            <a:r>
              <a:rPr lang="en-US" dirty="0"/>
              <a:t>Click to edit second level of bulleted text</a:t>
            </a:r>
          </a:p>
          <a:p>
            <a:pPr lvl="2"/>
            <a:r>
              <a:rPr lang="en-US" dirty="0"/>
              <a:t>Click to edit third level of bulleted text</a:t>
            </a:r>
          </a:p>
          <a:p>
            <a:pPr lvl="3"/>
            <a:r>
              <a:rPr lang="en-US" dirty="0"/>
              <a:t>Click to edit fourth level of bulleted text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8" name="Picture 7" descr="logo_blu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65997" y="4773439"/>
            <a:ext cx="972741" cy="23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92340" y="367839"/>
            <a:ext cx="8118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00AEEF"/>
                </a:solidFill>
                <a:latin typeface="Arial"/>
                <a:cs typeface="Arial"/>
              </a:rPr>
              <a:t>Instructions for using file styles and features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21529" y="4632127"/>
            <a:ext cx="762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Microsoft PowerPoint Support: </a:t>
            </a:r>
            <a:r>
              <a:rPr lang="en-US" sz="1000" dirty="0">
                <a:hlinkClick r:id="rId2"/>
              </a:rPr>
              <a:t>https://support.office.com/en-us/powerpoint</a:t>
            </a:r>
            <a:endParaRPr lang="en-US" sz="1000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521529" y="1123950"/>
            <a:ext cx="266744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/>
              <a:t>To select a different cover style/photo, subhead page or text (text, bulleted-text) page, click the ‘</a:t>
            </a:r>
            <a:r>
              <a:rPr lang="en-US" sz="900" b="1" dirty="0"/>
              <a:t>Layout’</a:t>
            </a:r>
            <a:r>
              <a:rPr lang="en-US" sz="900" dirty="0"/>
              <a:t> button to reveal multiple options built into the master file. </a:t>
            </a:r>
          </a:p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/>
              <a:t>Just click the one most appropriate for your presentation requirements and the slide will change to the layout you’ve selected while leaving your text and art intact.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268192" y="1123950"/>
            <a:ext cx="26754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/>
              <a:t>To select a new cover style/photo, subhead page or text (text, bulleted-text) page, click the ‘</a:t>
            </a:r>
            <a:r>
              <a:rPr lang="en-US" sz="900" b="1" dirty="0"/>
              <a:t>New Slide</a:t>
            </a:r>
            <a:r>
              <a:rPr lang="en-US" sz="900" dirty="0"/>
              <a:t>’ button to reveal multiple options built into the master file. </a:t>
            </a:r>
          </a:p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/>
              <a:t>Just click the one most appropriate for your presentation requirements and it will be added after the slide you have selected.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6019800" y="1123950"/>
            <a:ext cx="2514600" cy="1264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/>
              <a:t>To change the text ‘size/level’ of a paragraph or group of paragraphs, select the text and click the ‘</a:t>
            </a:r>
            <a:r>
              <a:rPr lang="en-US" sz="900" b="1" dirty="0"/>
              <a:t>Increase Indent</a:t>
            </a:r>
            <a:r>
              <a:rPr lang="en-US" sz="900" dirty="0"/>
              <a:t>’ button to change the text size to the next smaller ‘size/level’ that is built into the master file. There are four ‘levels’ of text built into the master.</a:t>
            </a:r>
          </a:p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/>
              <a:t>To increase the size, select the text and click the ‘</a:t>
            </a:r>
            <a:r>
              <a:rPr lang="en-US" sz="900" b="1" dirty="0"/>
              <a:t>Decrease Indent</a:t>
            </a:r>
            <a:r>
              <a:rPr lang="en-US" sz="900" dirty="0"/>
              <a:t>’ button.</a:t>
            </a:r>
          </a:p>
        </p:txBody>
      </p:sp>
      <p:pic>
        <p:nvPicPr>
          <p:cNvPr id="3" name="Picture 2" descr="layout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401223"/>
            <a:ext cx="2297439" cy="2075527"/>
          </a:xfrm>
          <a:prstGeom prst="rect">
            <a:avLst/>
          </a:prstGeom>
        </p:spPr>
      </p:pic>
      <p:pic>
        <p:nvPicPr>
          <p:cNvPr id="10" name="Picture 9" descr="newslide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1" y="2287740"/>
            <a:ext cx="1555524" cy="2189010"/>
          </a:xfrm>
          <a:prstGeom prst="rect">
            <a:avLst/>
          </a:prstGeom>
        </p:spPr>
      </p:pic>
      <p:sp>
        <p:nvSpPr>
          <p:cNvPr id="12" name="Oval 11"/>
          <p:cNvSpPr/>
          <p:nvPr userDrawn="1"/>
        </p:nvSpPr>
        <p:spPr>
          <a:xfrm>
            <a:off x="3304790" y="2555756"/>
            <a:ext cx="304800" cy="3048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8575" cmpd="sng">
                <a:solidFill>
                  <a:schemeClr val="tx1"/>
                </a:solidFill>
              </a:ln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779805" y="2419350"/>
            <a:ext cx="304800" cy="3048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8575" cmpd="sng">
                <a:solidFill>
                  <a:schemeClr val="tx1"/>
                </a:solidFill>
              </a:ln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6031670" y="2468679"/>
            <a:ext cx="1571863" cy="664666"/>
            <a:chOff x="6031670" y="2320925"/>
            <a:chExt cx="1571863" cy="664666"/>
          </a:xfrm>
        </p:grpSpPr>
        <p:pic>
          <p:nvPicPr>
            <p:cNvPr id="11" name="Picture 10" descr="Indentbutton.png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5675" y="2320925"/>
              <a:ext cx="1467326" cy="501650"/>
            </a:xfrm>
            <a:prstGeom prst="rect">
              <a:avLst/>
            </a:prstGeom>
          </p:spPr>
        </p:pic>
        <p:sp>
          <p:nvSpPr>
            <p:cNvPr id="14" name="Oval 13"/>
            <p:cNvSpPr/>
            <p:nvPr userDrawn="1"/>
          </p:nvSpPr>
          <p:spPr>
            <a:xfrm>
              <a:off x="6781800" y="2343150"/>
              <a:ext cx="304800" cy="304800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28575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6031670" y="2770147"/>
              <a:ext cx="1571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</a:rPr>
                <a:t>‘Increase Indent’ button</a:t>
              </a:r>
            </a:p>
          </p:txBody>
        </p:sp>
      </p:grpSp>
      <p:grpSp>
        <p:nvGrpSpPr>
          <p:cNvPr id="20" name="Group 19"/>
          <p:cNvGrpSpPr/>
          <p:nvPr userDrawn="1"/>
        </p:nvGrpSpPr>
        <p:grpSpPr>
          <a:xfrm>
            <a:off x="6029377" y="3284654"/>
            <a:ext cx="1571863" cy="658696"/>
            <a:chOff x="6029377" y="3136900"/>
            <a:chExt cx="1571863" cy="658696"/>
          </a:xfrm>
        </p:grpSpPr>
        <p:pic>
          <p:nvPicPr>
            <p:cNvPr id="15" name="Picture 14" descr="Indentbutton.png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4337" y="3136900"/>
              <a:ext cx="1467326" cy="501650"/>
            </a:xfrm>
            <a:prstGeom prst="rect">
              <a:avLst/>
            </a:prstGeom>
          </p:spPr>
        </p:pic>
        <p:sp>
          <p:nvSpPr>
            <p:cNvPr id="16" name="Oval 15"/>
            <p:cNvSpPr/>
            <p:nvPr userDrawn="1"/>
          </p:nvSpPr>
          <p:spPr>
            <a:xfrm>
              <a:off x="6623465" y="3177496"/>
              <a:ext cx="304800" cy="304800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28575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6029377" y="3580152"/>
              <a:ext cx="1571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‘Decrease Indent’ button</a:t>
              </a:r>
            </a:p>
          </p:txBody>
        </p:sp>
      </p:grpSp>
      <p:sp>
        <p:nvSpPr>
          <p:cNvPr id="21" name="TextBox 20"/>
          <p:cNvSpPr txBox="1"/>
          <p:nvPr userDrawn="1"/>
        </p:nvSpPr>
        <p:spPr>
          <a:xfrm>
            <a:off x="6125675" y="4511275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>
                <a:solidFill>
                  <a:srgbClr val="FF0000"/>
                </a:solidFill>
              </a:rPr>
              <a:t>IMPORTANT: </a:t>
            </a:r>
            <a:br>
              <a:rPr lang="en-US" sz="900" dirty="0">
                <a:solidFill>
                  <a:srgbClr val="FF0000"/>
                </a:solidFill>
              </a:rPr>
            </a:br>
            <a:r>
              <a:rPr lang="en-US" sz="900" dirty="0"/>
              <a:t>Remove this slide from your presentation. </a:t>
            </a:r>
          </a:p>
        </p:txBody>
      </p:sp>
    </p:spTree>
    <p:extLst>
      <p:ext uri="{BB962C8B-B14F-4D97-AF65-F5344CB8AC3E}">
        <p14:creationId xmlns:p14="http://schemas.microsoft.com/office/powerpoint/2010/main" val="415630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_Play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77323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1115"/>
            <a:ext cx="9144000" cy="405858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10800000">
            <a:off x="0" y="1106555"/>
            <a:ext cx="9144000" cy="76080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3416145"/>
            <a:ext cx="9144000" cy="173355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7" name="Rectangle 21"/>
          <p:cNvSpPr>
            <a:spLocks noChangeArrowheads="1"/>
          </p:cNvSpPr>
          <p:nvPr userDrawn="1"/>
        </p:nvSpPr>
        <p:spPr bwMode="auto">
          <a:xfrm>
            <a:off x="0" y="-1191"/>
            <a:ext cx="9144000" cy="1086111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091784"/>
            <a:ext cx="9144000" cy="1191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 userDrawn="1"/>
        </p:nvSpPr>
        <p:spPr>
          <a:xfrm rot="16200000">
            <a:off x="-1192051" y="3763802"/>
            <a:ext cx="25687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kern="12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UNICEF/NYHQ2009-2134/</a:t>
            </a:r>
            <a:r>
              <a:rPr lang="en-US" sz="600" kern="1200" dirty="0" err="1">
                <a:solidFill>
                  <a:schemeClr val="tx1"/>
                </a:solidFill>
                <a:latin typeface="Arial"/>
                <a:ea typeface="+mn-ea"/>
                <a:cs typeface="Arial"/>
              </a:rPr>
              <a:t>Pietrasik</a:t>
            </a:r>
            <a:endParaRPr lang="en-US" sz="600" spc="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534400" cy="1050925"/>
          </a:xfrm>
          <a:prstGeom prst="rect">
            <a:avLst/>
          </a:prstGeom>
        </p:spPr>
        <p:txBody>
          <a:bodyPr vert="horz" anchor="b"/>
          <a:lstStyle>
            <a:lvl1pPr algn="l">
              <a:defRPr spc="-15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 of show </a:t>
            </a:r>
          </a:p>
        </p:txBody>
      </p:sp>
    </p:spTree>
    <p:extLst>
      <p:ext uri="{BB962C8B-B14F-4D97-AF65-F5344CB8AC3E}">
        <p14:creationId xmlns:p14="http://schemas.microsoft.com/office/powerpoint/2010/main" val="302408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2_Boy With Dayp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I116934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09"/>
            <a:ext cx="9144000" cy="404940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3416145"/>
            <a:ext cx="9144000" cy="173057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 rot="16200000">
            <a:off x="-1192051" y="3763802"/>
            <a:ext cx="25687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kern="12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UNICEF/NYHQ2011-1577/</a:t>
            </a:r>
            <a:r>
              <a:rPr lang="en-US" sz="600" kern="1200" dirty="0" err="1">
                <a:solidFill>
                  <a:schemeClr val="tx1"/>
                </a:solidFill>
                <a:latin typeface="Arial"/>
                <a:ea typeface="+mn-ea"/>
                <a:cs typeface="Arial"/>
              </a:rPr>
              <a:t>Dormino</a:t>
            </a:r>
            <a:endParaRPr lang="en-US" sz="600" spc="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 userDrawn="1"/>
        </p:nvSpPr>
        <p:spPr>
          <a:xfrm rot="10800000">
            <a:off x="0" y="1106555"/>
            <a:ext cx="9144000" cy="76080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14" name="Rectangle 21"/>
          <p:cNvSpPr>
            <a:spLocks noChangeArrowheads="1"/>
          </p:cNvSpPr>
          <p:nvPr userDrawn="1"/>
        </p:nvSpPr>
        <p:spPr bwMode="auto">
          <a:xfrm>
            <a:off x="0" y="-1191"/>
            <a:ext cx="9144000" cy="1086111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1091784"/>
            <a:ext cx="9144000" cy="1191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4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534400" cy="1050925"/>
          </a:xfrm>
          <a:prstGeom prst="rect">
            <a:avLst/>
          </a:prstGeom>
        </p:spPr>
        <p:txBody>
          <a:bodyPr vert="horz" anchor="b"/>
          <a:lstStyle>
            <a:lvl1pPr algn="l">
              <a:defRPr spc="-15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 of show </a:t>
            </a:r>
          </a:p>
        </p:txBody>
      </p:sp>
    </p:spTree>
    <p:extLst>
      <p:ext uri="{BB962C8B-B14F-4D97-AF65-F5344CB8AC3E}">
        <p14:creationId xmlns:p14="http://schemas.microsoft.com/office/powerpoint/2010/main" val="187640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6_Children in Fi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I117628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6636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3434730"/>
            <a:ext cx="9144000" cy="173057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 rot="16200000">
            <a:off x="7720736" y="3717637"/>
            <a:ext cx="25687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600" kern="1200" dirty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600" kern="12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UNICEF/NYHQ2009-2616/</a:t>
            </a:r>
            <a:r>
              <a:rPr lang="en-US" sz="600" kern="1200" dirty="0" err="1">
                <a:solidFill>
                  <a:schemeClr val="tx1"/>
                </a:solidFill>
                <a:latin typeface="Arial"/>
                <a:ea typeface="+mn-ea"/>
                <a:cs typeface="Arial"/>
              </a:rPr>
              <a:t>Pirozzi</a:t>
            </a:r>
            <a:endParaRPr lang="en-US" sz="600" spc="600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9600" y="438150"/>
            <a:ext cx="8534400" cy="0"/>
          </a:xfrm>
          <a:prstGeom prst="line">
            <a:avLst/>
          </a:prstGeom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4"/>
          <p:cNvSpPr>
            <a:spLocks noGrp="1"/>
          </p:cNvSpPr>
          <p:nvPr>
            <p:ph type="title"/>
          </p:nvPr>
        </p:nvSpPr>
        <p:spPr>
          <a:xfrm>
            <a:off x="457200" y="377825"/>
            <a:ext cx="8382000" cy="1355725"/>
          </a:xfrm>
          <a:prstGeom prst="rect">
            <a:avLst/>
          </a:prstGeom>
        </p:spPr>
        <p:txBody>
          <a:bodyPr vert="horz" anchor="t"/>
          <a:lstStyle>
            <a:lvl1pPr algn="ctr">
              <a:defRPr sz="3200" spc="-15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66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7_Children Play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NI38201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196"/>
            <a:ext cx="9144000" cy="514671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7709740" y="3717637"/>
            <a:ext cx="25687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600" kern="1200" dirty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600" kern="12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UNICEF/NYHQ1992-2027/</a:t>
            </a:r>
            <a:r>
              <a:rPr lang="en-US" sz="600" kern="1200" dirty="0" err="1">
                <a:solidFill>
                  <a:schemeClr val="tx1"/>
                </a:solidFill>
                <a:latin typeface="Arial"/>
                <a:ea typeface="+mn-ea"/>
                <a:cs typeface="Arial"/>
              </a:rPr>
              <a:t>LeMoyne</a:t>
            </a:r>
            <a:endParaRPr lang="en-US" sz="600" spc="600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9600" y="438150"/>
            <a:ext cx="85344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Unicef_70thLogo_HorizontalA_RGB_WHITE_ENG.eps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50" b="29702"/>
          <a:stretch/>
        </p:blipFill>
        <p:spPr>
          <a:xfrm>
            <a:off x="406502" y="3921295"/>
            <a:ext cx="2270795" cy="784055"/>
          </a:xfrm>
          <a:prstGeom prst="rect">
            <a:avLst/>
          </a:prstGeom>
          <a:effectLst>
            <a:outerShdw blurRad="254000" dir="10800000" algn="tr" rotWithShape="0">
              <a:prstClr val="black">
                <a:alpha val="5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48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7_Children Play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1"/>
          <p:cNvSpPr>
            <a:spLocks noChangeArrowheads="1"/>
          </p:cNvSpPr>
          <p:nvPr userDrawn="1"/>
        </p:nvSpPr>
        <p:spPr bwMode="auto">
          <a:xfrm>
            <a:off x="0" y="0"/>
            <a:ext cx="9144000" cy="515291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18" name="Rectangle 17"/>
          <p:cNvSpPr/>
          <p:nvPr userDrawn="1"/>
        </p:nvSpPr>
        <p:spPr>
          <a:xfrm rot="10800000">
            <a:off x="0" y="-466"/>
            <a:ext cx="9144000" cy="1905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9600" y="438150"/>
            <a:ext cx="85344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4"/>
          <p:cNvSpPr>
            <a:spLocks noGrp="1"/>
          </p:cNvSpPr>
          <p:nvPr>
            <p:ph type="title" hasCustomPrompt="1"/>
          </p:nvPr>
        </p:nvSpPr>
        <p:spPr>
          <a:xfrm>
            <a:off x="457200" y="377825"/>
            <a:ext cx="8382000" cy="1355725"/>
          </a:xfrm>
          <a:prstGeom prst="rect">
            <a:avLst/>
          </a:prstGeom>
        </p:spPr>
        <p:txBody>
          <a:bodyPr vert="horz" anchor="t"/>
          <a:lstStyle>
            <a:lvl1pPr algn="l">
              <a:defRPr spc="-15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 of show</a:t>
            </a:r>
          </a:p>
        </p:txBody>
      </p:sp>
    </p:spTree>
    <p:extLst>
      <p:ext uri="{BB962C8B-B14F-4D97-AF65-F5344CB8AC3E}">
        <p14:creationId xmlns:p14="http://schemas.microsoft.com/office/powerpoint/2010/main" val="315645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7_Children Play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1"/>
          <p:cNvSpPr>
            <a:spLocks noChangeArrowheads="1"/>
          </p:cNvSpPr>
          <p:nvPr userDrawn="1"/>
        </p:nvSpPr>
        <p:spPr bwMode="auto">
          <a:xfrm>
            <a:off x="0" y="0"/>
            <a:ext cx="9144000" cy="515291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 rot="10800000">
            <a:off x="0" y="-466"/>
            <a:ext cx="9144000" cy="1905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9600" y="438150"/>
            <a:ext cx="85344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4"/>
          <p:cNvSpPr>
            <a:spLocks noGrp="1"/>
          </p:cNvSpPr>
          <p:nvPr>
            <p:ph type="title" hasCustomPrompt="1"/>
          </p:nvPr>
        </p:nvSpPr>
        <p:spPr>
          <a:xfrm>
            <a:off x="457200" y="377825"/>
            <a:ext cx="8382000" cy="1355725"/>
          </a:xfrm>
          <a:prstGeom prst="rect">
            <a:avLst/>
          </a:prstGeom>
        </p:spPr>
        <p:txBody>
          <a:bodyPr vert="horz" anchor="t"/>
          <a:lstStyle>
            <a:lvl1pPr algn="l">
              <a:defRPr spc="-15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 of show</a:t>
            </a:r>
          </a:p>
        </p:txBody>
      </p:sp>
    </p:spTree>
    <p:extLst>
      <p:ext uri="{BB962C8B-B14F-4D97-AF65-F5344CB8AC3E}">
        <p14:creationId xmlns:p14="http://schemas.microsoft.com/office/powerpoint/2010/main" val="214255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Bar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marR="0" indent="-137160" algn="l" defTabSz="4572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 typeface="Arial"/>
              <a:buChar char="•"/>
              <a:tabLst/>
              <a:defRPr sz="2000" baseline="0">
                <a:latin typeface="Arial"/>
                <a:cs typeface="Arial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bulleted text</a:t>
            </a:r>
          </a:p>
          <a:p>
            <a:pPr lvl="1"/>
            <a:r>
              <a:rPr lang="en-US" dirty="0"/>
              <a:t>Click to edit second level of bulleted text</a:t>
            </a:r>
          </a:p>
          <a:p>
            <a:pPr lvl="2"/>
            <a:r>
              <a:rPr lang="en-US" dirty="0"/>
              <a:t>Click to edit third level of bulleted text</a:t>
            </a:r>
          </a:p>
          <a:p>
            <a:pPr lvl="3"/>
            <a:r>
              <a:rPr lang="en-US" dirty="0"/>
              <a:t>Click to edit fourth level of bulleted text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Bar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 baseline="0">
                <a:latin typeface="Arial"/>
                <a:cs typeface="Arial"/>
              </a:defRPr>
            </a:lvl1pPr>
            <a:lvl2pPr marL="301752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457200" indent="-128016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latin typeface="Arial"/>
                <a:cs typeface="Arial"/>
              </a:defRPr>
            </a:lvl3pPr>
            <a:lvl4pPr marL="594360" indent="-109728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bulleted text</a:t>
            </a:r>
          </a:p>
          <a:p>
            <a:pPr lvl="1"/>
            <a:r>
              <a:rPr lang="en-US" dirty="0"/>
              <a:t>Click to edit second level of indented bulleted text</a:t>
            </a:r>
          </a:p>
          <a:p>
            <a:pPr lvl="2"/>
            <a:r>
              <a:rPr lang="en-US" dirty="0"/>
              <a:t>Click to edit third level of indented bulleted text</a:t>
            </a:r>
          </a:p>
          <a:p>
            <a:pPr lvl="3"/>
            <a:r>
              <a:rPr lang="en-US" dirty="0"/>
              <a:t>Click to edit fourth level of indented bulleted text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06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Ba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0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text</a:t>
            </a:r>
          </a:p>
          <a:p>
            <a:pPr lvl="1"/>
            <a:r>
              <a:rPr lang="en-US" dirty="0"/>
              <a:t>Click to edit second level of text</a:t>
            </a:r>
          </a:p>
          <a:p>
            <a:pPr lvl="2"/>
            <a:r>
              <a:rPr lang="en-US" dirty="0"/>
              <a:t>Click to edit third level of text</a:t>
            </a:r>
          </a:p>
          <a:p>
            <a:pPr lvl="3"/>
            <a:r>
              <a:rPr lang="en-US" dirty="0"/>
              <a:t>Click to edit fourth level of text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03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Ba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210312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36576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50292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text</a:t>
            </a:r>
          </a:p>
          <a:p>
            <a:pPr lvl="1"/>
            <a:r>
              <a:rPr lang="en-US" dirty="0"/>
              <a:t>Click to edit second level of indented text</a:t>
            </a:r>
          </a:p>
          <a:p>
            <a:pPr lvl="2"/>
            <a:r>
              <a:rPr lang="en-US" dirty="0"/>
              <a:t>Click to edit third level of indented text</a:t>
            </a:r>
          </a:p>
          <a:p>
            <a:pPr lvl="3"/>
            <a:r>
              <a:rPr lang="en-US" dirty="0"/>
              <a:t>Click to edit fourth level of indented text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29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Bar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19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Bar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Whit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 baseline="0">
                <a:latin typeface="Arial"/>
                <a:cs typeface="Arial"/>
              </a:defRPr>
            </a:lvl1pPr>
            <a:lvl2pPr marL="301752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457200" indent="-128016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latin typeface="Arial"/>
                <a:cs typeface="Arial"/>
              </a:defRPr>
            </a:lvl3pPr>
            <a:lvl4pPr marL="594360" indent="-109728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bulleted text</a:t>
            </a:r>
          </a:p>
          <a:p>
            <a:pPr lvl="1"/>
            <a:r>
              <a:rPr lang="en-US" dirty="0"/>
              <a:t>Click to edit second level of indented bulleted text</a:t>
            </a:r>
          </a:p>
          <a:p>
            <a:pPr lvl="2"/>
            <a:r>
              <a:rPr lang="en-US" dirty="0"/>
              <a:t>Click to edit third level of indented bulleted text</a:t>
            </a:r>
          </a:p>
          <a:p>
            <a:pPr lvl="3"/>
            <a:r>
              <a:rPr lang="en-US" dirty="0"/>
              <a:t>Click to edit fourth level of indented bulleted text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97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Wh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0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text</a:t>
            </a:r>
          </a:p>
          <a:p>
            <a:pPr lvl="1"/>
            <a:r>
              <a:rPr lang="en-US" dirty="0"/>
              <a:t>Click to edit second level of text</a:t>
            </a:r>
          </a:p>
          <a:p>
            <a:pPr lvl="2"/>
            <a:r>
              <a:rPr lang="en-US" dirty="0"/>
              <a:t>Click to edit third level of text</a:t>
            </a:r>
          </a:p>
          <a:p>
            <a:pPr lvl="3"/>
            <a:r>
              <a:rPr lang="en-US" dirty="0"/>
              <a:t>Click to edit fourth level of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74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Wh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210312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36576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50292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text</a:t>
            </a:r>
          </a:p>
          <a:p>
            <a:pPr lvl="1"/>
            <a:r>
              <a:rPr lang="en-US" dirty="0"/>
              <a:t>Click to edit second level of indented text</a:t>
            </a:r>
          </a:p>
          <a:p>
            <a:pPr lvl="2"/>
            <a:r>
              <a:rPr lang="en-US" dirty="0"/>
              <a:t>Click to edit third level of indented text</a:t>
            </a:r>
          </a:p>
          <a:p>
            <a:pPr lvl="3"/>
            <a:r>
              <a:rPr lang="en-US" dirty="0"/>
              <a:t>Click to edit fourth level of indented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26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2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028701"/>
            <a:ext cx="7772400" cy="1878806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051573"/>
            <a:ext cx="7772400" cy="848915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2943225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2943225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2943225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4" name="Picture 3" descr="logo_blu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55927" y="4721317"/>
            <a:ext cx="972741" cy="23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859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ge_Whit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>
                <a:latin typeface="Arial"/>
                <a:cs typeface="Arial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bulleted text</a:t>
            </a:r>
          </a:p>
          <a:p>
            <a:pPr lvl="1"/>
            <a:r>
              <a:rPr lang="en-US" dirty="0"/>
              <a:t>Click to edit second level of bulleted text</a:t>
            </a:r>
          </a:p>
          <a:p>
            <a:pPr lvl="2"/>
            <a:r>
              <a:rPr lang="en-US" dirty="0"/>
              <a:t>Click to edit third level of bulleted text</a:t>
            </a:r>
          </a:p>
          <a:p>
            <a:pPr lvl="3"/>
            <a:r>
              <a:rPr lang="en-US" dirty="0"/>
              <a:t>Click to edit fourth level of bulleted text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35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age_Whit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 baseline="0">
                <a:latin typeface="Arial"/>
                <a:cs typeface="Arial"/>
              </a:defRPr>
            </a:lvl1pPr>
            <a:lvl2pPr marL="301752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457200" indent="-128016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latin typeface="Arial"/>
                <a:cs typeface="Arial"/>
              </a:defRPr>
            </a:lvl3pPr>
            <a:lvl4pPr marL="594360" indent="-109728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bulleted text</a:t>
            </a:r>
          </a:p>
          <a:p>
            <a:pPr lvl="1"/>
            <a:r>
              <a:rPr lang="en-US" dirty="0"/>
              <a:t>Click to edit second level of indented bulleted text</a:t>
            </a:r>
          </a:p>
          <a:p>
            <a:pPr lvl="2"/>
            <a:r>
              <a:rPr lang="en-US" dirty="0"/>
              <a:t>Click to edit third level of indented bulleted text</a:t>
            </a:r>
          </a:p>
          <a:p>
            <a:pPr lvl="3"/>
            <a:r>
              <a:rPr lang="en-US" dirty="0"/>
              <a:t>Click to edit fourth level of indented bulleted text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5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ge_Wh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0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text</a:t>
            </a:r>
          </a:p>
          <a:p>
            <a:pPr lvl="1"/>
            <a:r>
              <a:rPr lang="en-US" dirty="0"/>
              <a:t>Click to edit second level of text</a:t>
            </a:r>
          </a:p>
          <a:p>
            <a:pPr lvl="2"/>
            <a:r>
              <a:rPr lang="en-US" dirty="0"/>
              <a:t>Click to edit third level of text</a:t>
            </a:r>
          </a:p>
          <a:p>
            <a:pPr lvl="3"/>
            <a:r>
              <a:rPr lang="en-US" dirty="0"/>
              <a:t>Click to edit fourth level of text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91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age_Wh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210312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36576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50292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text</a:t>
            </a:r>
          </a:p>
          <a:p>
            <a:pPr lvl="1"/>
            <a:r>
              <a:rPr lang="en-US" dirty="0"/>
              <a:t>Click to edit second level of indented text</a:t>
            </a:r>
          </a:p>
          <a:p>
            <a:pPr lvl="2"/>
            <a:r>
              <a:rPr lang="en-US" dirty="0"/>
              <a:t>Click to edit third level of indented text</a:t>
            </a:r>
          </a:p>
          <a:p>
            <a:pPr lvl="3"/>
            <a:r>
              <a:rPr lang="en-US" dirty="0"/>
              <a:t>Click to edit fourth level of indented text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12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ge_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87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age_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90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solidFill>
                  <a:schemeClr val="bg1"/>
                </a:solidFill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>
                <a:solidFill>
                  <a:schemeClr val="bg1"/>
                </a:solidFill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solidFill>
                  <a:schemeClr val="bg1"/>
                </a:solidFill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bulleted text</a:t>
            </a:r>
          </a:p>
          <a:p>
            <a:pPr lvl="1"/>
            <a:r>
              <a:rPr lang="en-US" dirty="0"/>
              <a:t>Click to edit second level of bulleted text</a:t>
            </a:r>
          </a:p>
          <a:p>
            <a:pPr lvl="2"/>
            <a:r>
              <a:rPr lang="en-US" dirty="0"/>
              <a:t>Click to edit third level of bulleted text</a:t>
            </a:r>
          </a:p>
          <a:p>
            <a:pPr lvl="3"/>
            <a:r>
              <a:rPr lang="en-US" dirty="0"/>
              <a:t>Click to edit fourth level of bulleted text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82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301752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solidFill>
                  <a:srgbClr val="FFFFFF"/>
                </a:solidFill>
                <a:latin typeface="Arial"/>
                <a:cs typeface="Arial"/>
              </a:defRPr>
            </a:lvl2pPr>
            <a:lvl3pPr marL="457200" indent="-128016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solidFill>
                  <a:srgbClr val="FFFFFF"/>
                </a:solidFill>
                <a:latin typeface="Arial"/>
                <a:cs typeface="Arial"/>
              </a:defRPr>
            </a:lvl3pPr>
            <a:lvl4pPr marL="594360" indent="-109728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bulleted text</a:t>
            </a:r>
          </a:p>
          <a:p>
            <a:pPr lvl="1"/>
            <a:r>
              <a:rPr lang="en-US" dirty="0"/>
              <a:t>Click to edit second level of indented bulleted text</a:t>
            </a:r>
          </a:p>
          <a:p>
            <a:pPr lvl="2"/>
            <a:r>
              <a:rPr lang="en-US" dirty="0"/>
              <a:t>Click to edit third level of indented bulleted text</a:t>
            </a:r>
          </a:p>
          <a:p>
            <a:pPr lvl="3"/>
            <a:r>
              <a:rPr lang="en-US" dirty="0"/>
              <a:t>Click to edit fourth level of indented bulleted text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7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0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solidFill>
                  <a:srgbClr val="FFFFFF"/>
                </a:solidFill>
                <a:latin typeface="Arial"/>
                <a:cs typeface="Arial"/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text</a:t>
            </a:r>
          </a:p>
          <a:p>
            <a:pPr lvl="1"/>
            <a:r>
              <a:rPr lang="en-US" dirty="0"/>
              <a:t>Click to edit second level of text</a:t>
            </a:r>
          </a:p>
          <a:p>
            <a:pPr lvl="2"/>
            <a:r>
              <a:rPr lang="en-US" dirty="0"/>
              <a:t>Click to edit third level of text</a:t>
            </a:r>
          </a:p>
          <a:p>
            <a:pPr lvl="3"/>
            <a:r>
              <a:rPr lang="en-US" dirty="0"/>
              <a:t>Click to edit fourth level of text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16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200150"/>
            <a:ext cx="4041648" cy="339471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210312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solidFill>
                  <a:srgbClr val="FFFFFF"/>
                </a:solidFill>
                <a:latin typeface="Arial"/>
                <a:cs typeface="Arial"/>
              </a:defRPr>
            </a:lvl2pPr>
            <a:lvl3pPr marL="36576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50292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text</a:t>
            </a:r>
          </a:p>
          <a:p>
            <a:pPr lvl="1"/>
            <a:r>
              <a:rPr lang="en-US" dirty="0"/>
              <a:t>Click to edit second level of indented text</a:t>
            </a:r>
          </a:p>
          <a:p>
            <a:pPr lvl="2"/>
            <a:r>
              <a:rPr lang="en-US" dirty="0"/>
              <a:t>Click to edit third level of indented text</a:t>
            </a:r>
          </a:p>
          <a:p>
            <a:pPr lvl="3"/>
            <a:r>
              <a:rPr lang="en-US" dirty="0"/>
              <a:t>Click to edit fourth level of indented text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02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64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99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Section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1200150"/>
            <a:ext cx="7772400" cy="1371600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3000"/>
              </a:lnSpc>
              <a:defRPr sz="28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subheading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Section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1200150"/>
            <a:ext cx="7772400" cy="1371600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3000"/>
              </a:lnSpc>
              <a:defRPr sz="28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subheading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90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Logoty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95600" y="2038350"/>
            <a:ext cx="3429000" cy="8193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Logoty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CEF_logo_cyan.ai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41" t="11359" r="15557" b="72707"/>
          <a:stretch/>
        </p:blipFill>
        <p:spPr>
          <a:xfrm>
            <a:off x="2666999" y="1846146"/>
            <a:ext cx="3824111" cy="113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8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4040188" cy="4572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1" y="1200150"/>
            <a:ext cx="4041775" cy="4572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1659636"/>
            <a:ext cx="4041648" cy="293522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1659637"/>
            <a:ext cx="4041648" cy="29348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8" y="200025"/>
            <a:ext cx="3008313" cy="1571625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8" y="204788"/>
            <a:ext cx="4995863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8" y="1828801"/>
            <a:ext cx="3008313" cy="2765822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171450"/>
            <a:ext cx="5711824" cy="671513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857250"/>
            <a:ext cx="6054724" cy="3405783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4357688"/>
            <a:ext cx="5711824" cy="40005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001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8" y="4767263"/>
            <a:ext cx="2085975" cy="273844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8E80666-FB37-4B36-9149-507F3B0178E3}" type="datetimeFigureOut">
              <a:rPr lang="en-US" smtClean="0"/>
              <a:pPr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6" y="4767263"/>
            <a:ext cx="2847975" cy="273844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9" y="4767263"/>
            <a:ext cx="561975" cy="273844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4874538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4874538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15" r:id="rId13"/>
    <p:sldLayoutId id="2147483655" r:id="rId14"/>
    <p:sldLayoutId id="2147483656" r:id="rId15"/>
    <p:sldLayoutId id="2147483686" r:id="rId16"/>
    <p:sldLayoutId id="2147483687" r:id="rId17"/>
    <p:sldLayoutId id="2147483701" r:id="rId18"/>
    <p:sldLayoutId id="2147483707" r:id="rId19"/>
    <p:sldLayoutId id="2147483649" r:id="rId20"/>
    <p:sldLayoutId id="2147483689" r:id="rId21"/>
    <p:sldLayoutId id="2147483660" r:id="rId22"/>
    <p:sldLayoutId id="2147483690" r:id="rId23"/>
    <p:sldLayoutId id="2147483668" r:id="rId24"/>
    <p:sldLayoutId id="2147483695" r:id="rId25"/>
    <p:sldLayoutId id="2147483691" r:id="rId26"/>
    <p:sldLayoutId id="2147483661" r:id="rId27"/>
    <p:sldLayoutId id="2147483692" r:id="rId28"/>
    <p:sldLayoutId id="2147483669" r:id="rId29"/>
    <p:sldLayoutId id="2147483696" r:id="rId30"/>
    <p:sldLayoutId id="2147483708" r:id="rId31"/>
    <p:sldLayoutId id="2147483709" r:id="rId32"/>
    <p:sldLayoutId id="2147483710" r:id="rId33"/>
    <p:sldLayoutId id="2147483711" r:id="rId34"/>
    <p:sldLayoutId id="2147483712" r:id="rId35"/>
    <p:sldLayoutId id="2147483713" r:id="rId36"/>
    <p:sldLayoutId id="2147483666" r:id="rId37"/>
    <p:sldLayoutId id="2147483693" r:id="rId38"/>
    <p:sldLayoutId id="2147483665" r:id="rId39"/>
    <p:sldLayoutId id="2147483694" r:id="rId40"/>
    <p:sldLayoutId id="2147483670" r:id="rId41"/>
    <p:sldLayoutId id="2147483697" r:id="rId42"/>
    <p:sldLayoutId id="2147483654" r:id="rId43"/>
    <p:sldLayoutId id="2147483714" r:id="rId44"/>
    <p:sldLayoutId id="2147483653" r:id="rId45"/>
    <p:sldLayoutId id="2147483698" r:id="rId46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3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jpe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jpe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24.png"/><Relationship Id="rId3" Type="http://schemas.openxmlformats.org/officeDocument/2006/relationships/image" Target="../media/image28.png"/><Relationship Id="rId7" Type="http://schemas.openxmlformats.org/officeDocument/2006/relationships/image" Target="../media/image39.jpe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11" Type="http://schemas.openxmlformats.org/officeDocument/2006/relationships/image" Target="../media/image23.png"/><Relationship Id="rId5" Type="http://schemas.openxmlformats.org/officeDocument/2006/relationships/image" Target="../media/image29.png"/><Relationship Id="rId10" Type="http://schemas.openxmlformats.org/officeDocument/2006/relationships/image" Target="../media/image21.png"/><Relationship Id="rId4" Type="http://schemas.openxmlformats.org/officeDocument/2006/relationships/image" Target="../media/image37.pn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3.png"/><Relationship Id="rId7" Type="http://schemas.openxmlformats.org/officeDocument/2006/relationships/image" Target="../media/image18.jpe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8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9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1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2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4557284"/>
            <a:ext cx="997301" cy="586216"/>
          </a:xfrm>
          <a:prstGeom prst="rect">
            <a:avLst/>
          </a:prstGeom>
          <a:noFill/>
        </p:spPr>
      </p:pic>
      <p:pic>
        <p:nvPicPr>
          <p:cNvPr id="4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8" y="70312"/>
            <a:ext cx="7585657" cy="360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256" y="1048649"/>
            <a:ext cx="1390917" cy="1319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Прямоугольник 42"/>
          <p:cNvSpPr/>
          <p:nvPr/>
        </p:nvSpPr>
        <p:spPr>
          <a:xfrm>
            <a:off x="155574" y="3893511"/>
            <a:ext cx="898842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1" i="0" u="none" strike="noStrike" kern="0" cap="none" spc="0" normalizeH="0" noProof="0" dirty="0" smtClean="0">
                <a:ln>
                  <a:noFill/>
                </a:ln>
                <a:solidFill>
                  <a:srgbClr val="D972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/>
                <a:ea typeface="Calibri"/>
                <a:cs typeface="Times New Roman"/>
              </a:rPr>
              <a:t>ЦІЛЬ 11.</a:t>
            </a:r>
            <a:r>
              <a:rPr kumimoji="0" lang="uk-UA" sz="3200" b="1" i="0" u="none" strike="noStrike" kern="0" cap="none" spc="0" normalizeH="0" noProof="0" dirty="0" smtClean="0">
                <a:ln>
                  <a:noFill/>
                </a:ln>
                <a:solidFill>
                  <a:srgbClr val="D972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Calibri"/>
                <a:cs typeface="Times New Roman"/>
              </a:rPr>
              <a:t> </a:t>
            </a:r>
            <a:r>
              <a:rPr kumimoji="0" lang="uk-UA" sz="3400" b="1" i="0" u="none" strike="noStrike" kern="0" cap="none" spc="0" normalizeH="0" noProof="0" dirty="0" smtClean="0">
                <a:ln>
                  <a:noFill/>
                </a:ln>
                <a:solidFill>
                  <a:srgbClr val="D972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Calibri"/>
                <a:cs typeface="Times New Roman"/>
              </a:rPr>
              <a:t>СТАЛИЙ РОЗВИТОК МІСТ І ГРОМАД</a:t>
            </a:r>
            <a:endParaRPr kumimoji="0" lang="uk-UA" sz="3400" b="0" i="0" u="none" strike="noStrike" kern="0" cap="none" spc="0" normalizeH="0" noProof="0" dirty="0" smtClean="0">
              <a:ln>
                <a:noFill/>
              </a:ln>
              <a:solidFill>
                <a:srgbClr val="D972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868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Забезпечення</a:t>
            </a:r>
            <a:r>
              <a:rPr lang="ru-RU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житлом</a:t>
            </a:r>
            <a:r>
              <a:rPr lang="ru-RU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endPara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71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Диаграмма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4688892"/>
              </p:ext>
            </p:extLst>
          </p:nvPr>
        </p:nvGraphicFramePr>
        <p:xfrm>
          <a:off x="2781838" y="655253"/>
          <a:ext cx="6073864" cy="4316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17900" y="862884"/>
            <a:ext cx="3102005" cy="206210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uk-UA" sz="1600" dirty="0"/>
              <a:t>Житлова площа </a:t>
            </a:r>
            <a:r>
              <a:rPr lang="uk-UA" sz="1600" b="1" dirty="0"/>
              <a:t>39% домогосподарств нижче санітарної норми </a:t>
            </a:r>
            <a:r>
              <a:rPr lang="uk-UA" sz="1600" dirty="0"/>
              <a:t>(13,65 м2 на </a:t>
            </a:r>
            <a:r>
              <a:rPr lang="uk-UA" sz="1600" dirty="0"/>
              <a:t>1</a:t>
            </a:r>
            <a:r>
              <a:rPr lang="uk-UA" sz="1600" dirty="0" smtClean="0"/>
              <a:t> </a:t>
            </a:r>
            <a:r>
              <a:rPr lang="uk-UA" sz="1600" dirty="0"/>
              <a:t>особу), </a:t>
            </a:r>
            <a:endParaRPr lang="uk-UA" sz="1600" dirty="0" smtClean="0"/>
          </a:p>
          <a:p>
            <a:r>
              <a:rPr lang="uk-UA" sz="1600" dirty="0" smtClean="0"/>
              <a:t>у </a:t>
            </a:r>
            <a:r>
              <a:rPr lang="uk-UA" sz="1600" dirty="0"/>
              <a:t>великих містах – </a:t>
            </a:r>
            <a:r>
              <a:rPr lang="uk-UA" sz="1600" b="1" dirty="0"/>
              <a:t>48%, </a:t>
            </a:r>
            <a:r>
              <a:rPr lang="uk-UA" sz="1600" dirty="0"/>
              <a:t>у малих – </a:t>
            </a:r>
            <a:r>
              <a:rPr lang="uk-UA" sz="1600" b="1" dirty="0"/>
              <a:t>36%, </a:t>
            </a:r>
            <a:r>
              <a:rPr lang="uk-UA" sz="1600" dirty="0"/>
              <a:t>у сільській місцевості – </a:t>
            </a:r>
            <a:r>
              <a:rPr lang="uk-UA" sz="1600" b="1" dirty="0"/>
              <a:t>30% </a:t>
            </a:r>
            <a:r>
              <a:rPr lang="uk-UA" sz="1600" dirty="0"/>
              <a:t>домогосподарств. </a:t>
            </a:r>
            <a:endParaRPr lang="uk-UA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" y="3344758"/>
            <a:ext cx="3226159" cy="954107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uk-UA" sz="1400" dirty="0"/>
              <a:t>До складу </a:t>
            </a:r>
            <a:r>
              <a:rPr lang="uk-UA" sz="1400" b="1" dirty="0" smtClean="0"/>
              <a:t>1/5 </a:t>
            </a:r>
            <a:r>
              <a:rPr lang="uk-UA" sz="1400" dirty="0" smtClean="0"/>
              <a:t>домогосподарств </a:t>
            </a:r>
            <a:r>
              <a:rPr lang="uk-UA" sz="1400" dirty="0"/>
              <a:t>входить молода сім’я, в якій дружина та чоловік віком до 35 років включно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3233463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Забезпечення</a:t>
            </a:r>
            <a:r>
              <a:rPr lang="ru-RU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житлом</a:t>
            </a:r>
            <a:r>
              <a:rPr lang="ru-RU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endPara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71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533058"/>
              </p:ext>
            </p:extLst>
          </p:nvPr>
        </p:nvGraphicFramePr>
        <p:xfrm>
          <a:off x="3412902" y="824246"/>
          <a:ext cx="5486399" cy="329699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{0505E3EF-67EA-436B-97B2-0124C06EBD24}</a:tableStyleId>
              </a:tblPr>
              <a:tblGrid>
                <a:gridCol w="2699484"/>
                <a:gridCol w="568312"/>
                <a:gridCol w="633887"/>
                <a:gridCol w="502891"/>
                <a:gridCol w="535372"/>
                <a:gridCol w="546453"/>
              </a:tblGrid>
              <a:tr h="7326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2010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2011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2012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2013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2014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26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Перебувало у черзі на кінець року, тис. сімей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1047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1002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945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746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uk-UA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657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26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Одержали житло протягом року всього, тис. сімей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7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7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uk-UA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989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У % до кількості сімей та одинаків, які перебували у черзі на кінець попереднього року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0,9</a:t>
                      </a:r>
                      <a:endParaRPr lang="uk-UA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0,6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0,7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0,6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0,4</a:t>
                      </a:r>
                      <a:endParaRPr lang="uk-UA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1163385"/>
            <a:ext cx="3401566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b="1" dirty="0">
                <a:solidFill>
                  <a:srgbClr val="0070C0"/>
                </a:solidFill>
              </a:rPr>
              <a:t>низький рівень доходів </a:t>
            </a:r>
            <a:r>
              <a:rPr lang="uk-UA" b="1" dirty="0" smtClean="0">
                <a:solidFill>
                  <a:srgbClr val="0070C0"/>
                </a:solidFill>
              </a:rPr>
              <a:t> </a:t>
            </a:r>
            <a:r>
              <a:rPr lang="uk-UA" b="1" dirty="0">
                <a:solidFill>
                  <a:srgbClr val="0070C0"/>
                </a:solidFill>
              </a:rPr>
              <a:t>сімей з </a:t>
            </a:r>
            <a:r>
              <a:rPr lang="uk-UA" b="1" dirty="0" smtClean="0">
                <a:solidFill>
                  <a:srgbClr val="0070C0"/>
                </a:solidFill>
              </a:rPr>
              <a:t>дітьми;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b="1" dirty="0" smtClean="0">
                <a:solidFill>
                  <a:srgbClr val="0070C0"/>
                </a:solidFill>
              </a:rPr>
              <a:t>високі </a:t>
            </a:r>
            <a:r>
              <a:rPr lang="uk-UA" b="1" dirty="0">
                <a:solidFill>
                  <a:srgbClr val="0070C0"/>
                </a:solidFill>
              </a:rPr>
              <a:t>кредитні </a:t>
            </a:r>
            <a:r>
              <a:rPr lang="uk-UA" b="1" dirty="0" smtClean="0">
                <a:solidFill>
                  <a:srgbClr val="0070C0"/>
                </a:solidFill>
              </a:rPr>
              <a:t>ставки;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b="1" dirty="0" smtClean="0">
                <a:solidFill>
                  <a:srgbClr val="0070C0"/>
                </a:solidFill>
              </a:rPr>
              <a:t>відсутність </a:t>
            </a:r>
            <a:r>
              <a:rPr lang="uk-UA" b="1" dirty="0">
                <a:solidFill>
                  <a:srgbClr val="0070C0"/>
                </a:solidFill>
              </a:rPr>
              <a:t>цивілізованого ринку </a:t>
            </a:r>
            <a:r>
              <a:rPr lang="uk-UA" b="1" dirty="0" smtClean="0">
                <a:solidFill>
                  <a:srgbClr val="0070C0"/>
                </a:solidFill>
              </a:rPr>
              <a:t>житла;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b="1" dirty="0" smtClean="0">
                <a:solidFill>
                  <a:srgbClr val="0070C0"/>
                </a:solidFill>
              </a:rPr>
              <a:t>незначні </a:t>
            </a:r>
            <a:r>
              <a:rPr lang="uk-UA" b="1" dirty="0">
                <a:solidFill>
                  <a:srgbClr val="0070C0"/>
                </a:solidFill>
              </a:rPr>
              <a:t>масштаби будівництва дешевого </a:t>
            </a:r>
            <a:r>
              <a:rPr lang="uk-UA" b="1" dirty="0" smtClean="0">
                <a:solidFill>
                  <a:srgbClr val="0070C0"/>
                </a:solidFill>
              </a:rPr>
              <a:t>житла</a:t>
            </a:r>
            <a:endParaRPr lang="uk-U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6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Доступне</a:t>
            </a:r>
            <a:r>
              <a:rPr lang="ru-RU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житло</a:t>
            </a:r>
            <a:r>
              <a:rPr lang="ru-RU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endPara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8" y="666749"/>
            <a:ext cx="9064922" cy="4703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83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87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НАЙБІЛЬШ ЗАБРУДНЕНИМ  Є ПОВІТРЯ МІСТ</a:t>
            </a:r>
            <a:endPara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83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9349" y="726634"/>
            <a:ext cx="5134549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У 2017 р. викиди  </a:t>
            </a:r>
            <a:r>
              <a:rPr lang="uk-UA" dirty="0"/>
              <a:t>забруднюючих речовин у атмосферу становили </a:t>
            </a:r>
            <a:r>
              <a:rPr lang="uk-UA" dirty="0">
                <a:solidFill>
                  <a:srgbClr val="FF0000"/>
                </a:solidFill>
              </a:rPr>
              <a:t>2584,9 тис. т (</a:t>
            </a:r>
            <a:r>
              <a:rPr lang="uk-UA" dirty="0"/>
              <a:t>у 2016 р. </a:t>
            </a:r>
            <a:r>
              <a:rPr lang="uk-UA" dirty="0">
                <a:solidFill>
                  <a:srgbClr val="FF0000"/>
                </a:solidFill>
              </a:rPr>
              <a:t>- 3078,1 </a:t>
            </a:r>
            <a:r>
              <a:rPr lang="uk-UA" dirty="0" err="1">
                <a:solidFill>
                  <a:srgbClr val="FF0000"/>
                </a:solidFill>
              </a:rPr>
              <a:t>тис.т</a:t>
            </a:r>
            <a:r>
              <a:rPr lang="uk-UA" dirty="0">
                <a:solidFill>
                  <a:srgbClr val="FF0000"/>
                </a:solidFill>
              </a:rPr>
              <a:t>)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73899" y="662241"/>
            <a:ext cx="3586766" cy="36779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endParaRPr lang="uk-UA" b="1" dirty="0" smtClean="0">
              <a:solidFill>
                <a:srgbClr val="FF0000"/>
              </a:solidFill>
            </a:endParaRPr>
          </a:p>
          <a:p>
            <a:r>
              <a:rPr lang="uk-UA" b="1" dirty="0" smtClean="0">
                <a:solidFill>
                  <a:srgbClr val="FF0000"/>
                </a:solidFill>
              </a:rPr>
              <a:t>Найбільш забруднені міста:</a:t>
            </a:r>
          </a:p>
          <a:p>
            <a:endParaRPr lang="uk-UA" b="1" dirty="0" smtClean="0">
              <a:solidFill>
                <a:srgbClr val="FF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dirty="0" smtClean="0"/>
              <a:t>Кривий </a:t>
            </a:r>
            <a:r>
              <a:rPr lang="uk-UA" dirty="0"/>
              <a:t>Ріг (323,9 тис. </a:t>
            </a:r>
            <a:r>
              <a:rPr lang="uk-UA" dirty="0" smtClean="0"/>
              <a:t>т)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dirty="0" smtClean="0"/>
              <a:t>Енергодар </a:t>
            </a:r>
            <a:r>
              <a:rPr lang="uk-UA" dirty="0"/>
              <a:t>(105,3 тис. </a:t>
            </a:r>
            <a:r>
              <a:rPr lang="uk-UA" dirty="0" smtClean="0"/>
              <a:t>т)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dirty="0" smtClean="0"/>
              <a:t>Запоріжжя </a:t>
            </a:r>
            <a:r>
              <a:rPr lang="uk-UA" dirty="0"/>
              <a:t>(69,9 тис. </a:t>
            </a:r>
            <a:r>
              <a:rPr lang="uk-UA" dirty="0" smtClean="0"/>
              <a:t>т)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dirty="0" err="1" smtClean="0"/>
              <a:t>Добротвір</a:t>
            </a:r>
            <a:r>
              <a:rPr lang="uk-UA" dirty="0" smtClean="0"/>
              <a:t> </a:t>
            </a:r>
            <a:r>
              <a:rPr lang="uk-UA" dirty="0"/>
              <a:t>(49,8 тис. </a:t>
            </a:r>
            <a:r>
              <a:rPr lang="uk-UA" dirty="0" smtClean="0"/>
              <a:t>т)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dirty="0" err="1" smtClean="0"/>
              <a:t>Ладижин</a:t>
            </a:r>
            <a:r>
              <a:rPr lang="uk-UA" dirty="0" smtClean="0"/>
              <a:t> </a:t>
            </a:r>
            <a:r>
              <a:rPr lang="uk-UA" dirty="0"/>
              <a:t>(94,7 тис. </a:t>
            </a:r>
            <a:r>
              <a:rPr lang="uk-UA" dirty="0" smtClean="0"/>
              <a:t>т)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dirty="0" err="1" smtClean="0"/>
              <a:t>Кам’янське</a:t>
            </a:r>
            <a:r>
              <a:rPr lang="uk-UA" dirty="0" smtClean="0"/>
              <a:t> </a:t>
            </a:r>
            <a:r>
              <a:rPr lang="uk-UA" dirty="0"/>
              <a:t>(57,8 тис. </a:t>
            </a:r>
            <a:r>
              <a:rPr lang="uk-UA" dirty="0" smtClean="0"/>
              <a:t>т)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uk-UA" dirty="0" smtClean="0"/>
              <a:t>Київ </a:t>
            </a:r>
            <a:r>
              <a:rPr lang="uk-UA" dirty="0"/>
              <a:t>(45,5 тис. </a:t>
            </a:r>
            <a:r>
              <a:rPr lang="uk-UA" dirty="0" smtClean="0"/>
              <a:t>т)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uk-UA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925848" y="4320747"/>
            <a:ext cx="7934818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uk-UA" dirty="0"/>
              <a:t>Найменше викидів забруднюючих речовин в атмосферу </a:t>
            </a:r>
            <a:r>
              <a:rPr lang="uk-UA" dirty="0" smtClean="0"/>
              <a:t>в </a:t>
            </a:r>
            <a:r>
              <a:rPr lang="uk-UA" dirty="0"/>
              <a:t>містах Хмельницької, Тернопільської, Рівненської областей.</a:t>
            </a:r>
            <a:endParaRPr lang="uk-UA" dirty="0"/>
          </a:p>
        </p:txBody>
      </p:sp>
      <p:pic>
        <p:nvPicPr>
          <p:cNvPr id="1026" name="Picture 2" descr="ÐÐ°ÑÑÐ¸Ð½ÐºÐ¸ Ð¿Ð¾ Ð·Ð°Ð¿ÑÐ¾ÑÑ Ð·Ð°Ð³ÑÑÐ·Ð½ÐµÐ½Ð¸Ðµ Ð²Ð¾Ð·Ð´ÑÑÐ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1649964"/>
            <a:ext cx="5194822" cy="267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15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Транспорт та </a:t>
            </a:r>
            <a:r>
              <a:rPr lang="ru-RU" sz="32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безпека</a:t>
            </a:r>
            <a:r>
              <a:rPr lang="ru-RU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дорожнього</a:t>
            </a:r>
            <a:r>
              <a:rPr lang="ru-RU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руху</a:t>
            </a:r>
            <a:endPara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83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41176" y="837127"/>
            <a:ext cx="7738399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>
                <a:solidFill>
                  <a:srgbClr val="FF0000"/>
                </a:solidFill>
              </a:rPr>
              <a:t>В Україні рівень смертності та травматизму внаслідок </a:t>
            </a:r>
            <a:r>
              <a:rPr lang="uk-UA" sz="2000" b="1" dirty="0" smtClean="0">
                <a:solidFill>
                  <a:srgbClr val="FF0000"/>
                </a:solidFill>
              </a:rPr>
              <a:t>ДТП є </a:t>
            </a:r>
            <a:r>
              <a:rPr lang="uk-UA" sz="2000" b="1" dirty="0">
                <a:solidFill>
                  <a:srgbClr val="FF0000"/>
                </a:solidFill>
              </a:rPr>
              <a:t>одним з найвищих в Європі. </a:t>
            </a:r>
            <a:endParaRPr lang="uk-UA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461" y="1790163"/>
            <a:ext cx="84683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За </a:t>
            </a:r>
            <a:r>
              <a:rPr lang="uk-UA" dirty="0"/>
              <a:t>період з 01.01.2018 по 30.09.2018 </a:t>
            </a:r>
            <a:r>
              <a:rPr lang="uk-UA" dirty="0" smtClean="0"/>
              <a:t>зафіксовано: </a:t>
            </a:r>
            <a:r>
              <a:rPr lang="uk-UA" dirty="0">
                <a:solidFill>
                  <a:srgbClr val="C00000"/>
                </a:solidFill>
              </a:rPr>
              <a:t>108070 </a:t>
            </a:r>
            <a:r>
              <a:rPr lang="uk-UA" dirty="0" smtClean="0">
                <a:solidFill>
                  <a:srgbClr val="C00000"/>
                </a:solidFill>
              </a:rPr>
              <a:t>ДТП  </a:t>
            </a:r>
            <a:r>
              <a:rPr lang="uk-UA" dirty="0">
                <a:solidFill>
                  <a:srgbClr val="C00000"/>
                </a:solidFill>
              </a:rPr>
              <a:t>або 396 за </a:t>
            </a:r>
            <a:r>
              <a:rPr lang="uk-UA" dirty="0" smtClean="0">
                <a:solidFill>
                  <a:srgbClr val="C00000"/>
                </a:solidFill>
              </a:rPr>
              <a:t>добу</a:t>
            </a:r>
            <a:r>
              <a:rPr lang="uk-UA" dirty="0" smtClean="0"/>
              <a:t>, </a:t>
            </a:r>
            <a:r>
              <a:rPr lang="uk-UA" dirty="0"/>
              <a:t>з них: </a:t>
            </a:r>
            <a:endParaRPr lang="uk-UA" dirty="0" smtClean="0"/>
          </a:p>
          <a:p>
            <a:r>
              <a:rPr lang="uk-UA" dirty="0" smtClean="0">
                <a:solidFill>
                  <a:srgbClr val="C00000"/>
                </a:solidFill>
              </a:rPr>
              <a:t>17319 </a:t>
            </a:r>
            <a:r>
              <a:rPr lang="uk-UA" dirty="0">
                <a:solidFill>
                  <a:srgbClr val="C00000"/>
                </a:solidFill>
              </a:rPr>
              <a:t>ДТП </a:t>
            </a:r>
            <a:r>
              <a:rPr lang="uk-UA" dirty="0"/>
              <a:t>з постраждалими (</a:t>
            </a:r>
            <a:r>
              <a:rPr lang="uk-UA" b="1" dirty="0">
                <a:solidFill>
                  <a:srgbClr val="C00000"/>
                </a:solidFill>
              </a:rPr>
              <a:t>63</a:t>
            </a:r>
            <a:r>
              <a:rPr lang="uk-UA" dirty="0"/>
              <a:t> за добу), </a:t>
            </a:r>
            <a:endParaRPr lang="uk-UA" dirty="0" smtClean="0"/>
          </a:p>
          <a:p>
            <a:r>
              <a:rPr lang="uk-UA" dirty="0" smtClean="0">
                <a:solidFill>
                  <a:srgbClr val="C00000"/>
                </a:solidFill>
              </a:rPr>
              <a:t>загинуло </a:t>
            </a:r>
            <a:r>
              <a:rPr lang="uk-UA" dirty="0">
                <a:solidFill>
                  <a:srgbClr val="C00000"/>
                </a:solidFill>
              </a:rPr>
              <a:t>2266 осіб </a:t>
            </a:r>
            <a:r>
              <a:rPr lang="uk-UA" dirty="0"/>
              <a:t>(</a:t>
            </a:r>
            <a:r>
              <a:rPr lang="uk-UA" dirty="0">
                <a:solidFill>
                  <a:srgbClr val="C00000"/>
                </a:solidFill>
              </a:rPr>
              <a:t>8</a:t>
            </a:r>
            <a:r>
              <a:rPr lang="uk-UA" dirty="0"/>
              <a:t> осіб за добу), </a:t>
            </a:r>
            <a:endParaRPr lang="uk-UA" dirty="0" smtClean="0"/>
          </a:p>
          <a:p>
            <a:r>
              <a:rPr lang="uk-UA" dirty="0" smtClean="0">
                <a:solidFill>
                  <a:srgbClr val="C00000"/>
                </a:solidFill>
              </a:rPr>
              <a:t>травмовано </a:t>
            </a:r>
            <a:r>
              <a:rPr lang="uk-UA" dirty="0">
                <a:solidFill>
                  <a:srgbClr val="C00000"/>
                </a:solidFill>
              </a:rPr>
              <a:t>22394 осіб </a:t>
            </a:r>
            <a:r>
              <a:rPr lang="uk-UA" dirty="0"/>
              <a:t>(</a:t>
            </a:r>
            <a:r>
              <a:rPr lang="uk-UA" dirty="0">
                <a:solidFill>
                  <a:srgbClr val="C00000"/>
                </a:solidFill>
              </a:rPr>
              <a:t>82</a:t>
            </a:r>
            <a:r>
              <a:rPr lang="uk-UA" dirty="0"/>
              <a:t> особи за добу). </a:t>
            </a:r>
            <a:endParaRPr lang="uk-UA" dirty="0" smtClean="0"/>
          </a:p>
          <a:p>
            <a:endParaRPr lang="uk-UA" dirty="0" smtClean="0"/>
          </a:p>
          <a:p>
            <a:pPr algn="ctr"/>
            <a:r>
              <a:rPr lang="uk-UA" b="1" dirty="0" smtClean="0">
                <a:solidFill>
                  <a:srgbClr val="C00000"/>
                </a:solidFill>
              </a:rPr>
              <a:t>СТАТИСТИКА ДТП З ВИНИ ТА ЗА УЧАСТІ ДІТЕЙ ПРОСТО ВРАЖАЄ</a:t>
            </a:r>
            <a:r>
              <a:rPr lang="uk-UA" b="1" dirty="0" smtClean="0">
                <a:solidFill>
                  <a:srgbClr val="FF0000"/>
                </a:solidFill>
              </a:rPr>
              <a:t>.</a:t>
            </a:r>
            <a:r>
              <a:rPr lang="uk-UA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endParaRPr lang="uk-UA" b="1" dirty="0" smtClean="0">
              <a:solidFill>
                <a:srgbClr val="C00000"/>
              </a:solidFill>
            </a:endParaRPr>
          </a:p>
          <a:p>
            <a:pPr algn="ctr"/>
            <a:r>
              <a:rPr lang="uk-UA" dirty="0" smtClean="0">
                <a:solidFill>
                  <a:srgbClr val="C00000"/>
                </a:solidFill>
              </a:rPr>
              <a:t>3228 </a:t>
            </a:r>
            <a:r>
              <a:rPr lang="uk-UA" dirty="0">
                <a:solidFill>
                  <a:srgbClr val="C00000"/>
                </a:solidFill>
              </a:rPr>
              <a:t>ДТП </a:t>
            </a:r>
            <a:r>
              <a:rPr lang="uk-UA" dirty="0"/>
              <a:t>за участі дітей (до 18 років), із них </a:t>
            </a:r>
            <a:r>
              <a:rPr lang="uk-UA" dirty="0" smtClean="0"/>
              <a:t>:</a:t>
            </a:r>
          </a:p>
          <a:p>
            <a:pPr algn="ctr"/>
            <a:r>
              <a:rPr lang="uk-UA" dirty="0" smtClean="0">
                <a:solidFill>
                  <a:srgbClr val="C00000"/>
                </a:solidFill>
              </a:rPr>
              <a:t>2790</a:t>
            </a:r>
            <a:r>
              <a:rPr lang="uk-UA" dirty="0" smtClean="0"/>
              <a:t> </a:t>
            </a:r>
            <a:r>
              <a:rPr lang="uk-UA" dirty="0"/>
              <a:t>з потерпілими, </a:t>
            </a:r>
            <a:endParaRPr lang="uk-UA" dirty="0" smtClean="0"/>
          </a:p>
          <a:p>
            <a:pPr algn="ctr"/>
            <a:r>
              <a:rPr lang="uk-UA" b="1" dirty="0" smtClean="0">
                <a:solidFill>
                  <a:srgbClr val="C00000"/>
                </a:solidFill>
              </a:rPr>
              <a:t>129 </a:t>
            </a:r>
            <a:r>
              <a:rPr lang="uk-UA" b="1" dirty="0">
                <a:solidFill>
                  <a:srgbClr val="C00000"/>
                </a:solidFill>
              </a:rPr>
              <a:t>дітей загинуло</a:t>
            </a:r>
            <a:r>
              <a:rPr lang="uk-UA" dirty="0"/>
              <a:t>, </a:t>
            </a:r>
            <a:endParaRPr lang="uk-UA" dirty="0" smtClean="0"/>
          </a:p>
          <a:p>
            <a:pPr algn="ctr"/>
            <a:r>
              <a:rPr lang="uk-UA" dirty="0" smtClean="0">
                <a:solidFill>
                  <a:srgbClr val="C00000"/>
                </a:solidFill>
              </a:rPr>
              <a:t>3015 </a:t>
            </a:r>
            <a:r>
              <a:rPr lang="uk-UA" dirty="0">
                <a:solidFill>
                  <a:srgbClr val="C00000"/>
                </a:solidFill>
              </a:rPr>
              <a:t>травмовано</a:t>
            </a:r>
          </a:p>
        </p:txBody>
      </p:sp>
    </p:spTree>
    <p:extLst>
      <p:ext uri="{BB962C8B-B14F-4D97-AF65-F5344CB8AC3E}">
        <p14:creationId xmlns:p14="http://schemas.microsoft.com/office/powerpoint/2010/main" val="25881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ЗЕЛЕНІ ЗОНИ</a:t>
            </a:r>
            <a:endPara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83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41176" y="655253"/>
            <a:ext cx="8402824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uk-UA" sz="2000" dirty="0"/>
          </a:p>
          <a:p>
            <a:pPr algn="ctr"/>
            <a:r>
              <a:rPr lang="uk-UA" sz="2000" b="1" dirty="0" smtClean="0">
                <a:solidFill>
                  <a:srgbClr val="FF0000"/>
                </a:solidFill>
              </a:rPr>
              <a:t>. </a:t>
            </a:r>
            <a:endParaRPr lang="uk-UA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5847" y="4681835"/>
            <a:ext cx="7111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  * (</a:t>
            </a:r>
            <a:r>
              <a:rPr lang="uk-UA" sz="1200" dirty="0"/>
              <a:t>без урахування даних АР Крим та м. Севастополь) </a:t>
            </a:r>
          </a:p>
          <a:p>
            <a:pPr algn="ctr"/>
            <a:endParaRPr lang="uk-UA" sz="12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1175" y="3649642"/>
            <a:ext cx="8402824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uk-UA" dirty="0"/>
              <a:t>Площа зелених насаджень загального користування </a:t>
            </a:r>
            <a:r>
              <a:rPr lang="uk-UA" dirty="0" smtClean="0"/>
              <a:t> - </a:t>
            </a:r>
            <a:r>
              <a:rPr lang="uk-UA" b="1" dirty="0" smtClean="0"/>
              <a:t>більше </a:t>
            </a:r>
            <a:r>
              <a:rPr lang="uk-UA" b="1" dirty="0"/>
              <a:t>134,0 тис. </a:t>
            </a:r>
            <a:r>
              <a:rPr lang="uk-UA" b="1" dirty="0" smtClean="0"/>
              <a:t>га. </a:t>
            </a:r>
            <a:r>
              <a:rPr lang="uk-UA" dirty="0"/>
              <a:t>Площа парків культури та відпочинку </a:t>
            </a:r>
            <a:r>
              <a:rPr lang="uk-UA" dirty="0" smtClean="0"/>
              <a:t>- </a:t>
            </a:r>
            <a:r>
              <a:rPr lang="uk-UA" b="1" dirty="0" smtClean="0"/>
              <a:t>майже </a:t>
            </a:r>
            <a:r>
              <a:rPr lang="uk-UA" b="1" dirty="0"/>
              <a:t>18,1 тис. га; </a:t>
            </a:r>
            <a:endParaRPr lang="uk-UA" b="1" dirty="0" smtClean="0"/>
          </a:p>
          <a:p>
            <a:r>
              <a:rPr lang="uk-UA" dirty="0" smtClean="0"/>
              <a:t>набережних </a:t>
            </a:r>
            <a:r>
              <a:rPr lang="uk-UA" dirty="0"/>
              <a:t>та бульварів — </a:t>
            </a:r>
            <a:r>
              <a:rPr lang="uk-UA" b="1" dirty="0"/>
              <a:t>майже 4,5 тис. га. </a:t>
            </a:r>
            <a:endParaRPr lang="uk-UA" b="1" dirty="0" smtClean="0"/>
          </a:p>
          <a:p>
            <a:r>
              <a:rPr lang="uk-UA" dirty="0" smtClean="0"/>
              <a:t>Площа </a:t>
            </a:r>
            <a:r>
              <a:rPr lang="uk-UA" dirty="0"/>
              <a:t>гідропарків, лугопарків, лісопарків </a:t>
            </a:r>
            <a:r>
              <a:rPr lang="uk-UA" dirty="0" smtClean="0"/>
              <a:t>- </a:t>
            </a:r>
            <a:r>
              <a:rPr lang="uk-UA" b="1" dirty="0" smtClean="0"/>
              <a:t>29,9 </a:t>
            </a:r>
            <a:r>
              <a:rPr lang="uk-UA" b="1" dirty="0"/>
              <a:t>тис. </a:t>
            </a:r>
            <a:r>
              <a:rPr lang="uk-UA" b="1" dirty="0" smtClean="0"/>
              <a:t>га. </a:t>
            </a:r>
            <a:endParaRPr lang="uk-UA" b="1" dirty="0"/>
          </a:p>
        </p:txBody>
      </p:sp>
      <p:pic>
        <p:nvPicPr>
          <p:cNvPr id="3074" name="Picture 2" descr="ÐÐµÐ¿ÑÑÐ°ÑÑ ÑÐ¾ÑÑÑ Ð·Ð°ÑÐ¸ÑÐ¸ÑÑ Ð·ÐµÐ»ÐµÐ½ÑÐµ Ð·Ð¾Ð½Ñ Ð³Ð¾ÑÐ¾Ð´Ð¾Ð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75" y="655252"/>
            <a:ext cx="8402825" cy="299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25781" y="738741"/>
            <a:ext cx="57182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Площа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зелених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насаджень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усіх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видів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у межах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територій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міст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України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становила:* </a:t>
            </a: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01.01.2018 -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близько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479,3 тис. га</a:t>
            </a:r>
          </a:p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01.01.2017 -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понад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494,0 тис. га</a:t>
            </a:r>
            <a:endParaRPr lang="uk-U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81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ГРОМАДА, ДРУЖНЯ ДО ДІТЕЙ</a:t>
            </a:r>
            <a:endPara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83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6" y="1130656"/>
            <a:ext cx="9064923" cy="4012844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 descr="D:\Users\Ancor\Documents\Documents\2018\SDGs\Новая папка\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42" y="4279411"/>
            <a:ext cx="565662" cy="59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D:\Users\Ancor\Documents\Documents\2018\SDGs\Новая папка\image1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883" y="4279411"/>
            <a:ext cx="575650" cy="59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003" y="3625899"/>
            <a:ext cx="547410" cy="61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234" y="2327590"/>
            <a:ext cx="628299" cy="644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D:\Users\Ancor\Documents\Documents\2018\SDGs\Новая папка\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162" y="1264457"/>
            <a:ext cx="573734" cy="62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D:\Users\Ancor\Documents\Documents\2018\SDGs\Новая папка\220px-SDG_2_(Ukrainian)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442" y="626209"/>
            <a:ext cx="605454" cy="60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D:\Users\Ancor\Documents\Documents\2018\SDGs\Новая папка\goal 3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149" y="647241"/>
            <a:ext cx="565053" cy="61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D:\Users\Ancor\Documents\Documents\2018\SDGs\Новая папка\goal 4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73" y="663168"/>
            <a:ext cx="585361" cy="58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1" descr="D:\Users\Ancor\Documents\Documents\2018\SDGs\Новая папка\goal 6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776" y="647241"/>
            <a:ext cx="590602" cy="57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398" y="668378"/>
            <a:ext cx="545969" cy="56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378" y="645720"/>
            <a:ext cx="547410" cy="55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560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ГРОМАДА, ДРУЖНЯ ДО ДІТЕЙ </a:t>
            </a:r>
            <a:endPara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655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Изображение 1" descr="Map of the CYFM initiative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97" y="655252"/>
            <a:ext cx="8494068" cy="448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59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ІНДИКАТОРИ</a:t>
            </a:r>
            <a:endPara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831278"/>
              </p:ext>
            </p:extLst>
          </p:nvPr>
        </p:nvGraphicFramePr>
        <p:xfrm>
          <a:off x="79077" y="717715"/>
          <a:ext cx="9115537" cy="4550825"/>
        </p:xfrm>
        <a:graphic>
          <a:graphicData uri="http://schemas.openxmlformats.org/drawingml/2006/table">
            <a:tbl>
              <a:tblPr firstRow="1" firstCol="1" bandRow="1"/>
              <a:tblGrid>
                <a:gridCol w="6347481"/>
                <a:gridCol w="2768056"/>
              </a:tblGrid>
              <a:tr h="3033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Показник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Можливість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дезагрегації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9"/>
                    </a:solidFill>
                  </a:tcPr>
                </a:tc>
              </a:tr>
              <a:tr h="10565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Частка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домогосподарств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з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дітьми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та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молодих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сімей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отримали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житло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за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державними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програмами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у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загальній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кількості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тих,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потребують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покращення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житлових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умов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Домогосподарства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з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дітьми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Молодь до 24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років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12133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680" algn="l"/>
                        </a:tabLs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Частка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транспортних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засобів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громадського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транспорту,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обладнаних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/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пристосованих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для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батьків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з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дитячими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візочками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та людей з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інвалідністю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у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загальній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кількості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рухомого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складу, %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Міська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місцевість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Сільська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місцевість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7641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зелених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насаджень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загального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користування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на одну особу, кв. м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Міська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місцевість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Сільська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місцевість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12133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680" algn="l"/>
                        </a:tabLs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Кількість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громад,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які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у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встановленому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порядку та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відповідно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до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вимог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ЮНІСЕФ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отримали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статус кандидата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Ініціативи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або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статус «Гро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мада,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дружня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до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дітей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та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молоді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»,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Регіони</a:t>
                      </a:r>
                      <a:endParaRPr lang="uk-UA" sz="18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984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83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17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628021" y="927279"/>
            <a:ext cx="5512157" cy="3320066"/>
          </a:xfrm>
          <a:prstGeom prst="ellipse">
            <a:avLst/>
          </a:prstGeom>
          <a:solidFill>
            <a:schemeClr val="bg1">
              <a:alpha val="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4456090"/>
            <a:ext cx="997301" cy="687410"/>
          </a:xfrm>
          <a:prstGeom prst="rect">
            <a:avLst/>
          </a:prstGeom>
          <a:noFill/>
        </p:spPr>
      </p:pic>
      <p:pic>
        <p:nvPicPr>
          <p:cNvPr id="42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037" y="1940217"/>
            <a:ext cx="1440128" cy="136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Прямоугольник 42"/>
          <p:cNvSpPr/>
          <p:nvPr/>
        </p:nvSpPr>
        <p:spPr>
          <a:xfrm>
            <a:off x="0" y="-39954"/>
            <a:ext cx="914400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/>
                <a:ea typeface="Calibri"/>
                <a:cs typeface="Times New Roman"/>
              </a:rPr>
              <a:t>ЦІЛЬ 11.</a:t>
            </a:r>
            <a:r>
              <a:rPr kumimoji="0" lang="uk-UA" sz="28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Calibri"/>
                <a:cs typeface="Times New Roman"/>
              </a:rPr>
              <a:t> СТАЛИЙ РОЗВИТОК МІСТ І ГРОМАД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6" name="Picture 13" descr="D:\Users\Ancor\Documents\Documents\2018\SDGs\Новая папка\goal 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942" y="1871873"/>
            <a:ext cx="1000402" cy="99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Users\Ancor\Documents\Documents\2018\SDGs\Новая папка\goal 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910" y="3793932"/>
            <a:ext cx="1068946" cy="100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D:\Users\Ancor\Documents\Documents\2018\SDGs\Новая папка\E_SDG_Icons-0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002" y="3306455"/>
            <a:ext cx="1052342" cy="94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6" descr="D:\Users\Ancor\Documents\Documents\2018\SDGs\Новая папка\sdg-uk-1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99" y="3793933"/>
            <a:ext cx="1090543" cy="101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D:\Users\Ancor\Documents\Documents\2018\SDGs\Новая папка\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942" y="603644"/>
            <a:ext cx="1000402" cy="94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D:\Users\Ancor\Documents\Documents\2018\SDGs\Новая папка\220px-SDG_2_(Ukrainian)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263" y="632107"/>
            <a:ext cx="959814" cy="88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D:\Users\Ancor\Documents\Documents\2018\SDGs\Новая папка\goal 4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247" y="647268"/>
            <a:ext cx="1037374" cy="94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D:\Users\Ancor\Documents\Documents\2018\SDGs\Новая папка\goal 3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910" y="632107"/>
            <a:ext cx="1047526" cy="95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 descr="D:\Users\Ancor\Documents\Documents\2018\SDGs\Новая папка\goal 6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443" y="1940217"/>
            <a:ext cx="1049188" cy="1031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D:\Users\Ancor\Documents\Documents\2018\SDGs\Новая папка\E_SDG-goals_icons-individual-rgb-12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135" y="3258230"/>
            <a:ext cx="1098581" cy="103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>
            <a:off x="2292439" y="1517001"/>
            <a:ext cx="1371598" cy="736802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392344" y="2870607"/>
            <a:ext cx="1271693" cy="658204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392344" y="2489889"/>
            <a:ext cx="1271693" cy="59324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071057" y="2545487"/>
            <a:ext cx="1319386" cy="1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049637" y="2788661"/>
            <a:ext cx="1371598" cy="939137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7" idx="0"/>
          </p:cNvCxnSpPr>
          <p:nvPr/>
        </p:nvCxnSpPr>
        <p:spPr>
          <a:xfrm>
            <a:off x="4687910" y="3306455"/>
            <a:ext cx="534473" cy="487477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4687910" y="1588158"/>
            <a:ext cx="708338" cy="352059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3664037" y="1487288"/>
            <a:ext cx="554932" cy="469569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9" idx="0"/>
          </p:cNvCxnSpPr>
          <p:nvPr/>
        </p:nvCxnSpPr>
        <p:spPr>
          <a:xfrm flipH="1">
            <a:off x="3533171" y="3306455"/>
            <a:ext cx="408332" cy="487478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5104165" y="1588158"/>
            <a:ext cx="1244082" cy="665645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99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131" y="647368"/>
            <a:ext cx="5025869" cy="2433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www.demoscope.ru/weekly/2013/0551/img/b_graf07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322" y="2014457"/>
            <a:ext cx="4313907" cy="3129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ctr" anchorCtr="0">
            <a:normAutofit fontScale="90000"/>
          </a:bodyPr>
          <a:lstStyle/>
          <a:p>
            <a:pPr algn="ctr"/>
            <a:r>
              <a:rPr lang="uk-UA" sz="2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uk-UA" sz="2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uk-UA" sz="2800" b="1" dirty="0" smtClean="0">
                <a:solidFill>
                  <a:schemeClr val="bg1"/>
                </a:solidFill>
                <a:latin typeface="Arial Black" panose="020B0A04020102020204" pitchFamily="34" charset="0"/>
                <a:cs typeface="Calibri" panose="020F0502020204030204" pitchFamily="34" charset="0"/>
              </a:rPr>
              <a:t>Сучасна світова економіка – економіка міст </a:t>
            </a:r>
            <a:br>
              <a:rPr lang="uk-UA" sz="2800" b="1" dirty="0" smtClean="0">
                <a:solidFill>
                  <a:schemeClr val="bg1"/>
                </a:solidFill>
                <a:latin typeface="Arial Black" panose="020B0A04020102020204" pitchFamily="34" charset="0"/>
                <a:cs typeface="Calibri" panose="020F0502020204030204" pitchFamily="34" charset="0"/>
              </a:rPr>
            </a:br>
            <a:endParaRPr lang="en-US" sz="2800" b="1" dirty="0">
              <a:solidFill>
                <a:schemeClr val="bg1"/>
              </a:solidFill>
              <a:latin typeface="Arial Black" panose="020B0A0402010202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 Placeholder 2">
            <a:extLst>
              <a:ext uri="{FF2B5EF4-FFF2-40B4-BE49-F238E27FC236}">
                <a16:creationId xmlns="" xmlns:a16="http://schemas.microsoft.com/office/drawing/2014/main" id="{E54A8363-3285-4FCD-B1D4-0D373390C8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68862" y="3080725"/>
            <a:ext cx="936791" cy="653428"/>
          </a:xfrm>
        </p:spPr>
        <p:txBody>
          <a:bodyPr vert="horz" lIns="0" tIns="0" rIns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35"/>
              </a:spcBef>
              <a:buNone/>
            </a:pPr>
            <a:r>
              <a:rPr lang="uk-UA" sz="2400" b="1" spc="-1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sz="2400" b="1" spc="-1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ВВП</a:t>
            </a:r>
            <a:endParaRPr lang="en-US" sz="2400" b="1" spc="-1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="" xmlns:a16="http://schemas.microsoft.com/office/drawing/2014/main" id="{1CA0B2D6-1E52-4CC4-89E3-A4DBEAE195F2}"/>
              </a:ext>
            </a:extLst>
          </p:cNvPr>
          <p:cNvGrpSpPr/>
          <p:nvPr/>
        </p:nvGrpSpPr>
        <p:grpSpPr>
          <a:xfrm>
            <a:off x="4196534" y="3080725"/>
            <a:ext cx="1136001" cy="1089893"/>
            <a:chOff x="441948" y="2463957"/>
            <a:chExt cx="1019176" cy="1019176"/>
          </a:xfrm>
        </p:grpSpPr>
        <p:sp>
          <p:nvSpPr>
            <p:cNvPr id="21" name="Oval 121">
              <a:extLst>
                <a:ext uri="{FF2B5EF4-FFF2-40B4-BE49-F238E27FC236}">
                  <a16:creationId xmlns="" xmlns:a16="http://schemas.microsoft.com/office/drawing/2014/main" id="{DD222111-C505-448C-9993-447A2F542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948" y="2463957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ko-KR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22" name="Oval 136">
              <a:extLst>
                <a:ext uri="{FF2B5EF4-FFF2-40B4-BE49-F238E27FC236}">
                  <a16:creationId xmlns="" xmlns:a16="http://schemas.microsoft.com/office/drawing/2014/main" id="{EF4ECB0A-E448-4B46-8FAF-C28BBAB41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163" y="2545709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lvl="0"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uk-UA" altLang="ko-KR" sz="1400" b="1" kern="0" noProof="0" dirty="0" smtClean="0">
                  <a:solidFill>
                    <a:srgbClr val="FF0000"/>
                  </a:solidFill>
                  <a:latin typeface="Arial Black" panose="020B0A04020102020204" pitchFamily="34" charset="0"/>
                  <a:ea typeface="맑은 고딕" pitchFamily="50" charset="-127"/>
                  <a:cs typeface="Arial" charset="0"/>
                </a:rPr>
                <a:t>600 </a:t>
              </a:r>
              <a:endParaRPr lang="en-US" altLang="ko-KR" sz="1400" b="1" kern="0" noProof="0" dirty="0" smtClean="0">
                <a:solidFill>
                  <a:srgbClr val="FF0000"/>
                </a:solidFill>
                <a:latin typeface="Arial Black" panose="020B0A04020102020204" pitchFamily="34" charset="0"/>
                <a:ea typeface="맑은 고딕" pitchFamily="50" charset="-127"/>
                <a:cs typeface="Arial" charset="0"/>
              </a:endParaRPr>
            </a:p>
            <a:p>
              <a:pPr lvl="0"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ko-KR" sz="1400" b="1" kern="0" noProof="0" dirty="0" smtClean="0">
                  <a:solidFill>
                    <a:srgbClr val="FF0000"/>
                  </a:solidFill>
                  <a:latin typeface="Arial" panose="020B0604020202020204" pitchFamily="34" charset="0"/>
                  <a:ea typeface="맑은 고딕" pitchFamily="50" charset="-127"/>
                  <a:cs typeface="Arial" panose="020B0604020202020204" pitchFamily="34" charset="0"/>
                </a:rPr>
                <a:t>CITIES</a:t>
              </a:r>
              <a:endParaRPr kumimoji="0" lang="ko-KR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endParaRPr>
            </a:p>
          </p:txBody>
        </p:sp>
      </p:grpSp>
      <p:sp>
        <p:nvSpPr>
          <p:cNvPr id="23" name="Text Placeholder 2">
            <a:extLst>
              <a:ext uri="{FF2B5EF4-FFF2-40B4-BE49-F238E27FC236}">
                <a16:creationId xmlns="" xmlns:a16="http://schemas.microsoft.com/office/drawing/2014/main" id="{DB8C0714-8EE0-4AE7-9A1F-7B74DA47B421}"/>
              </a:ext>
            </a:extLst>
          </p:cNvPr>
          <p:cNvSpPr txBox="1">
            <a:spLocks/>
          </p:cNvSpPr>
          <p:nvPr/>
        </p:nvSpPr>
        <p:spPr>
          <a:xfrm>
            <a:off x="7249227" y="4057877"/>
            <a:ext cx="1329997" cy="41104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uk-UA" sz="2400" b="1" dirty="0" smtClean="0">
                <a:solidFill>
                  <a:srgbClr val="FF0000"/>
                </a:solidFill>
              </a:rPr>
              <a:t>70 %  </a:t>
            </a:r>
            <a:r>
              <a:rPr lang="uk-UA" sz="2400" b="1" dirty="0" smtClean="0">
                <a:solidFill>
                  <a:srgbClr val="0070C0"/>
                </a:solidFill>
              </a:rPr>
              <a:t>ВВП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5" name="Text Placeholder 2">
            <a:extLst>
              <a:ext uri="{FF2B5EF4-FFF2-40B4-BE49-F238E27FC236}">
                <a16:creationId xmlns="" xmlns:a16="http://schemas.microsoft.com/office/drawing/2014/main" id="{59DD8ED9-6412-4D96-A829-95293383CB7B}"/>
              </a:ext>
            </a:extLst>
          </p:cNvPr>
          <p:cNvSpPr txBox="1">
            <a:spLocks/>
          </p:cNvSpPr>
          <p:nvPr/>
        </p:nvSpPr>
        <p:spPr>
          <a:xfrm>
            <a:off x="5153449" y="4402077"/>
            <a:ext cx="1477616" cy="409670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uk-UA" sz="2000" b="1" dirty="0" smtClean="0">
                <a:solidFill>
                  <a:srgbClr val="0070C0"/>
                </a:solidFill>
              </a:rPr>
              <a:t>НАСЕЛЕННЯ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4" name="Text Placeholder 2">
            <a:extLst>
              <a:ext uri="{FF2B5EF4-FFF2-40B4-BE49-F238E27FC236}">
                <a16:creationId xmlns="" xmlns:a16="http://schemas.microsoft.com/office/drawing/2014/main" id="{982A15C2-9452-40D7-8480-73BBA4911D6B}"/>
              </a:ext>
            </a:extLst>
          </p:cNvPr>
          <p:cNvSpPr txBox="1">
            <a:spLocks/>
          </p:cNvSpPr>
          <p:nvPr/>
        </p:nvSpPr>
        <p:spPr>
          <a:xfrm>
            <a:off x="2409105" y="1486553"/>
            <a:ext cx="2392848" cy="4110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 algn="l" defTabSz="4572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137160" indent="-137160" algn="l" defTabSz="457200" rtl="0" eaLnBrk="1" latinLnBrk="0" hangingPunct="1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37160" indent="-137160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37160" indent="-137160" algn="l" defTabSz="4572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35"/>
              </a:spcBef>
              <a:buNone/>
            </a:pPr>
            <a:r>
              <a:rPr lang="uk-UA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МЛН. ОСІБ ЩОРІЧНО</a:t>
            </a:r>
            <a:endParaRPr lang="en-US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3CAE0FAA-739D-4A09-96C1-A1517F061E64}"/>
              </a:ext>
            </a:extLst>
          </p:cNvPr>
          <p:cNvGrpSpPr/>
          <p:nvPr/>
        </p:nvGrpSpPr>
        <p:grpSpPr>
          <a:xfrm>
            <a:off x="1190322" y="1242135"/>
            <a:ext cx="1068020" cy="985861"/>
            <a:chOff x="2788179" y="3722578"/>
            <a:chExt cx="1019176" cy="1019176"/>
          </a:xfrm>
        </p:grpSpPr>
        <p:sp>
          <p:nvSpPr>
            <p:cNvPr id="28" name="Oval 121">
              <a:extLst>
                <a:ext uri="{FF2B5EF4-FFF2-40B4-BE49-F238E27FC236}">
                  <a16:creationId xmlns="" xmlns:a16="http://schemas.microsoft.com/office/drawing/2014/main" id="{F82B5065-732F-47CE-859F-D49C01F98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8179" y="3722578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ko-KR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29" name="Oval 136">
              <a:extLst>
                <a:ext uri="{FF2B5EF4-FFF2-40B4-BE49-F238E27FC236}">
                  <a16:creationId xmlns="" xmlns:a16="http://schemas.microsoft.com/office/drawing/2014/main" id="{2FA9E38E-25C8-4D9B-A7F6-0D104892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0394" y="3804330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lvl="0" algn="ctr" defTabSz="914400" eaLnBrk="0" fontAlgn="base" hangingPunct="0">
                <a:lnSpc>
                  <a:spcPct val="70000"/>
                </a:lnSpc>
                <a:spcAft>
                  <a:spcPct val="0"/>
                </a:spcAft>
              </a:pPr>
              <a:r>
                <a:rPr lang="uk-UA" altLang="ko-KR" sz="2400" b="1" kern="0" noProof="0" dirty="0" smtClean="0">
                  <a:solidFill>
                    <a:srgbClr val="FF0000"/>
                  </a:solidFill>
                  <a:ea typeface="맑은 고딕" pitchFamily="50" charset="-127"/>
                  <a:cs typeface="Arial" charset="0"/>
                </a:rPr>
                <a:t>+ 65</a:t>
              </a:r>
              <a:endParaRPr kumimoji="0" lang="ko-KR" altLang="ko-KR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DEB584D7-04E8-4145-B7E8-4ED652FFE74E}"/>
              </a:ext>
            </a:extLst>
          </p:cNvPr>
          <p:cNvGrpSpPr/>
          <p:nvPr/>
        </p:nvGrpSpPr>
        <p:grpSpPr>
          <a:xfrm>
            <a:off x="4264435" y="4170619"/>
            <a:ext cx="855672" cy="855672"/>
            <a:chOff x="4431024" y="3722578"/>
            <a:chExt cx="1019176" cy="1019176"/>
          </a:xfrm>
        </p:grpSpPr>
        <p:sp>
          <p:nvSpPr>
            <p:cNvPr id="36" name="Oval 121">
              <a:extLst>
                <a:ext uri="{FF2B5EF4-FFF2-40B4-BE49-F238E27FC236}">
                  <a16:creationId xmlns="" xmlns:a16="http://schemas.microsoft.com/office/drawing/2014/main" id="{58090FAB-3167-4F2A-8F16-662AE0EF0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1024" y="3722578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ko-KR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37" name="Oval 136">
              <a:extLst>
                <a:ext uri="{FF2B5EF4-FFF2-40B4-BE49-F238E27FC236}">
                  <a16:creationId xmlns="" xmlns:a16="http://schemas.microsoft.com/office/drawing/2014/main" id="{CBB0BFB1-8D9E-484B-9DB8-3B3481596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3239" y="3804330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lvl="0"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ko-KR" sz="1600" b="1" kern="0" dirty="0" smtClean="0">
                  <a:solidFill>
                    <a:srgbClr val="FF0000"/>
                  </a:solidFill>
                  <a:ea typeface="맑은 고딕" pitchFamily="50" charset="-127"/>
                  <a:cs typeface="Arial" charset="0"/>
                </a:rPr>
                <a:t>25 %</a:t>
              </a:r>
              <a:endParaRPr lang="en-US" altLang="ko-KR" sz="1600" b="1" kern="0" dirty="0">
                <a:solidFill>
                  <a:srgbClr val="FF0000"/>
                </a:solidFill>
                <a:ea typeface="맑은 고딕" pitchFamily="50" charset="-127"/>
                <a:cs typeface="Arial" charset="0"/>
              </a:endParaRPr>
            </a:p>
          </p:txBody>
        </p:sp>
      </p:grp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508500" y="755971"/>
            <a:ext cx="2382593" cy="387029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uk-UA" sz="2400" b="1" dirty="0" smtClean="0">
                <a:solidFill>
                  <a:srgbClr val="0070C0"/>
                </a:solidFill>
              </a:rPr>
              <a:t>НАСЕЛЕННЯ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2CA90DE7-B504-488B-89A0-4F5697BB0FAA}"/>
              </a:ext>
            </a:extLst>
          </p:cNvPr>
          <p:cNvGrpSpPr/>
          <p:nvPr/>
        </p:nvGrpSpPr>
        <p:grpSpPr>
          <a:xfrm>
            <a:off x="270858" y="655253"/>
            <a:ext cx="1081433" cy="1001811"/>
            <a:chOff x="4236887" y="1072119"/>
            <a:chExt cx="1019176" cy="1019176"/>
          </a:xfrm>
        </p:grpSpPr>
        <p:sp>
          <p:nvSpPr>
            <p:cNvPr id="52" name="Oval 121">
              <a:extLst>
                <a:ext uri="{FF2B5EF4-FFF2-40B4-BE49-F238E27FC236}">
                  <a16:creationId xmlns="" xmlns:a16="http://schemas.microsoft.com/office/drawing/2014/main" id="{EAD5949F-1619-47A2-9953-DC3B982F8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6887" y="1072119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ko-KR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53" name="Oval 136">
              <a:extLst>
                <a:ext uri="{FF2B5EF4-FFF2-40B4-BE49-F238E27FC236}">
                  <a16:creationId xmlns="" xmlns:a16="http://schemas.microsoft.com/office/drawing/2014/main" id="{6722DBFD-BB90-4826-935E-0601FA090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9102" y="1153871"/>
              <a:ext cx="874747" cy="855673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endParaRPr lang="uk-UA" altLang="ko-KR" sz="2400" b="1" kern="0" dirty="0" smtClean="0">
                <a:solidFill>
                  <a:srgbClr val="FF0000"/>
                </a:solidFill>
                <a:ea typeface="맑은 고딕" pitchFamily="50" charset="-127"/>
                <a:cs typeface="Arial" charset="0"/>
              </a:endParaRPr>
            </a:p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uk-UA" altLang="ko-KR" sz="2400" b="1" kern="0" dirty="0" smtClean="0">
                  <a:solidFill>
                    <a:srgbClr val="FF0000"/>
                  </a:solidFill>
                  <a:ea typeface="맑은 고딕" pitchFamily="50" charset="-127"/>
                  <a:cs typeface="Arial" charset="0"/>
                </a:rPr>
                <a:t>50 %</a:t>
              </a:r>
              <a:endParaRPr lang="en-US" altLang="ko-KR" sz="2400" b="1" kern="0" dirty="0">
                <a:solidFill>
                  <a:srgbClr val="FF0000"/>
                </a:solidFill>
                <a:ea typeface="맑은 고딕" pitchFamily="50" charset="-127"/>
                <a:cs typeface="Arial" charset="0"/>
              </a:endParaRPr>
            </a:p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endParaRPr lang="ko-KR" altLang="ko-KR" sz="2400" b="1" kern="0" dirty="0">
                <a:solidFill>
                  <a:srgbClr val="FF0000"/>
                </a:solidFill>
                <a:ea typeface="맑은 고딕" pitchFamily="50" charset="-127"/>
                <a:cs typeface="Arial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0FE78142-6FBB-4768-B355-FF937D1E6EA6}"/>
              </a:ext>
            </a:extLst>
          </p:cNvPr>
          <p:cNvGrpSpPr/>
          <p:nvPr/>
        </p:nvGrpSpPr>
        <p:grpSpPr>
          <a:xfrm>
            <a:off x="6631065" y="2744650"/>
            <a:ext cx="1090457" cy="1085051"/>
            <a:chOff x="447146" y="1067859"/>
            <a:chExt cx="1019176" cy="1019176"/>
          </a:xfrm>
        </p:grpSpPr>
        <p:sp>
          <p:nvSpPr>
            <p:cNvPr id="50" name="Oval 121">
              <a:extLst>
                <a:ext uri="{FF2B5EF4-FFF2-40B4-BE49-F238E27FC236}">
                  <a16:creationId xmlns="" xmlns:a16="http://schemas.microsoft.com/office/drawing/2014/main" id="{06134200-7A19-452A-A9BD-583D81FA9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146" y="1067859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ko-KR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51" name="Oval 136">
              <a:extLst>
                <a:ext uri="{FF2B5EF4-FFF2-40B4-BE49-F238E27FC236}">
                  <a16:creationId xmlns="" xmlns:a16="http://schemas.microsoft.com/office/drawing/2014/main" id="{41112D19-03D0-4C86-912D-444850B21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61" y="1149611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lvl="0"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uk-UA" altLang="ko-KR" sz="2400" b="1" kern="0" dirty="0" smtClean="0">
                  <a:solidFill>
                    <a:srgbClr val="FF0000"/>
                  </a:solidFill>
                  <a:ea typeface="맑은 고딕" pitchFamily="50" charset="-127"/>
                  <a:cs typeface="Arial" charset="0"/>
                </a:rPr>
                <a:t>80 %</a:t>
              </a:r>
              <a:endParaRPr lang="en-US" altLang="ko-KR" sz="2400" b="1" kern="0" dirty="0">
                <a:solidFill>
                  <a:srgbClr val="FF0000"/>
                </a:solidFill>
                <a:ea typeface="맑은 고딕" pitchFamily="50" charset="-127"/>
                <a:cs typeface="Arial" charset="0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280322" y="2113167"/>
            <a:ext cx="721217" cy="1148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СВІТ</a:t>
            </a:r>
            <a:endParaRPr lang="uk-UA" sz="1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Прямая со стрелкой 6"/>
          <p:cNvCxnSpPr>
            <a:stCxn id="21" idx="6"/>
          </p:cNvCxnSpPr>
          <p:nvPr/>
        </p:nvCxnSpPr>
        <p:spPr>
          <a:xfrm>
            <a:off x="5332535" y="3625672"/>
            <a:ext cx="1843758" cy="63772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36" idx="7"/>
          </p:cNvCxnSpPr>
          <p:nvPr/>
        </p:nvCxnSpPr>
        <p:spPr>
          <a:xfrm>
            <a:off x="4994797" y="4295929"/>
            <a:ext cx="2181496" cy="1061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536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БЕЗПЕЧНЕ МІСЬКЕ СЕРЕДОВИЩЕ З РІВНИМ ДОСТУПОМ ДО  ПОСЛУГ – ЗАПОРУКА  ЗДОРОВ'Я І ЩАСТЯ ДІТЕЙ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uk-UA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КОЖНА ДИТИНА МАЄ ПРАВО НА: 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71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61718444"/>
              </p:ext>
            </p:extLst>
          </p:nvPr>
        </p:nvGraphicFramePr>
        <p:xfrm>
          <a:off x="366596" y="1428847"/>
          <a:ext cx="8446737" cy="3056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94377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УРБАНІЗАЦІЯ</a:t>
            </a:r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71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875980"/>
              </p:ext>
            </p:extLst>
          </p:nvPr>
        </p:nvGraphicFramePr>
        <p:xfrm>
          <a:off x="925846" y="913199"/>
          <a:ext cx="7535574" cy="3800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2819"/>
                <a:gridCol w="4172755"/>
              </a:tblGrid>
              <a:tr h="336652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ПЕРЕВАГИ</a:t>
                      </a:r>
                      <a:endParaRPr lang="uk-UA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</a:t>
                      </a:r>
                      <a:r>
                        <a:rPr lang="uk-UA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РИЗИКИ</a:t>
                      </a:r>
                      <a:endParaRPr lang="uk-UA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587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Доступ до </a:t>
                      </a:r>
                      <a:r>
                        <a:rPr lang="ru-RU" sz="2000" b="1" kern="1200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послуг</a:t>
                      </a:r>
                      <a:r>
                        <a:rPr lang="ru-RU" sz="2000" b="1" kern="1200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uk-UA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висока вартість житла</a:t>
                      </a:r>
                      <a:endParaRPr lang="uk-UA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4556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освіта</a:t>
                      </a:r>
                      <a:endParaRPr lang="uk-UA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uk-UA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бідність та нерівність</a:t>
                      </a:r>
                      <a:endParaRPr lang="uk-UA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4556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охорона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здоров’я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uk-UA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uk-UA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забруднення навколишнього середовища</a:t>
                      </a:r>
                      <a:endParaRPr lang="uk-UA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4556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ультура та</a:t>
                      </a:r>
                      <a:r>
                        <a:rPr lang="ru-RU" sz="20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спорт</a:t>
                      </a:r>
                      <a:endParaRPr lang="uk-UA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uk-UA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небезпека, насильство</a:t>
                      </a:r>
                      <a:endParaRPr lang="uk-UA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45567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000" b="1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дитячі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майданчики</a:t>
                      </a:r>
                      <a:endParaRPr lang="uk-UA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uk-UA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алкоголізм, наркоманія</a:t>
                      </a:r>
                      <a:endParaRPr lang="uk-UA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75103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000" b="1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тощо</a:t>
                      </a:r>
                      <a:endParaRPr lang="uk-UA" sz="2000" b="1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uk-UA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uk-UA" sz="20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тощо</a:t>
                      </a:r>
                      <a:endParaRPr lang="uk-UA" sz="20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515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ЗАВДАННЯ</a:t>
            </a:r>
            <a:endPara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83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691704"/>
              </p:ext>
            </p:extLst>
          </p:nvPr>
        </p:nvGraphicFramePr>
        <p:xfrm>
          <a:off x="785801" y="837126"/>
          <a:ext cx="8216531" cy="3946322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tblPr>
              <a:tblGrid>
                <a:gridCol w="1554797"/>
                <a:gridCol w="6661734"/>
              </a:tblGrid>
              <a:tr h="10886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Завдання 11.1.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70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 2030 року забезпечити доступність житла: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сімей з дітьми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молоді до 24 років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703"/>
                    </a:solidFill>
                  </a:tcPr>
                </a:tc>
              </a:tr>
              <a:tr h="8768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Завдання 11.2.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70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 2030 року забезпечити можливість  користуватися безпечними, недорогими, доступними та екологічно стійкими транспортними системами на основі підвищення безпеки дорожнього руху для дітей, сімей з дітьми та молоді   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703"/>
                    </a:solidFill>
                  </a:tcPr>
                </a:tc>
              </a:tr>
              <a:tr h="8768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Завдання 11.3.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70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Забезпечити загальний доступ до безпечних, доступних і відкритих для всіх зелених зон та громадських місць, особливо для жінок і дітей, в тому числі з інвалідністю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703"/>
                    </a:solidFill>
                  </a:tcPr>
                </a:tc>
              </a:tr>
              <a:tr h="8768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Завдання 11.4.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70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 2030 року забезпечити розвиток  громад як таких, що є дружніми  до дітей та молоді, виключно на засадах комплексного планування  та управління за участю молодих людей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70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91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76" y="355561"/>
            <a:ext cx="7836154" cy="46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2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ЧИСЕЛЬНІСТЬ ДІТЕЙ У МІСЬКИХ ПОСЕЛЕННЯХ І СІЛЬСЬКІЙ </a:t>
            </a:r>
            <a:br>
              <a:rPr lang="ru-RU" sz="2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МІСЦЕВОСТІ УКРАЙНИ за </a:t>
            </a:r>
            <a:r>
              <a:rPr lang="ru-RU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1990-2017 </a:t>
            </a:r>
            <a:r>
              <a:rPr lang="ru-RU" sz="22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рр</a:t>
            </a:r>
            <a:r>
              <a:rPr lang="ru-RU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</a:t>
            </a:r>
            <a:r>
              <a:rPr lang="ru-RU" sz="22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осіб</a:t>
            </a:r>
            <a:r>
              <a:rPr lang="ru-RU" sz="2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</a:t>
            </a:r>
            <a:endParaRPr lang="en-US" sz="2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71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56442"/>
            <a:ext cx="741176" cy="51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364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2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ВІКОВА СТРУКТУРА  ДІТЕЙ ТА МОЛОДІ , станом на 01.01.18, </a:t>
            </a:r>
            <a:r>
              <a:rPr lang="ru-RU" sz="22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осіб</a:t>
            </a:r>
            <a:r>
              <a:rPr lang="ru-RU" sz="2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</a:t>
            </a:r>
            <a:endParaRPr lang="en-US" sz="2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71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56442"/>
            <a:ext cx="741176" cy="51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041858008"/>
              </p:ext>
            </p:extLst>
          </p:nvPr>
        </p:nvGraphicFramePr>
        <p:xfrm>
          <a:off x="1506828" y="655855"/>
          <a:ext cx="615315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5127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82" y="1"/>
            <a:ext cx="749158" cy="71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584763932"/>
              </p:ext>
            </p:extLst>
          </p:nvPr>
        </p:nvGraphicFramePr>
        <p:xfrm>
          <a:off x="925847" y="218941"/>
          <a:ext cx="7960576" cy="4739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08790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CEECIS_Document" ma:contentTypeID="0x0101006DBD6CAA1AA2BF468D0FFD01E7F1D30000A6A044CBBC198145B2FE77B581C376A8" ma:contentTypeVersion="28" ma:contentTypeDescription="" ma:contentTypeScope="" ma:versionID="11b6ac3ce4d129d802f1986cbd416946">
  <xsd:schema xmlns:xsd="http://www.w3.org/2001/XMLSchema" xmlns:xs="http://www.w3.org/2001/XMLSchema" xmlns:p="http://schemas.microsoft.com/office/2006/metadata/properties" xmlns:ns2="50221249-3cae-4cae-8a5e-385c80cb6aed" xmlns:ns3="ca283e0b-db31-4043-a2ef-b80661bf084a" xmlns:ns4="74f757f3-fa88-427a-b667-f0ed1d55ea47" targetNamespace="http://schemas.microsoft.com/office/2006/metadata/properties" ma:root="true" ma:fieldsID="34882e3e14ed8b6d83fb5dc38596bab2" ns2:_="" ns3:_="" ns4:_="">
    <xsd:import namespace="50221249-3cae-4cae-8a5e-385c80cb6aed"/>
    <xsd:import namespace="ca283e0b-db31-4043-a2ef-b80661bf084a"/>
    <xsd:import namespace="74f757f3-fa88-427a-b667-f0ed1d55ea47"/>
    <xsd:element name="properties">
      <xsd:complexType>
        <xsd:sequence>
          <xsd:element name="documentManagement">
            <xsd:complexType>
              <xsd:all>
                <xsd:element ref="ns2:Date_x0020_Issued" minOccurs="0"/>
                <xsd:element ref="ns3:TaxCatchAll" minOccurs="0"/>
                <xsd:element ref="ns3:TaxCatchAllLabel" minOccurs="0"/>
                <xsd:element ref="ns2:e92fcc4380de469e8e7d9bdf08f95c8e" minOccurs="0"/>
                <xsd:element ref="ns2:abc8e65d8c2d4691ae8bcccb83235568" minOccurs="0"/>
                <xsd:element ref="ns2:LastSharedByUser" minOccurs="0"/>
                <xsd:element ref="ns2:LastSharedByTime" minOccurs="0"/>
                <xsd:element ref="ns2:df9015da1e804cb8a27ae6300a2ced3d" minOccurs="0"/>
                <xsd:element ref="ns2:lf405809404445249a5cc358fa3b8b8e" minOccurs="0"/>
                <xsd:element ref="ns2:ob2505b98a8b44c59354e787a1039325" minOccurs="0"/>
                <xsd:element ref="ns4:MediaServiceMetadata" minOccurs="0"/>
                <xsd:element ref="ns4:MediaServiceFastMetadata" minOccurs="0"/>
                <xsd:element ref="ns2:g7c1ffce8446455a95828894dc0fc323" minOccurs="0"/>
                <xsd:element ref="ns4:MediaServiceDateTaken" minOccurs="0"/>
                <xsd:element ref="ns4:MediaServiceAutoTag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221249-3cae-4cae-8a5e-385c80cb6aed" elementFormDefault="qualified">
    <xsd:import namespace="http://schemas.microsoft.com/office/2006/documentManagement/types"/>
    <xsd:import namespace="http://schemas.microsoft.com/office/infopath/2007/PartnerControls"/>
    <xsd:element name="Date_x0020_Issued" ma:index="4" nillable="true" ma:displayName="Date Issued" ma:default="[today]" ma:format="DateOnly" ma:internalName="Date_x0020_Issued">
      <xsd:simpleType>
        <xsd:restriction base="dms:DateTime"/>
      </xsd:simpleType>
    </xsd:element>
    <xsd:element name="e92fcc4380de469e8e7d9bdf08f95c8e" ma:index="11" nillable="true" ma:taxonomy="true" ma:internalName="e92fcc4380de469e8e7d9bdf08f95c8e" ma:taxonomyFieldName="UNICEF_x0020_Subject" ma:displayName="UNICEF Subject" ma:indexed="true" ma:default="" ma:fieldId="{e92fcc43-80de-469e-8e7d-9bdf08f95c8e}" ma:sspId="73f51738-d318-4883-9d64-4f0bd0ccc55e" ma:termSetId="488f4179-a003-4c99-94c6-da35f7899f8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bc8e65d8c2d4691ae8bcccb83235568" ma:index="14" nillable="true" ma:taxonomy="true" ma:internalName="abc8e65d8c2d4691ae8bcccb83235568" ma:taxonomyFieldName="Country" ma:displayName="Country" ma:indexed="true" ma:default="" ma:fieldId="{abc8e65d-8c2d-4691-ae8b-cccb83235568}" ma:sspId="73f51738-d318-4883-9d64-4f0bd0ccc55e" ma:termSetId="b4a1db8c-4bde-46f4-8d5b-9ac0c4099a3d" ma:anchorId="09114762-00b2-412c-9f25-721bd8baf651" ma:open="false" ma:isKeyword="false">
      <xsd:complexType>
        <xsd:sequence>
          <xsd:element ref="pc:Terms" minOccurs="0" maxOccurs="1"/>
        </xsd:sequence>
      </xsd:complexType>
    </xsd:element>
    <xsd:element name="LastSharedByUser" ma:index="15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6" nillable="true" ma:displayName="Last Shared By Time" ma:description="" ma:internalName="LastSharedByTime" ma:readOnly="true">
      <xsd:simpleType>
        <xsd:restriction base="dms:DateTime"/>
      </xsd:simpleType>
    </xsd:element>
    <xsd:element name="df9015da1e804cb8a27ae6300a2ced3d" ma:index="17" nillable="true" ma:taxonomy="true" ma:internalName="df9015da1e804cb8a27ae6300a2ced3d" ma:taxonomyFieldName="CEE_x002F_CIS_x0020_Topic" ma:displayName="ECA Topic" ma:indexed="true" ma:readOnly="false" ma:default="" ma:fieldId="{df9015da-1e80-4cb8-a27a-e6300a2ced3d}" ma:sspId="73f51738-d318-4883-9d64-4f0bd0ccc55e" ma:termSetId="4b071f8b-4733-4cf2-a47b-a3b2954ea6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f405809404445249a5cc358fa3b8b8e" ma:index="19" nillable="true" ma:taxonomy="true" ma:internalName="lf405809404445249a5cc358fa3b8b8e" ma:taxonomyFieldName="CEE_x002F_CIS_x0020_Document_x0020_Type" ma:displayName="ECA Document Type" ma:indexed="true" ma:readOnly="false" ma:default="" ma:fieldId="{5f405809-4044-4524-9a5c-c358fa3b8b8e}" ma:sspId="73f51738-d318-4883-9d64-4f0bd0ccc55e" ma:termSetId="71753dd4-1c28-4933-b7bc-f06b097963a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b2505b98a8b44c59354e787a1039325" ma:index="21" nillable="true" ma:taxonomy="true" ma:internalName="ob2505b98a8b44c59354e787a1039325" ma:taxonomyFieldName="CEE_x002F_CIS_x0020_Section_x002F_Unit" ma:displayName="ECA Section/Unit" ma:indexed="true" ma:readOnly="false" ma:default="" ma:fieldId="{8b2505b9-8a8b-44c5-9354-e787a1039325}" ma:sspId="73f51738-d318-4883-9d64-4f0bd0ccc55e" ma:termSetId="0f8ceba9-3875-4ba0-a6bb-f276bd89dac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7c1ffce8446455a95828894dc0fc323" ma:index="25" nillable="true" ma:taxonomy="true" ma:internalName="g7c1ffce8446455a95828894dc0fc323" ma:taxonomyFieldName="ECA_x0020_Meeting" ma:displayName="ECA Meeting" ma:default="" ma:fieldId="{07c1ffce-8446-455a-9582-8894dc0fc323}" ma:sspId="73f51738-d318-4883-9d64-4f0bd0ccc55e" ma:termSetId="8d2d3e8a-052d-4405-9981-7a64ce29599f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283e0b-db31-4043-a2ef-b80661bf084a" elementFormDefault="qualified">
    <xsd:import namespace="http://schemas.microsoft.com/office/2006/documentManagement/types"/>
    <xsd:import namespace="http://schemas.microsoft.com/office/infopath/2007/PartnerControls"/>
    <xsd:element name="TaxCatchAll" ma:index="5" nillable="true" ma:displayName="Taxonomy Catch All Column" ma:hidden="true" ma:list="{adb97e71-f497-439a-99f0-f0dd8a9ad9fa}" ma:internalName="TaxCatchAll" ma:showField="CatchAllData" ma:web="50221249-3cae-4cae-8a5e-385c80cb6a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6" nillable="true" ma:displayName="Taxonomy Catch All Column1" ma:hidden="true" ma:list="{adb97e71-f497-439a-99f0-f0dd8a9ad9fa}" ma:internalName="TaxCatchAllLabel" ma:readOnly="true" ma:showField="CatchAllDataLabel" ma:web="50221249-3cae-4cae-8a5e-385c80cb6a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f757f3-fa88-427a-b667-f0ed1d55ea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8" nillable="true" ma:displayName="MediaServiceAutoTags" ma:internalName="MediaServiceAutoTags" ma:readOnly="true">
      <xsd:simpleType>
        <xsd:restriction base="dms:Text"/>
      </xsd:simpleType>
    </xsd:element>
    <xsd:element name="MediaServiceOCR" ma:index="2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92fcc4380de469e8e7d9bdf08f95c8e xmlns="50221249-3cae-4cae-8a5e-385c80cb6aed">
      <Terms xmlns="http://schemas.microsoft.com/office/infopath/2007/PartnerControls"/>
    </e92fcc4380de469e8e7d9bdf08f95c8e>
    <lf405809404445249a5cc358fa3b8b8e xmlns="50221249-3cae-4cae-8a5e-385c80cb6aed">
      <Terms xmlns="http://schemas.microsoft.com/office/infopath/2007/PartnerControls"/>
    </lf405809404445249a5cc358fa3b8b8e>
    <TaxCatchAll xmlns="ca283e0b-db31-4043-a2ef-b80661bf084a"/>
    <df9015da1e804cb8a27ae6300a2ced3d xmlns="50221249-3cae-4cae-8a5e-385c80cb6aed">
      <Terms xmlns="http://schemas.microsoft.com/office/infopath/2007/PartnerControls"/>
    </df9015da1e804cb8a27ae6300a2ced3d>
    <g7c1ffce8446455a95828894dc0fc323 xmlns="50221249-3cae-4cae-8a5e-385c80cb6aed">
      <Terms xmlns="http://schemas.microsoft.com/office/infopath/2007/PartnerControls"/>
    </g7c1ffce8446455a95828894dc0fc323>
    <Date_x0020_Issued xmlns="50221249-3cae-4cae-8a5e-385c80cb6aed">2018-06-01T10:49:01+00:00</Date_x0020_Issued>
    <abc8e65d8c2d4691ae8bcccb83235568 xmlns="50221249-3cae-4cae-8a5e-385c80cb6aed">
      <Terms xmlns="http://schemas.microsoft.com/office/infopath/2007/PartnerControls"/>
    </abc8e65d8c2d4691ae8bcccb83235568>
    <ob2505b98a8b44c59354e787a1039325 xmlns="50221249-3cae-4cae-8a5e-385c80cb6aed">
      <Terms xmlns="http://schemas.microsoft.com/office/infopath/2007/PartnerControls"/>
    </ob2505b98a8b44c59354e787a1039325>
  </documentManagement>
</p:properties>
</file>

<file path=customXml/itemProps1.xml><?xml version="1.0" encoding="utf-8"?>
<ds:datastoreItem xmlns:ds="http://schemas.openxmlformats.org/officeDocument/2006/customXml" ds:itemID="{F22DFB5A-6327-4FCE-AF59-AA49DD3897A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331A7C-7EFF-4E36-AE25-8C9476E66F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221249-3cae-4cae-8a5e-385c80cb6aed"/>
    <ds:schemaRef ds:uri="ca283e0b-db31-4043-a2ef-b80661bf084a"/>
    <ds:schemaRef ds:uri="74f757f3-fa88-427a-b667-f0ed1d55e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A25CD5-8CC0-4815-B3AF-5DE3115FEB05}">
  <ds:schemaRefs>
    <ds:schemaRef ds:uri="http://purl.org/dc/elements/1.1/"/>
    <ds:schemaRef ds:uri="http://schemas.microsoft.com/office/2006/documentManagement/types"/>
    <ds:schemaRef ds:uri="http://purl.org/dc/dcmitype/"/>
    <ds:schemaRef ds:uri="74f757f3-fa88-427a-b667-f0ed1d55ea47"/>
    <ds:schemaRef ds:uri="50221249-3cae-4cae-8a5e-385c80cb6aed"/>
    <ds:schemaRef ds:uri="http://purl.org/dc/terms/"/>
    <ds:schemaRef ds:uri="ca283e0b-db31-4043-a2ef-b80661bf084a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20658</TotalTime>
  <Words>910</Words>
  <Application>Microsoft Office PowerPoint</Application>
  <PresentationFormat>Экран (16:9)</PresentationFormat>
  <Paragraphs>222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Исполнительная</vt:lpstr>
      <vt:lpstr>Презентация PowerPoint</vt:lpstr>
      <vt:lpstr>Презентация PowerPoint</vt:lpstr>
      <vt:lpstr> Сучасна світова економіка – економіка міст  </vt:lpstr>
      <vt:lpstr>                БЕЗПЕЧНЕ МІСЬКЕ СЕРЕДОВИЩЕ З РІВНИМ ДОСТУПОМ ДО  ПОСЛУГ – ЗАПОРУКА  ЗДОРОВ'Я І ЩАСТЯ ДІТЕЙ </vt:lpstr>
      <vt:lpstr>УРБАНІЗАЦІЯ                </vt:lpstr>
      <vt:lpstr>ЗАВДАННЯ</vt:lpstr>
      <vt:lpstr>ЧИСЕЛЬНІСТЬ ДІТЕЙ У МІСЬКИХ ПОСЕЛЕННЯХ І СІЛЬСЬКІЙ  МІСЦЕВОСТІ УКРАЙНИ за 1990-2017 рр., осіб               </vt:lpstr>
      <vt:lpstr>ВІКОВА СТРУКТУРА  ДІТЕЙ ТА МОЛОДІ , станом на 01.01.18, осіб               </vt:lpstr>
      <vt:lpstr>Презентация PowerPoint</vt:lpstr>
      <vt:lpstr>Забезпечення житлом        </vt:lpstr>
      <vt:lpstr>Забезпечення житлом        </vt:lpstr>
      <vt:lpstr>Доступне житло        </vt:lpstr>
      <vt:lpstr>НАЙБІЛЬШ ЗАБРУДНЕНИМ  Є ПОВІТРЯ МІСТ</vt:lpstr>
      <vt:lpstr>Транспорт та безпека дорожнього руху</vt:lpstr>
      <vt:lpstr>ЗЕЛЕНІ ЗОНИ</vt:lpstr>
      <vt:lpstr>ГРОМАДА, ДРУЖНЯ ДО ДІТЕЙ</vt:lpstr>
      <vt:lpstr>ГРОМАДА, ДРУЖНЯ ДО ДІТЕЙ </vt:lpstr>
      <vt:lpstr>ІНДИКАТОРИ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Designer01</dc:creator>
  <cp:lastModifiedBy>Ancor</cp:lastModifiedBy>
  <cp:revision>523</cp:revision>
  <dcterms:created xsi:type="dcterms:W3CDTF">2016-03-02T16:44:11Z</dcterms:created>
  <dcterms:modified xsi:type="dcterms:W3CDTF">2019-04-16T04:48:23Z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0x0101006DBD6CAA1AA2BF468D0FFD01E7F1D30000A6A044CBBC198145B2FE77B581C376A8</vt:lpwstr>
  </property>
</Properties>
</file>