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42" r:id="rId4"/>
    <p:sldMasterId id="2147483755" r:id="rId5"/>
  </p:sldMasterIdLst>
  <p:notesMasterIdLst>
    <p:notesMasterId r:id="rId29"/>
  </p:notesMasterIdLst>
  <p:sldIdLst>
    <p:sldId id="421" r:id="rId6"/>
    <p:sldId id="422" r:id="rId7"/>
    <p:sldId id="423" r:id="rId8"/>
    <p:sldId id="424" r:id="rId9"/>
    <p:sldId id="438" r:id="rId10"/>
    <p:sldId id="439" r:id="rId11"/>
    <p:sldId id="440" r:id="rId12"/>
    <p:sldId id="441" r:id="rId13"/>
    <p:sldId id="442" r:id="rId14"/>
    <p:sldId id="443" r:id="rId15"/>
    <p:sldId id="444" r:id="rId16"/>
    <p:sldId id="445" r:id="rId17"/>
    <p:sldId id="446" r:id="rId18"/>
    <p:sldId id="447" r:id="rId19"/>
    <p:sldId id="448" r:id="rId20"/>
    <p:sldId id="449" r:id="rId21"/>
    <p:sldId id="450" r:id="rId22"/>
    <p:sldId id="451" r:id="rId23"/>
    <p:sldId id="452" r:id="rId24"/>
    <p:sldId id="455" r:id="rId25"/>
    <p:sldId id="456" r:id="rId26"/>
    <p:sldId id="454" r:id="rId27"/>
    <p:sldId id="453" r:id="rId28"/>
  </p:sldIdLst>
  <p:sldSz cx="9144000" cy="5143500" type="screen16x9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Azaryeva Valente" initials="AAV" lastIdx="4" clrIdx="0">
    <p:extLst/>
  </p:cmAuthor>
  <p:cmAuthor id="2" name="T Kilbane" initials="TK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EF"/>
    <a:srgbClr val="43CEFF"/>
    <a:srgbClr val="1DC4FF"/>
    <a:srgbClr val="CC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3" autoAdjust="0"/>
    <p:restoredTop sz="81687" autoAdjust="0"/>
  </p:normalViewPr>
  <p:slideViewPr>
    <p:cSldViewPr snapToGrid="0" snapToObjects="1" showGuides="1">
      <p:cViewPr>
        <p:scale>
          <a:sx n="64" d="100"/>
          <a:sy n="64" d="100"/>
        </p:scale>
        <p:origin x="-1458" y="-27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12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uk-UA"/>
              <a:t>Кількість потерпілих малолітніх (до 14 років) осіб від злочинів, що перебували у провадженні органів Національної поліції та міліції,  в Україні у 2013–2017 роках</a:t>
            </a:r>
          </a:p>
        </c:rich>
      </c:tx>
      <c:layout>
        <c:manualLayout>
          <c:xMode val="edge"/>
          <c:yMode val="edge"/>
          <c:x val="0.11567164179104478"/>
          <c:y val="0.0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4776119402985072E-2"/>
          <c:y val="0.13600000000000001"/>
          <c:w val="0.94589552238805974"/>
          <c:h val="0.59733333333333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'[15.04.2019_діаграми.xls]т_нац'!$B$5</c:f>
              <c:strCache>
                <c:ptCount val="1"/>
                <c:pt idx="0">
                  <c:v>Ст. 149 «Торгівля людьми або інша незаконна угода щодо людини»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'[15.04.2019_діаграми.xls]т_нац'!$A$6:$A$10</c:f>
              <c:strCache>
                <c:ptCount val="5"/>
                <c:pt idx="0">
                  <c:v>2013 р.</c:v>
                </c:pt>
                <c:pt idx="1">
                  <c:v>2014 р.</c:v>
                </c:pt>
                <c:pt idx="2">
                  <c:v>2015 р.</c:v>
                </c:pt>
                <c:pt idx="3">
                  <c:v>2016 р.</c:v>
                </c:pt>
                <c:pt idx="4">
                  <c:v>2017 р.</c:v>
                </c:pt>
              </c:strCache>
            </c:strRef>
          </c:cat>
          <c:val>
            <c:numRef>
              <c:f>'[15.04.2019_діаграми.xls]т_нац'!$B$6:$B$10</c:f>
              <c:numCache>
                <c:formatCode>General</c:formatCode>
                <c:ptCount val="5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9</c:v>
                </c:pt>
              </c:numCache>
            </c:numRef>
          </c:val>
        </c:ser>
        <c:ser>
          <c:idx val="1"/>
          <c:order val="1"/>
          <c:tx>
            <c:strRef>
              <c:f>'[15.04.2019_діаграми.xls]т_нац'!$C$5</c:f>
              <c:strCache>
                <c:ptCount val="1"/>
                <c:pt idx="0">
                  <c:v>Ст. 152 «Зґвалтування»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'[15.04.2019_діаграми.xls]т_нац'!$A$6:$A$10</c:f>
              <c:strCache>
                <c:ptCount val="5"/>
                <c:pt idx="0">
                  <c:v>2013 р.</c:v>
                </c:pt>
                <c:pt idx="1">
                  <c:v>2014 р.</c:v>
                </c:pt>
                <c:pt idx="2">
                  <c:v>2015 р.</c:v>
                </c:pt>
                <c:pt idx="3">
                  <c:v>2016 р.</c:v>
                </c:pt>
                <c:pt idx="4">
                  <c:v>2017 р.</c:v>
                </c:pt>
              </c:strCache>
            </c:strRef>
          </c:cat>
          <c:val>
            <c:numRef>
              <c:f>'[15.04.2019_діаграми.xls]т_нац'!$C$6:$C$10</c:f>
              <c:numCache>
                <c:formatCode>General</c:formatCode>
                <c:ptCount val="5"/>
                <c:pt idx="0">
                  <c:v>33</c:v>
                </c:pt>
                <c:pt idx="1">
                  <c:v>18</c:v>
                </c:pt>
                <c:pt idx="2">
                  <c:v>18</c:v>
                </c:pt>
                <c:pt idx="3">
                  <c:v>26</c:v>
                </c:pt>
                <c:pt idx="4">
                  <c:v>27</c:v>
                </c:pt>
              </c:numCache>
            </c:numRef>
          </c:val>
        </c:ser>
        <c:ser>
          <c:idx val="2"/>
          <c:order val="2"/>
          <c:tx>
            <c:strRef>
              <c:f>'[15.04.2019_діаграми.xls]т_нац'!$D$5</c:f>
              <c:strCache>
                <c:ptCount val="1"/>
                <c:pt idx="0">
                  <c:v>Ст. 153 «Насильницьке задоволення статевої пристрасті неприродним способом»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'[15.04.2019_діаграми.xls]т_нац'!$A$6:$A$10</c:f>
              <c:strCache>
                <c:ptCount val="5"/>
                <c:pt idx="0">
                  <c:v>2013 р.</c:v>
                </c:pt>
                <c:pt idx="1">
                  <c:v>2014 р.</c:v>
                </c:pt>
                <c:pt idx="2">
                  <c:v>2015 р.</c:v>
                </c:pt>
                <c:pt idx="3">
                  <c:v>2016 р.</c:v>
                </c:pt>
                <c:pt idx="4">
                  <c:v>2017 р.</c:v>
                </c:pt>
              </c:strCache>
            </c:strRef>
          </c:cat>
          <c:val>
            <c:numRef>
              <c:f>'[15.04.2019_діаграми.xls]т_нац'!$D$6:$D$10</c:f>
              <c:numCache>
                <c:formatCode>General</c:formatCode>
                <c:ptCount val="5"/>
                <c:pt idx="0">
                  <c:v>53</c:v>
                </c:pt>
                <c:pt idx="1">
                  <c:v>36</c:v>
                </c:pt>
                <c:pt idx="2">
                  <c:v>27</c:v>
                </c:pt>
                <c:pt idx="3">
                  <c:v>36</c:v>
                </c:pt>
                <c:pt idx="4">
                  <c:v>65</c:v>
                </c:pt>
              </c:numCache>
            </c:numRef>
          </c:val>
        </c:ser>
        <c:ser>
          <c:idx val="3"/>
          <c:order val="3"/>
          <c:tx>
            <c:strRef>
              <c:f>'[15.04.2019_діаграми.xls]т_нац'!$E$5</c:f>
              <c:strCache>
                <c:ptCount val="1"/>
                <c:pt idx="0">
                  <c:v>Ст.155 «Статеві зносини з особою, яка не досягла шістнадцятирічного віку»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'[15.04.2019_діаграми.xls]т_нац'!$A$6:$A$10</c:f>
              <c:strCache>
                <c:ptCount val="5"/>
                <c:pt idx="0">
                  <c:v>2013 р.</c:v>
                </c:pt>
                <c:pt idx="1">
                  <c:v>2014 р.</c:v>
                </c:pt>
                <c:pt idx="2">
                  <c:v>2015 р.</c:v>
                </c:pt>
                <c:pt idx="3">
                  <c:v>2016 р.</c:v>
                </c:pt>
                <c:pt idx="4">
                  <c:v>2017 р.</c:v>
                </c:pt>
              </c:strCache>
            </c:strRef>
          </c:cat>
          <c:val>
            <c:numRef>
              <c:f>'[15.04.2019_діаграми.xls]т_нац'!$E$6:$E$10</c:f>
              <c:numCache>
                <c:formatCode>General</c:formatCode>
                <c:ptCount val="5"/>
                <c:pt idx="0">
                  <c:v>26</c:v>
                </c:pt>
                <c:pt idx="1">
                  <c:v>11</c:v>
                </c:pt>
                <c:pt idx="2">
                  <c:v>8</c:v>
                </c:pt>
                <c:pt idx="3">
                  <c:v>8</c:v>
                </c:pt>
                <c:pt idx="4">
                  <c:v>13</c:v>
                </c:pt>
              </c:numCache>
            </c:numRef>
          </c:val>
        </c:ser>
        <c:ser>
          <c:idx val="4"/>
          <c:order val="4"/>
          <c:tx>
            <c:strRef>
              <c:f>'[15.04.2019_діаграми.xls]т_нац'!$F$5</c:f>
              <c:strCache>
                <c:ptCount val="1"/>
                <c:pt idx="0">
                  <c:v>Ст.156 «Розбещення неповнолітніх»</c:v>
                </c:pt>
              </c:strCache>
            </c:strRef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'[15.04.2019_діаграми.xls]т_нац'!$A$6:$A$10</c:f>
              <c:strCache>
                <c:ptCount val="5"/>
                <c:pt idx="0">
                  <c:v>2013 р.</c:v>
                </c:pt>
                <c:pt idx="1">
                  <c:v>2014 р.</c:v>
                </c:pt>
                <c:pt idx="2">
                  <c:v>2015 р.</c:v>
                </c:pt>
                <c:pt idx="3">
                  <c:v>2016 р.</c:v>
                </c:pt>
                <c:pt idx="4">
                  <c:v>2017 р.</c:v>
                </c:pt>
              </c:strCache>
            </c:strRef>
          </c:cat>
          <c:val>
            <c:numRef>
              <c:f>'[15.04.2019_діаграми.xls]т_нац'!$F$6:$F$10</c:f>
              <c:numCache>
                <c:formatCode>General</c:formatCode>
                <c:ptCount val="5"/>
                <c:pt idx="0">
                  <c:v>112</c:v>
                </c:pt>
                <c:pt idx="1">
                  <c:v>68</c:v>
                </c:pt>
                <c:pt idx="2">
                  <c:v>75</c:v>
                </c:pt>
                <c:pt idx="3">
                  <c:v>104</c:v>
                </c:pt>
                <c:pt idx="4">
                  <c:v>140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469888"/>
        <c:axId val="113295744"/>
      </c:barChart>
      <c:catAx>
        <c:axId val="112469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uk-UA"/>
          </a:p>
        </c:txPr>
        <c:crossAx val="1132957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329574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uk-UA"/>
          </a:p>
        </c:txPr>
        <c:crossAx val="112469888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13712686567164178"/>
          <c:y val="0.80800000000000005"/>
          <c:w val="0.73787313432835822"/>
          <c:h val="0.16533333333333333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uk-UA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1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uk-UA"/>
              <a:t>Кількість потерпілих неповнолітніх (14–18 років) осіб від злочинів, що перебували у провадженні органів Національної поліції та міліції,  в Україні у 2013–2017 роках</a:t>
            </a:r>
          </a:p>
        </c:rich>
      </c:tx>
      <c:layout>
        <c:manualLayout>
          <c:xMode val="edge"/>
          <c:yMode val="edge"/>
          <c:x val="0.10074626865671642"/>
          <c:y val="0.0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3.7313432835820892E-2"/>
          <c:y val="0.108"/>
          <c:w val="0.95335820895522383"/>
          <c:h val="0.621333333333333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'[15.04.2019_діаграми.xls]т_нац'!$B$17</c:f>
              <c:strCache>
                <c:ptCount val="1"/>
                <c:pt idx="0">
                  <c:v>Ст. 149 «Торгівля людьми або інша незаконна угода щодо людини»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'[15.04.2019_діаграми.xls]т_нац'!$A$18:$A$22</c:f>
              <c:strCache>
                <c:ptCount val="5"/>
                <c:pt idx="0">
                  <c:v>2013 р.</c:v>
                </c:pt>
                <c:pt idx="1">
                  <c:v>2014 р.</c:v>
                </c:pt>
                <c:pt idx="2">
                  <c:v>2015 р.</c:v>
                </c:pt>
                <c:pt idx="3">
                  <c:v>2016 р.</c:v>
                </c:pt>
                <c:pt idx="4">
                  <c:v>2017 р.</c:v>
                </c:pt>
              </c:strCache>
            </c:strRef>
          </c:cat>
          <c:val>
            <c:numRef>
              <c:f>'[15.04.2019_діаграми.xls]т_нац'!$B$18:$B$22</c:f>
              <c:numCache>
                <c:formatCode>General</c:formatCode>
                <c:ptCount val="5"/>
                <c:pt idx="0">
                  <c:v>3</c:v>
                </c:pt>
                <c:pt idx="1">
                  <c:v>1</c:v>
                </c:pt>
                <c:pt idx="2">
                  <c:v>6</c:v>
                </c:pt>
                <c:pt idx="3">
                  <c:v>3</c:v>
                </c:pt>
                <c:pt idx="4">
                  <c:v>10</c:v>
                </c:pt>
              </c:numCache>
            </c:numRef>
          </c:val>
        </c:ser>
        <c:ser>
          <c:idx val="1"/>
          <c:order val="1"/>
          <c:tx>
            <c:strRef>
              <c:f>'[15.04.2019_діаграми.xls]т_нац'!$C$17</c:f>
              <c:strCache>
                <c:ptCount val="1"/>
                <c:pt idx="0">
                  <c:v>Ст. 152 «Зґвалтування»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'[15.04.2019_діаграми.xls]т_нац'!$A$18:$A$22</c:f>
              <c:strCache>
                <c:ptCount val="5"/>
                <c:pt idx="0">
                  <c:v>2013 р.</c:v>
                </c:pt>
                <c:pt idx="1">
                  <c:v>2014 р.</c:v>
                </c:pt>
                <c:pt idx="2">
                  <c:v>2015 р.</c:v>
                </c:pt>
                <c:pt idx="3">
                  <c:v>2016 р.</c:v>
                </c:pt>
                <c:pt idx="4">
                  <c:v>2017 р.</c:v>
                </c:pt>
              </c:strCache>
            </c:strRef>
          </c:cat>
          <c:val>
            <c:numRef>
              <c:f>'[15.04.2019_діаграми.xls]т_нац'!$C$18:$C$22</c:f>
              <c:numCache>
                <c:formatCode>General</c:formatCode>
                <c:ptCount val="5"/>
                <c:pt idx="0">
                  <c:v>57</c:v>
                </c:pt>
                <c:pt idx="1">
                  <c:v>62</c:v>
                </c:pt>
                <c:pt idx="2">
                  <c:v>46</c:v>
                </c:pt>
                <c:pt idx="3">
                  <c:v>47</c:v>
                </c:pt>
                <c:pt idx="4">
                  <c:v>52</c:v>
                </c:pt>
              </c:numCache>
            </c:numRef>
          </c:val>
        </c:ser>
        <c:ser>
          <c:idx val="2"/>
          <c:order val="2"/>
          <c:tx>
            <c:strRef>
              <c:f>'[15.04.2019_діаграми.xls]т_нац'!$D$17</c:f>
              <c:strCache>
                <c:ptCount val="1"/>
                <c:pt idx="0">
                  <c:v>Ст. 153 «Насильницьке задоволення статевої пристрасті неприродним способом»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'[15.04.2019_діаграми.xls]т_нац'!$A$18:$A$22</c:f>
              <c:strCache>
                <c:ptCount val="5"/>
                <c:pt idx="0">
                  <c:v>2013 р.</c:v>
                </c:pt>
                <c:pt idx="1">
                  <c:v>2014 р.</c:v>
                </c:pt>
                <c:pt idx="2">
                  <c:v>2015 р.</c:v>
                </c:pt>
                <c:pt idx="3">
                  <c:v>2016 р.</c:v>
                </c:pt>
                <c:pt idx="4">
                  <c:v>2017 р.</c:v>
                </c:pt>
              </c:strCache>
            </c:strRef>
          </c:cat>
          <c:val>
            <c:numRef>
              <c:f>'[15.04.2019_діаграми.xls]т_нац'!$D$18:$D$22</c:f>
              <c:numCache>
                <c:formatCode>General</c:formatCode>
                <c:ptCount val="5"/>
                <c:pt idx="0">
                  <c:v>42</c:v>
                </c:pt>
                <c:pt idx="1">
                  <c:v>24</c:v>
                </c:pt>
                <c:pt idx="2">
                  <c:v>21</c:v>
                </c:pt>
                <c:pt idx="3">
                  <c:v>28</c:v>
                </c:pt>
                <c:pt idx="4">
                  <c:v>47</c:v>
                </c:pt>
              </c:numCache>
            </c:numRef>
          </c:val>
        </c:ser>
        <c:ser>
          <c:idx val="3"/>
          <c:order val="3"/>
          <c:tx>
            <c:strRef>
              <c:f>'[15.04.2019_діаграми.xls]т_нац'!$E$17</c:f>
              <c:strCache>
                <c:ptCount val="1"/>
                <c:pt idx="0">
                  <c:v>Ст.155 «Статеві зносини з особою, яка не досягла шістнадцятирічного віку»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'[15.04.2019_діаграми.xls]т_нац'!$A$18:$A$22</c:f>
              <c:strCache>
                <c:ptCount val="5"/>
                <c:pt idx="0">
                  <c:v>2013 р.</c:v>
                </c:pt>
                <c:pt idx="1">
                  <c:v>2014 р.</c:v>
                </c:pt>
                <c:pt idx="2">
                  <c:v>2015 р.</c:v>
                </c:pt>
                <c:pt idx="3">
                  <c:v>2016 р.</c:v>
                </c:pt>
                <c:pt idx="4">
                  <c:v>2017 р.</c:v>
                </c:pt>
              </c:strCache>
            </c:strRef>
          </c:cat>
          <c:val>
            <c:numRef>
              <c:f>'[15.04.2019_діаграми.xls]т_нац'!$E$18:$E$22</c:f>
              <c:numCache>
                <c:formatCode>General</c:formatCode>
                <c:ptCount val="5"/>
                <c:pt idx="0">
                  <c:v>30</c:v>
                </c:pt>
                <c:pt idx="1">
                  <c:v>28</c:v>
                </c:pt>
                <c:pt idx="2">
                  <c:v>13</c:v>
                </c:pt>
                <c:pt idx="3">
                  <c:v>25</c:v>
                </c:pt>
                <c:pt idx="4">
                  <c:v>24</c:v>
                </c:pt>
              </c:numCache>
            </c:numRef>
          </c:val>
        </c:ser>
        <c:ser>
          <c:idx val="4"/>
          <c:order val="4"/>
          <c:tx>
            <c:strRef>
              <c:f>'[15.04.2019_діаграми.xls]т_нац'!$F$17</c:f>
              <c:strCache>
                <c:ptCount val="1"/>
                <c:pt idx="0">
                  <c:v>Ст.156 «Розбещення неповнолітніх»</c:v>
                </c:pt>
              </c:strCache>
            </c:strRef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'[15.04.2019_діаграми.xls]т_нац'!$A$18:$A$22</c:f>
              <c:strCache>
                <c:ptCount val="5"/>
                <c:pt idx="0">
                  <c:v>2013 р.</c:v>
                </c:pt>
                <c:pt idx="1">
                  <c:v>2014 р.</c:v>
                </c:pt>
                <c:pt idx="2">
                  <c:v>2015 р.</c:v>
                </c:pt>
                <c:pt idx="3">
                  <c:v>2016 р.</c:v>
                </c:pt>
                <c:pt idx="4">
                  <c:v>2017 р.</c:v>
                </c:pt>
              </c:strCache>
            </c:strRef>
          </c:cat>
          <c:val>
            <c:numRef>
              <c:f>'[15.04.2019_діаграми.xls]т_нац'!$F$18:$F$22</c:f>
              <c:numCache>
                <c:formatCode>General</c:formatCode>
                <c:ptCount val="5"/>
                <c:pt idx="0">
                  <c:v>59</c:v>
                </c:pt>
                <c:pt idx="1">
                  <c:v>51</c:v>
                </c:pt>
                <c:pt idx="2">
                  <c:v>39</c:v>
                </c:pt>
                <c:pt idx="3">
                  <c:v>62</c:v>
                </c:pt>
                <c:pt idx="4">
                  <c:v>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094528"/>
        <c:axId val="39100416"/>
      </c:barChart>
      <c:catAx>
        <c:axId val="39094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uk-UA"/>
          </a:p>
        </c:txPr>
        <c:crossAx val="391004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910041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uk-UA"/>
          </a:p>
        </c:txPr>
        <c:crossAx val="39094528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14296756948883288"/>
          <c:y val="0.79983950185261843"/>
          <c:w val="0.76445735164731632"/>
          <c:h val="0.20016049814738143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uk-UA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1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uk-UA"/>
              <a:t>Кількість вилучених дітей в Україні у 2011–2017 рр., осіб </a:t>
            </a:r>
          </a:p>
        </c:rich>
      </c:tx>
      <c:layout>
        <c:manualLayout>
          <c:xMode val="edge"/>
          <c:yMode val="edge"/>
          <c:x val="0.26585820895522388"/>
          <c:y val="0.0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9701492537313432E-2"/>
          <c:y val="0.112"/>
          <c:w val="0.93097014925373134"/>
          <c:h val="0.72133333333333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'[15.04.2019_діаграми.xls]т_рейди'!$B$15</c:f>
              <c:strCache>
                <c:ptCount val="1"/>
                <c:pt idx="0">
                  <c:v>Кількість вилучених дітей, усього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'[15.04.2019_діаграми.xls]т_рейди'!$A$16:$A$22</c:f>
              <c:strCache>
                <c:ptCount val="7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  <c:pt idx="3">
                  <c:v>2014 рік</c:v>
                </c:pt>
                <c:pt idx="4">
                  <c:v>2015 рік</c:v>
                </c:pt>
                <c:pt idx="5">
                  <c:v>2016 рік</c:v>
                </c:pt>
                <c:pt idx="6">
                  <c:v>2017 рік</c:v>
                </c:pt>
              </c:strCache>
            </c:strRef>
          </c:cat>
          <c:val>
            <c:numRef>
              <c:f>'[15.04.2019_діаграми.xls]т_рейди'!$B$16:$B$22</c:f>
              <c:numCache>
                <c:formatCode>General</c:formatCode>
                <c:ptCount val="7"/>
                <c:pt idx="0">
                  <c:v>11046</c:v>
                </c:pt>
                <c:pt idx="1">
                  <c:v>8207</c:v>
                </c:pt>
                <c:pt idx="2">
                  <c:v>6674</c:v>
                </c:pt>
                <c:pt idx="3">
                  <c:v>4805</c:v>
                </c:pt>
                <c:pt idx="4">
                  <c:v>4472</c:v>
                </c:pt>
                <c:pt idx="5">
                  <c:v>4607</c:v>
                </c:pt>
                <c:pt idx="6">
                  <c:v>4848</c:v>
                </c:pt>
              </c:numCache>
            </c:numRef>
          </c:val>
        </c:ser>
        <c:ser>
          <c:idx val="1"/>
          <c:order val="1"/>
          <c:tx>
            <c:strRef>
              <c:f>'[15.04.2019_діаграми.xls]т_рейди'!$C$15</c:f>
              <c:strCache>
                <c:ptCount val="1"/>
                <c:pt idx="0">
                  <c:v>з них вилучено з вулиці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-5400000" vert="horz"/>
              <a:lstStyle/>
              <a:p>
                <a:pPr algn="ctr">
                  <a:defRPr sz="14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'[15.04.2019_діаграми.xls]т_рейди'!$A$16:$A$22</c:f>
              <c:strCache>
                <c:ptCount val="7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  <c:pt idx="3">
                  <c:v>2014 рік</c:v>
                </c:pt>
                <c:pt idx="4">
                  <c:v>2015 рік</c:v>
                </c:pt>
                <c:pt idx="5">
                  <c:v>2016 рік</c:v>
                </c:pt>
                <c:pt idx="6">
                  <c:v>2017 рік</c:v>
                </c:pt>
              </c:strCache>
            </c:strRef>
          </c:cat>
          <c:val>
            <c:numRef>
              <c:f>'[15.04.2019_діаграми.xls]т_рейди'!$C$16:$C$22</c:f>
              <c:numCache>
                <c:formatCode>General</c:formatCode>
                <c:ptCount val="7"/>
                <c:pt idx="0">
                  <c:v>4167</c:v>
                </c:pt>
                <c:pt idx="1">
                  <c:v>3147</c:v>
                </c:pt>
                <c:pt idx="2">
                  <c:v>2469</c:v>
                </c:pt>
                <c:pt idx="3">
                  <c:v>1740</c:v>
                </c:pt>
                <c:pt idx="4">
                  <c:v>1489</c:v>
                </c:pt>
                <c:pt idx="5">
                  <c:v>1315</c:v>
                </c:pt>
                <c:pt idx="6">
                  <c:v>1398</c:v>
                </c:pt>
              </c:numCache>
            </c:numRef>
          </c:val>
        </c:ser>
        <c:ser>
          <c:idx val="2"/>
          <c:order val="2"/>
          <c:tx>
            <c:strRef>
              <c:f>'[15.04.2019_діаграми.xls]т_рейди'!$D$15</c:f>
              <c:strCache>
                <c:ptCount val="1"/>
                <c:pt idx="0">
                  <c:v>вилучено з сім’ї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-5400000" vert="horz"/>
              <a:lstStyle/>
              <a:p>
                <a:pPr algn="ctr">
                  <a:defRPr sz="14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'[15.04.2019_діаграми.xls]т_рейди'!$A$16:$A$22</c:f>
              <c:strCache>
                <c:ptCount val="7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  <c:pt idx="3">
                  <c:v>2014 рік</c:v>
                </c:pt>
                <c:pt idx="4">
                  <c:v>2015 рік</c:v>
                </c:pt>
                <c:pt idx="5">
                  <c:v>2016 рік</c:v>
                </c:pt>
                <c:pt idx="6">
                  <c:v>2017 рік</c:v>
                </c:pt>
              </c:strCache>
            </c:strRef>
          </c:cat>
          <c:val>
            <c:numRef>
              <c:f>'[15.04.2019_діаграми.xls]т_рейди'!$D$16:$D$22</c:f>
              <c:numCache>
                <c:formatCode>General</c:formatCode>
                <c:ptCount val="7"/>
                <c:pt idx="0">
                  <c:v>4079</c:v>
                </c:pt>
                <c:pt idx="1">
                  <c:v>3435</c:v>
                </c:pt>
                <c:pt idx="2">
                  <c:v>2994</c:v>
                </c:pt>
                <c:pt idx="3">
                  <c:v>2304</c:v>
                </c:pt>
                <c:pt idx="4">
                  <c:v>2454</c:v>
                </c:pt>
                <c:pt idx="5">
                  <c:v>2915</c:v>
                </c:pt>
                <c:pt idx="6">
                  <c:v>3065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5663616"/>
        <c:axId val="75669504"/>
      </c:barChart>
      <c:catAx>
        <c:axId val="75663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uk-UA"/>
          </a:p>
        </c:txPr>
        <c:crossAx val="756695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566950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uk-UA"/>
          </a:p>
        </c:txPr>
        <c:crossAx val="75663616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12966417910447761"/>
          <c:y val="0.91733333333333333"/>
          <c:w val="0.76399253731343286"/>
          <c:h val="3.4666666666666665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uk-UA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1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uk-UA"/>
              <a:t>Інформація щодо неповнолітніх, які перебувають у конфлікті із законом, 
в Україні у 2011–2017 рр.</a:t>
            </a:r>
          </a:p>
        </c:rich>
      </c:tx>
      <c:layout>
        <c:manualLayout>
          <c:xMode val="edge"/>
          <c:yMode val="edge"/>
          <c:x val="0.22481343283582089"/>
          <c:y val="0.0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7835820895522388E-2"/>
          <c:y val="0.108"/>
          <c:w val="0.93283582089552242"/>
          <c:h val="0.650666666666666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'[15.04.2019_діаграми.xls]т_конфл'!$A$5</c:f>
              <c:strCache>
                <c:ptCount val="1"/>
                <c:pt idx="0">
                  <c:v>Вчинили кримінальні правопорушення, осіб</c:v>
                </c:pt>
              </c:strCache>
            </c:strRef>
          </c:tx>
          <c:spPr>
            <a:solidFill>
              <a:srgbClr val="96969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'[15.04.2019_діаграми.xls]т_конфл'!$B$4:$H$4</c:f>
              <c:strCache>
                <c:ptCount val="7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  <c:pt idx="3">
                  <c:v>2014 рік</c:v>
                </c:pt>
                <c:pt idx="4">
                  <c:v>2015 рік</c:v>
                </c:pt>
                <c:pt idx="5">
                  <c:v>2016 рік</c:v>
                </c:pt>
                <c:pt idx="6">
                  <c:v>2017 рік</c:v>
                </c:pt>
              </c:strCache>
            </c:strRef>
          </c:cat>
          <c:val>
            <c:numRef>
              <c:f>'[15.04.2019_діаграми.xls]т_конфл'!$B$5:$H$5</c:f>
              <c:numCache>
                <c:formatCode>General</c:formatCode>
                <c:ptCount val="7"/>
                <c:pt idx="0">
                  <c:v>13655</c:v>
                </c:pt>
                <c:pt idx="1">
                  <c:v>10706</c:v>
                </c:pt>
                <c:pt idx="2">
                  <c:v>7360</c:v>
                </c:pt>
                <c:pt idx="3">
                  <c:v>5835</c:v>
                </c:pt>
                <c:pt idx="4">
                  <c:v>5725</c:v>
                </c:pt>
                <c:pt idx="5">
                  <c:v>4218</c:v>
                </c:pt>
                <c:pt idx="6">
                  <c:v>4510</c:v>
                </c:pt>
              </c:numCache>
            </c:numRef>
          </c:val>
        </c:ser>
        <c:ser>
          <c:idx val="1"/>
          <c:order val="1"/>
          <c:tx>
            <c:strRef>
              <c:f>'[15.04.2019_діаграми.xls]т_конфл'!$A$6</c:f>
              <c:strCache>
                <c:ptCount val="1"/>
                <c:pt idx="0">
                  <c:v>Були засуджені, осіб </c:v>
                </c:pt>
              </c:strCache>
            </c:strRef>
          </c:tx>
          <c:spPr>
            <a:solidFill>
              <a:srgbClr val="666699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'[15.04.2019_діаграми.xls]т_конфл'!$B$4:$H$4</c:f>
              <c:strCache>
                <c:ptCount val="7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  <c:pt idx="3">
                  <c:v>2014 рік</c:v>
                </c:pt>
                <c:pt idx="4">
                  <c:v>2015 рік</c:v>
                </c:pt>
                <c:pt idx="5">
                  <c:v>2016 рік</c:v>
                </c:pt>
                <c:pt idx="6">
                  <c:v>2017 рік</c:v>
                </c:pt>
              </c:strCache>
            </c:strRef>
          </c:cat>
          <c:val>
            <c:numRef>
              <c:f>'[15.04.2019_діаграми.xls]т_конфл'!$B$6:$H$6</c:f>
              <c:numCache>
                <c:formatCode>General</c:formatCode>
                <c:ptCount val="7"/>
                <c:pt idx="0">
                  <c:v>8686</c:v>
                </c:pt>
                <c:pt idx="1">
                  <c:v>9010</c:v>
                </c:pt>
                <c:pt idx="2">
                  <c:v>5911</c:v>
                </c:pt>
                <c:pt idx="3">
                  <c:v>4875</c:v>
                </c:pt>
                <c:pt idx="4">
                  <c:v>4589</c:v>
                </c:pt>
                <c:pt idx="5">
                  <c:v>3474</c:v>
                </c:pt>
                <c:pt idx="6">
                  <c:v>3088</c:v>
                </c:pt>
              </c:numCache>
            </c:numRef>
          </c:val>
        </c:ser>
        <c:ser>
          <c:idx val="2"/>
          <c:order val="2"/>
          <c:tx>
            <c:strRef>
              <c:f>'[15.04.2019_діаграми.xls]т_конфл'!$A$7</c:f>
              <c:strCache>
                <c:ptCount val="1"/>
                <c:pt idx="0">
                  <c:v>Перебували на обліку підрозділів кримінально-виконавчої служби, осіб</c:v>
                </c:pt>
              </c:strCache>
            </c:strRef>
          </c:tx>
          <c:spPr>
            <a:solidFill>
              <a:srgbClr val="CCCC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'[15.04.2019_діаграми.xls]т_конфл'!$B$4:$H$4</c:f>
              <c:strCache>
                <c:ptCount val="7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  <c:pt idx="3">
                  <c:v>2014 рік</c:v>
                </c:pt>
                <c:pt idx="4">
                  <c:v>2015 рік</c:v>
                </c:pt>
                <c:pt idx="5">
                  <c:v>2016 рік</c:v>
                </c:pt>
                <c:pt idx="6">
                  <c:v>2017 рік</c:v>
                </c:pt>
              </c:strCache>
            </c:strRef>
          </c:cat>
          <c:val>
            <c:numRef>
              <c:f>'[15.04.2019_діаграми.xls]т_конфл'!$B$7:$H$7</c:f>
              <c:numCache>
                <c:formatCode>General</c:formatCode>
                <c:ptCount val="7"/>
                <c:pt idx="0">
                  <c:v>16971</c:v>
                </c:pt>
                <c:pt idx="1">
                  <c:v>14213</c:v>
                </c:pt>
                <c:pt idx="2">
                  <c:v>8308</c:v>
                </c:pt>
                <c:pt idx="3">
                  <c:v>5232</c:v>
                </c:pt>
                <c:pt idx="4">
                  <c:v>4893</c:v>
                </c:pt>
                <c:pt idx="5">
                  <c:v>3926</c:v>
                </c:pt>
                <c:pt idx="6">
                  <c:v>4267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79140352"/>
        <c:axId val="79141888"/>
      </c:barChart>
      <c:catAx>
        <c:axId val="79140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uk-UA"/>
          </a:p>
        </c:txPr>
        <c:crossAx val="7914188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914188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uk-UA"/>
          </a:p>
        </c:txPr>
        <c:crossAx val="79140352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21828358208955223"/>
          <c:y val="0.83066666666666666"/>
          <c:w val="0.66511194029850751"/>
          <c:h val="0.14399999999999999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uk-UA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1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uk-UA"/>
              <a:t>Інформація щодо неповнолітніх, які перебувають у конфлікті із законом, 
в Україні у 2011–2017 рр.</a:t>
            </a:r>
          </a:p>
        </c:rich>
      </c:tx>
      <c:layout>
        <c:manualLayout>
          <c:xMode val="edge"/>
          <c:yMode val="edge"/>
          <c:x val="0.20335820895522388"/>
          <c:y val="0.0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6641791044776122E-2"/>
          <c:y val="0.10666666666666667"/>
          <c:w val="0.92630597014925375"/>
          <c:h val="0.6826666666666666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'[15.04.2019_діаграми.xls]т_конфл'!$A$12</c:f>
              <c:strCache>
                <c:ptCount val="1"/>
                <c:pt idx="0">
                  <c:v>Перебували у виховних колоніях для неповнолітніх, осіб</c:v>
                </c:pt>
              </c:strCache>
            </c:strRef>
          </c:tx>
          <c:spPr>
            <a:solidFill>
              <a:srgbClr val="C0C0C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'[15.04.2019_діаграми.xls]т_конфл'!$B$11:$H$11</c:f>
              <c:strCache>
                <c:ptCount val="7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  <c:pt idx="3">
                  <c:v>2014 рік</c:v>
                </c:pt>
                <c:pt idx="4">
                  <c:v>2015 рік</c:v>
                </c:pt>
                <c:pt idx="5">
                  <c:v>2016 рік</c:v>
                </c:pt>
                <c:pt idx="6">
                  <c:v>2017 рік</c:v>
                </c:pt>
              </c:strCache>
            </c:strRef>
          </c:cat>
          <c:val>
            <c:numRef>
              <c:f>'[15.04.2019_діаграми.xls]т_конфл'!$B$12:$H$12</c:f>
              <c:numCache>
                <c:formatCode>General</c:formatCode>
                <c:ptCount val="7"/>
                <c:pt idx="0">
                  <c:v>868</c:v>
                </c:pt>
                <c:pt idx="1">
                  <c:v>751</c:v>
                </c:pt>
                <c:pt idx="2">
                  <c:v>560</c:v>
                </c:pt>
                <c:pt idx="3">
                  <c:v>282</c:v>
                </c:pt>
                <c:pt idx="4">
                  <c:v>222</c:v>
                </c:pt>
                <c:pt idx="5">
                  <c:v>174</c:v>
                </c:pt>
                <c:pt idx="6">
                  <c:v>93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4213376"/>
        <c:axId val="214697472"/>
      </c:barChart>
      <c:lineChart>
        <c:grouping val="standard"/>
        <c:varyColors val="0"/>
        <c:ser>
          <c:idx val="0"/>
          <c:order val="1"/>
          <c:tx>
            <c:strRef>
              <c:f>'[15.04.2019_діаграми.xls]т_конфл'!$A$13</c:f>
              <c:strCache>
                <c:ptCount val="1"/>
                <c:pt idx="0">
                  <c:v>Кількість виховних колоній для неповнолітніх, од. </c:v>
                </c:pt>
              </c:strCache>
            </c:strRef>
          </c:tx>
          <c:spPr>
            <a:ln w="38100">
              <a:solidFill>
                <a:srgbClr val="000080"/>
              </a:solidFill>
              <a:prstDash val="solid"/>
            </a:ln>
          </c:spPr>
          <c:marker>
            <c:symbol val="diamond"/>
            <c:size val="9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'[15.04.2019_діаграми.xls]т_конфл'!$B$11:$H$11</c:f>
              <c:strCache>
                <c:ptCount val="7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  <c:pt idx="3">
                  <c:v>2014 рік</c:v>
                </c:pt>
                <c:pt idx="4">
                  <c:v>2015 рік</c:v>
                </c:pt>
                <c:pt idx="5">
                  <c:v>2016 рік</c:v>
                </c:pt>
                <c:pt idx="6">
                  <c:v>2017 рік</c:v>
                </c:pt>
              </c:strCache>
            </c:strRef>
          </c:cat>
          <c:val>
            <c:numRef>
              <c:f>'[15.04.2019_діаграми.xls]т_конфл'!$B$13:$H$13</c:f>
              <c:numCache>
                <c:formatCode>General</c:formatCode>
                <c:ptCount val="7"/>
                <c:pt idx="0">
                  <c:v>8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  <c:pt idx="6">
                  <c:v>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4699008"/>
        <c:axId val="235325696"/>
      </c:lineChart>
      <c:catAx>
        <c:axId val="174213376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uk-UA"/>
          </a:p>
        </c:txPr>
        <c:crossAx val="21469747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214697472"/>
        <c:scaling>
          <c:orientation val="minMax"/>
        </c:scaling>
        <c:delete val="0"/>
        <c:axPos val="l"/>
        <c:numFmt formatCode="General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uk-UA"/>
          </a:p>
        </c:txPr>
        <c:crossAx val="174213376"/>
        <c:crosses val="autoZero"/>
        <c:crossBetween val="between"/>
      </c:valAx>
      <c:catAx>
        <c:axId val="214699008"/>
        <c:scaling>
          <c:orientation val="minMax"/>
        </c:scaling>
        <c:delete val="1"/>
        <c:axPos val="b"/>
        <c:majorTickMark val="out"/>
        <c:minorTickMark val="none"/>
        <c:tickLblPos val="nextTo"/>
        <c:crossAx val="235325696"/>
        <c:crosses val="autoZero"/>
        <c:auto val="0"/>
        <c:lblAlgn val="ctr"/>
        <c:lblOffset val="100"/>
        <c:noMultiLvlLbl val="0"/>
      </c:catAx>
      <c:valAx>
        <c:axId val="235325696"/>
        <c:scaling>
          <c:orientation val="minMax"/>
        </c:scaling>
        <c:delete val="0"/>
        <c:axPos val="r"/>
        <c:numFmt formatCode="General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uk-UA"/>
          </a:p>
        </c:txPr>
        <c:crossAx val="214699008"/>
        <c:crosses val="max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5.1305970149253734E-2"/>
          <c:y val="0.88533333333333331"/>
          <c:w val="0.92537313432835822"/>
          <c:h val="3.3333333333333333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uk-UA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uk-UA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BC357-D391-6E4D-8249-70866D0DE96D}" type="datetimeFigureOut">
              <a:rPr lang="en-US" smtClean="0"/>
              <a:t>4/15/2019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FB53A-14F9-1B4A-8875-FF18955C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64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55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support.office.com/en-us/powerpoint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support.office.com/en-us/powerpoint" TargetMode="External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2004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4750"/>
            <a:ext cx="64008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8" name="Picture 7" descr="logo_blu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65997" y="4773439"/>
            <a:ext cx="972741" cy="23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92340" y="367839"/>
            <a:ext cx="8118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0AEEF"/>
                </a:solidFill>
                <a:latin typeface="Arial"/>
                <a:cs typeface="Arial"/>
              </a:rPr>
              <a:t>Instructions for using file styles and features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21529" y="4632127"/>
            <a:ext cx="76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Microsoft PowerPoint Support: </a:t>
            </a:r>
            <a:r>
              <a:rPr lang="en-US" sz="1000" dirty="0">
                <a:hlinkClick r:id="rId2"/>
              </a:rPr>
              <a:t>https://support.office.com/en-us/powerpoint</a:t>
            </a:r>
            <a:endParaRPr lang="en-US" sz="1000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521529" y="1123950"/>
            <a:ext cx="266744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/>
              <a:t>To select a different cover style/photo, subhead page or text (text, bulleted-text) page, click the ‘</a:t>
            </a:r>
            <a:r>
              <a:rPr lang="en-US" sz="900" b="1" dirty="0"/>
              <a:t>Layout’</a:t>
            </a:r>
            <a:r>
              <a:rPr lang="en-US" sz="900" dirty="0"/>
              <a:t> button to reveal multiple options built into the master file. </a:t>
            </a:r>
          </a:p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/>
              <a:t>Just click the one most appropriate for your presentation requirements and the slide will change to the layout you’ve selected while leaving your text and art intact.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268192" y="1123950"/>
            <a:ext cx="26754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/>
              <a:t>To select a new cover style/photo, subhead page or text (text, bulleted-text) page, click the ‘</a:t>
            </a:r>
            <a:r>
              <a:rPr lang="en-US" sz="900" b="1" dirty="0"/>
              <a:t>New Slide</a:t>
            </a:r>
            <a:r>
              <a:rPr lang="en-US" sz="900" dirty="0"/>
              <a:t>’ button to reveal multiple options built into the master file. </a:t>
            </a:r>
          </a:p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/>
              <a:t>Just click the one most appropriate for your presentation requirements and it will be added after the slide you have selected.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6019800" y="1123950"/>
            <a:ext cx="2514600" cy="1264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/>
              <a:t>To change the text ‘size/level’ of a paragraph or group of paragraphs, select the text and click the ‘</a:t>
            </a:r>
            <a:r>
              <a:rPr lang="en-US" sz="900" b="1" dirty="0"/>
              <a:t>Increase Indent</a:t>
            </a:r>
            <a:r>
              <a:rPr lang="en-US" sz="900" dirty="0"/>
              <a:t>’ button to change the text size to the next smaller ‘size/level’ that is built into the master file. There are four ‘levels’ of text built into the master.</a:t>
            </a:r>
          </a:p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/>
              <a:t>To increase the size, select the text and click the ‘</a:t>
            </a:r>
            <a:r>
              <a:rPr lang="en-US" sz="900" b="1" dirty="0"/>
              <a:t>Decrease Indent</a:t>
            </a:r>
            <a:r>
              <a:rPr lang="en-US" sz="900" dirty="0"/>
              <a:t>’ button.</a:t>
            </a:r>
          </a:p>
        </p:txBody>
      </p:sp>
      <p:pic>
        <p:nvPicPr>
          <p:cNvPr id="3" name="Picture 2" descr="layout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401223"/>
            <a:ext cx="2297439" cy="2075527"/>
          </a:xfrm>
          <a:prstGeom prst="rect">
            <a:avLst/>
          </a:prstGeom>
        </p:spPr>
      </p:pic>
      <p:pic>
        <p:nvPicPr>
          <p:cNvPr id="10" name="Picture 9" descr="newslide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1" y="2287740"/>
            <a:ext cx="1555524" cy="2189010"/>
          </a:xfrm>
          <a:prstGeom prst="rect">
            <a:avLst/>
          </a:prstGeom>
        </p:spPr>
      </p:pic>
      <p:sp>
        <p:nvSpPr>
          <p:cNvPr id="12" name="Oval 11"/>
          <p:cNvSpPr/>
          <p:nvPr userDrawn="1"/>
        </p:nvSpPr>
        <p:spPr>
          <a:xfrm>
            <a:off x="3304790" y="2555756"/>
            <a:ext cx="304800" cy="3048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8575" cmpd="sng">
                <a:solidFill>
                  <a:schemeClr val="tx1"/>
                </a:solidFill>
              </a:ln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779805" y="2419350"/>
            <a:ext cx="304800" cy="3048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8575" cmpd="sng">
                <a:solidFill>
                  <a:schemeClr val="tx1"/>
                </a:solidFill>
              </a:ln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6031670" y="2468679"/>
            <a:ext cx="1571863" cy="664666"/>
            <a:chOff x="6031670" y="2320925"/>
            <a:chExt cx="1571863" cy="664666"/>
          </a:xfrm>
        </p:grpSpPr>
        <p:pic>
          <p:nvPicPr>
            <p:cNvPr id="11" name="Picture 10" descr="Indentbutton.png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5675" y="2320925"/>
              <a:ext cx="1467326" cy="501650"/>
            </a:xfrm>
            <a:prstGeom prst="rect">
              <a:avLst/>
            </a:prstGeom>
          </p:spPr>
        </p:pic>
        <p:sp>
          <p:nvSpPr>
            <p:cNvPr id="14" name="Oval 13"/>
            <p:cNvSpPr/>
            <p:nvPr userDrawn="1"/>
          </p:nvSpPr>
          <p:spPr>
            <a:xfrm>
              <a:off x="6781800" y="2343150"/>
              <a:ext cx="304800" cy="304800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031670" y="2770147"/>
              <a:ext cx="1571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</a:rPr>
                <a:t>‘Increase Indent’ button</a:t>
              </a:r>
            </a:p>
          </p:txBody>
        </p:sp>
      </p:grpSp>
      <p:grpSp>
        <p:nvGrpSpPr>
          <p:cNvPr id="20" name="Group 19"/>
          <p:cNvGrpSpPr/>
          <p:nvPr userDrawn="1"/>
        </p:nvGrpSpPr>
        <p:grpSpPr>
          <a:xfrm>
            <a:off x="6029377" y="3284654"/>
            <a:ext cx="1571863" cy="658696"/>
            <a:chOff x="6029377" y="3136900"/>
            <a:chExt cx="1571863" cy="658696"/>
          </a:xfrm>
        </p:grpSpPr>
        <p:pic>
          <p:nvPicPr>
            <p:cNvPr id="15" name="Picture 14" descr="Indentbutton.png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4337" y="3136900"/>
              <a:ext cx="1467326" cy="501650"/>
            </a:xfrm>
            <a:prstGeom prst="rect">
              <a:avLst/>
            </a:prstGeom>
          </p:spPr>
        </p:pic>
        <p:sp>
          <p:nvSpPr>
            <p:cNvPr id="16" name="Oval 15"/>
            <p:cNvSpPr/>
            <p:nvPr userDrawn="1"/>
          </p:nvSpPr>
          <p:spPr>
            <a:xfrm>
              <a:off x="6623465" y="3177496"/>
              <a:ext cx="304800" cy="304800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6029377" y="3580152"/>
              <a:ext cx="1571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‘Decrease Indent’ button</a:t>
              </a:r>
            </a:p>
          </p:txBody>
        </p:sp>
      </p:grpSp>
      <p:sp>
        <p:nvSpPr>
          <p:cNvPr id="21" name="TextBox 20"/>
          <p:cNvSpPr txBox="1"/>
          <p:nvPr userDrawn="1"/>
        </p:nvSpPr>
        <p:spPr>
          <a:xfrm>
            <a:off x="6125675" y="4511275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>
                <a:solidFill>
                  <a:srgbClr val="FF0000"/>
                </a:solidFill>
              </a:rPr>
              <a:t>IMPORTANT: </a:t>
            </a:r>
            <a:br>
              <a:rPr lang="en-US" sz="900" dirty="0">
                <a:solidFill>
                  <a:srgbClr val="FF0000"/>
                </a:solidFill>
              </a:rPr>
            </a:br>
            <a:r>
              <a:rPr lang="en-US" sz="900" dirty="0"/>
              <a:t>Remove this slide from your presentation. </a:t>
            </a:r>
          </a:p>
        </p:txBody>
      </p:sp>
    </p:spTree>
    <p:extLst>
      <p:ext uri="{BB962C8B-B14F-4D97-AF65-F5344CB8AC3E}">
        <p14:creationId xmlns:p14="http://schemas.microsoft.com/office/powerpoint/2010/main" val="415630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_Play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77323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1115"/>
            <a:ext cx="9144000" cy="405858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10800000">
            <a:off x="0" y="1106555"/>
            <a:ext cx="9144000" cy="76080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3416145"/>
            <a:ext cx="9144000" cy="173355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7" name="Rectangle 21"/>
          <p:cNvSpPr>
            <a:spLocks noChangeArrowheads="1"/>
          </p:cNvSpPr>
          <p:nvPr userDrawn="1"/>
        </p:nvSpPr>
        <p:spPr bwMode="auto">
          <a:xfrm>
            <a:off x="0" y="-1191"/>
            <a:ext cx="9144000" cy="1086111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091784"/>
            <a:ext cx="9144000" cy="1191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 userDrawn="1"/>
        </p:nvSpPr>
        <p:spPr>
          <a:xfrm rot="16200000">
            <a:off x="-1192051" y="3763802"/>
            <a:ext cx="25687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kern="12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UNICEF/NYHQ2009-2134/</a:t>
            </a:r>
            <a:r>
              <a:rPr lang="en-US" sz="600" kern="1200" dirty="0" err="1">
                <a:solidFill>
                  <a:schemeClr val="tx1"/>
                </a:solidFill>
                <a:latin typeface="Arial"/>
                <a:ea typeface="+mn-ea"/>
                <a:cs typeface="Arial"/>
              </a:rPr>
              <a:t>Pietrasik</a:t>
            </a:r>
            <a:endParaRPr lang="en-US" sz="600" spc="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534400" cy="1050925"/>
          </a:xfrm>
          <a:prstGeom prst="rect">
            <a:avLst/>
          </a:prstGeom>
        </p:spPr>
        <p:txBody>
          <a:bodyPr vert="horz" anchor="b"/>
          <a:lstStyle>
            <a:lvl1pPr algn="l">
              <a:defRPr spc="-15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 of show </a:t>
            </a:r>
          </a:p>
        </p:txBody>
      </p:sp>
    </p:spTree>
    <p:extLst>
      <p:ext uri="{BB962C8B-B14F-4D97-AF65-F5344CB8AC3E}">
        <p14:creationId xmlns:p14="http://schemas.microsoft.com/office/powerpoint/2010/main" val="302408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2_Boy With Dayp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116934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09"/>
            <a:ext cx="9144000" cy="404940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3416145"/>
            <a:ext cx="9144000" cy="173057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 rot="16200000">
            <a:off x="-1192051" y="3763802"/>
            <a:ext cx="25687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kern="12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UNICEF/NYHQ2011-1577/</a:t>
            </a:r>
            <a:r>
              <a:rPr lang="en-US" sz="600" kern="1200" dirty="0" err="1">
                <a:solidFill>
                  <a:schemeClr val="tx1"/>
                </a:solidFill>
                <a:latin typeface="Arial"/>
                <a:ea typeface="+mn-ea"/>
                <a:cs typeface="Arial"/>
              </a:rPr>
              <a:t>Dormino</a:t>
            </a:r>
            <a:endParaRPr lang="en-US" sz="600" spc="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 userDrawn="1"/>
        </p:nvSpPr>
        <p:spPr>
          <a:xfrm rot="10800000">
            <a:off x="0" y="1106555"/>
            <a:ext cx="9144000" cy="76080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14" name="Rectangle 21"/>
          <p:cNvSpPr>
            <a:spLocks noChangeArrowheads="1"/>
          </p:cNvSpPr>
          <p:nvPr userDrawn="1"/>
        </p:nvSpPr>
        <p:spPr bwMode="auto">
          <a:xfrm>
            <a:off x="0" y="-1191"/>
            <a:ext cx="9144000" cy="1086111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1091784"/>
            <a:ext cx="9144000" cy="1191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4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534400" cy="1050925"/>
          </a:xfrm>
          <a:prstGeom prst="rect">
            <a:avLst/>
          </a:prstGeom>
        </p:spPr>
        <p:txBody>
          <a:bodyPr vert="horz" anchor="b"/>
          <a:lstStyle>
            <a:lvl1pPr algn="l">
              <a:defRPr spc="-15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 of show </a:t>
            </a:r>
          </a:p>
        </p:txBody>
      </p:sp>
    </p:spTree>
    <p:extLst>
      <p:ext uri="{BB962C8B-B14F-4D97-AF65-F5344CB8AC3E}">
        <p14:creationId xmlns:p14="http://schemas.microsoft.com/office/powerpoint/2010/main" val="187640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6_Children in Fi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117628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6636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3434730"/>
            <a:ext cx="9144000" cy="173057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 rot="16200000">
            <a:off x="7720736" y="3717637"/>
            <a:ext cx="2568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600" kern="1200" dirty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600" kern="12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UNICEF/NYHQ2009-2616/</a:t>
            </a:r>
            <a:r>
              <a:rPr lang="en-US" sz="600" kern="1200" dirty="0" err="1">
                <a:solidFill>
                  <a:schemeClr val="tx1"/>
                </a:solidFill>
                <a:latin typeface="Arial"/>
                <a:ea typeface="+mn-ea"/>
                <a:cs typeface="Arial"/>
              </a:rPr>
              <a:t>Pirozzi</a:t>
            </a:r>
            <a:endParaRPr lang="en-US" sz="600" spc="600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9600" y="438150"/>
            <a:ext cx="8534400" cy="0"/>
          </a:xfrm>
          <a:prstGeom prst="line">
            <a:avLst/>
          </a:prstGeom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4"/>
          <p:cNvSpPr>
            <a:spLocks noGrp="1"/>
          </p:cNvSpPr>
          <p:nvPr>
            <p:ph type="title"/>
          </p:nvPr>
        </p:nvSpPr>
        <p:spPr>
          <a:xfrm>
            <a:off x="457200" y="377825"/>
            <a:ext cx="8382000" cy="1355725"/>
          </a:xfrm>
          <a:prstGeom prst="rect">
            <a:avLst/>
          </a:prstGeom>
        </p:spPr>
        <p:txBody>
          <a:bodyPr vert="horz" anchor="t"/>
          <a:lstStyle>
            <a:lvl1pPr algn="ctr">
              <a:defRPr sz="3200" spc="-15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66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7_Children Play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NI38201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196"/>
            <a:ext cx="9144000" cy="514671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7709740" y="3717637"/>
            <a:ext cx="2568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600" kern="1200" dirty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r>
              <a:rPr lang="en-US" sz="600" kern="12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© UNICEF/NYHQ1992-2027/</a:t>
            </a:r>
            <a:r>
              <a:rPr lang="en-US" sz="600" kern="1200" dirty="0" err="1">
                <a:solidFill>
                  <a:schemeClr val="tx1"/>
                </a:solidFill>
                <a:latin typeface="Arial"/>
                <a:ea typeface="+mn-ea"/>
                <a:cs typeface="Arial"/>
              </a:rPr>
              <a:t>LeMoyne</a:t>
            </a:r>
            <a:endParaRPr lang="en-US" sz="600" spc="600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9600" y="438150"/>
            <a:ext cx="85344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Unicef_70thLogo_HorizontalA_RGB_WHITE_ENG.eps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50" b="29702"/>
          <a:stretch/>
        </p:blipFill>
        <p:spPr>
          <a:xfrm>
            <a:off x="406502" y="3921295"/>
            <a:ext cx="2270795" cy="784055"/>
          </a:xfrm>
          <a:prstGeom prst="rect">
            <a:avLst/>
          </a:prstGeom>
          <a:effectLst>
            <a:outerShdw blurRad="254000" dir="10800000" algn="tr" rotWithShape="0">
              <a:prstClr val="black">
                <a:alpha val="5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48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7_Children Play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1"/>
          <p:cNvSpPr>
            <a:spLocks noChangeArrowheads="1"/>
          </p:cNvSpPr>
          <p:nvPr userDrawn="1"/>
        </p:nvSpPr>
        <p:spPr bwMode="auto">
          <a:xfrm>
            <a:off x="0" y="0"/>
            <a:ext cx="9144000" cy="515291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18" name="Rectangle 17"/>
          <p:cNvSpPr/>
          <p:nvPr userDrawn="1"/>
        </p:nvSpPr>
        <p:spPr>
          <a:xfrm rot="10800000">
            <a:off x="0" y="-466"/>
            <a:ext cx="9144000" cy="1905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9600" y="438150"/>
            <a:ext cx="85344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4"/>
          <p:cNvSpPr>
            <a:spLocks noGrp="1"/>
          </p:cNvSpPr>
          <p:nvPr>
            <p:ph type="title" hasCustomPrompt="1"/>
          </p:nvPr>
        </p:nvSpPr>
        <p:spPr>
          <a:xfrm>
            <a:off x="457200" y="377825"/>
            <a:ext cx="8382000" cy="1355725"/>
          </a:xfrm>
          <a:prstGeom prst="rect">
            <a:avLst/>
          </a:prstGeom>
        </p:spPr>
        <p:txBody>
          <a:bodyPr vert="horz" anchor="t"/>
          <a:lstStyle>
            <a:lvl1pPr algn="l">
              <a:defRPr spc="-15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 of show</a:t>
            </a:r>
          </a:p>
        </p:txBody>
      </p:sp>
    </p:spTree>
    <p:extLst>
      <p:ext uri="{BB962C8B-B14F-4D97-AF65-F5344CB8AC3E}">
        <p14:creationId xmlns:p14="http://schemas.microsoft.com/office/powerpoint/2010/main" val="315645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7_Children Play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1"/>
          <p:cNvSpPr>
            <a:spLocks noChangeArrowheads="1"/>
          </p:cNvSpPr>
          <p:nvPr userDrawn="1"/>
        </p:nvSpPr>
        <p:spPr bwMode="auto">
          <a:xfrm>
            <a:off x="0" y="0"/>
            <a:ext cx="9144000" cy="515291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 rot="10800000">
            <a:off x="0" y="-466"/>
            <a:ext cx="9144000" cy="1905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9600" y="438150"/>
            <a:ext cx="85344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4"/>
          <p:cNvSpPr>
            <a:spLocks noGrp="1"/>
          </p:cNvSpPr>
          <p:nvPr>
            <p:ph type="title" hasCustomPrompt="1"/>
          </p:nvPr>
        </p:nvSpPr>
        <p:spPr>
          <a:xfrm>
            <a:off x="457200" y="377825"/>
            <a:ext cx="8382000" cy="1355725"/>
          </a:xfrm>
          <a:prstGeom prst="rect">
            <a:avLst/>
          </a:prstGeom>
        </p:spPr>
        <p:txBody>
          <a:bodyPr vert="horz" anchor="t"/>
          <a:lstStyle>
            <a:lvl1pPr algn="l">
              <a:defRPr spc="-15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 of show</a:t>
            </a:r>
          </a:p>
        </p:txBody>
      </p:sp>
    </p:spTree>
    <p:extLst>
      <p:ext uri="{BB962C8B-B14F-4D97-AF65-F5344CB8AC3E}">
        <p14:creationId xmlns:p14="http://schemas.microsoft.com/office/powerpoint/2010/main" val="214255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Bar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marR="0" indent="-137160" algn="l" defTabSz="4572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 typeface="Arial"/>
              <a:buChar char="•"/>
              <a:tabLst/>
              <a:defRPr sz="2000" baseline="0"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Bar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 baseline="0">
                <a:latin typeface="Arial"/>
                <a:cs typeface="Arial"/>
              </a:defRPr>
            </a:lvl1pPr>
            <a:lvl2pPr marL="301752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457200" indent="-128016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latin typeface="Arial"/>
                <a:cs typeface="Arial"/>
              </a:defRPr>
            </a:lvl3pPr>
            <a:lvl4pPr marL="594360" indent="-109728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bulleted text</a:t>
            </a:r>
          </a:p>
          <a:p>
            <a:pPr lvl="1"/>
            <a:r>
              <a:rPr lang="en-US" dirty="0"/>
              <a:t>Click to edit second level of indented bulleted text</a:t>
            </a:r>
          </a:p>
          <a:p>
            <a:pPr lvl="2"/>
            <a:r>
              <a:rPr lang="en-US" dirty="0"/>
              <a:t>Click to edit third level of indented bulleted text</a:t>
            </a:r>
          </a:p>
          <a:p>
            <a:pPr lvl="3"/>
            <a:r>
              <a:rPr lang="en-US" dirty="0"/>
              <a:t>Click to edit fourth level of indented bulleted text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06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Ba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0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text</a:t>
            </a:r>
          </a:p>
          <a:p>
            <a:pPr lvl="1"/>
            <a:r>
              <a:rPr lang="en-US" dirty="0"/>
              <a:t>Click to edit second level of text</a:t>
            </a:r>
          </a:p>
          <a:p>
            <a:pPr lvl="2"/>
            <a:r>
              <a:rPr lang="en-US" dirty="0"/>
              <a:t>Click to edit third level of text</a:t>
            </a:r>
          </a:p>
          <a:p>
            <a:pPr lvl="3"/>
            <a:r>
              <a:rPr lang="en-US" dirty="0"/>
              <a:t>Click to edit fourth level of text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03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Ba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210312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36576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50292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text</a:t>
            </a:r>
          </a:p>
          <a:p>
            <a:pPr lvl="1"/>
            <a:r>
              <a:rPr lang="en-US" dirty="0"/>
              <a:t>Click to edit second level of indented text</a:t>
            </a:r>
          </a:p>
          <a:p>
            <a:pPr lvl="2"/>
            <a:r>
              <a:rPr lang="en-US" dirty="0"/>
              <a:t>Click to edit third level of indented text</a:t>
            </a:r>
          </a:p>
          <a:p>
            <a:pPr lvl="3"/>
            <a:r>
              <a:rPr lang="en-US" dirty="0"/>
              <a:t>Click to edit fourth level of indented text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29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Ba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19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Ba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 baseline="0">
                <a:latin typeface="Arial"/>
                <a:cs typeface="Arial"/>
              </a:defRPr>
            </a:lvl1pPr>
            <a:lvl2pPr marL="301752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457200" indent="-128016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latin typeface="Arial"/>
                <a:cs typeface="Arial"/>
              </a:defRPr>
            </a:lvl3pPr>
            <a:lvl4pPr marL="594360" indent="-109728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bulleted text</a:t>
            </a:r>
          </a:p>
          <a:p>
            <a:pPr lvl="1"/>
            <a:r>
              <a:rPr lang="en-US" dirty="0"/>
              <a:t>Click to edit second level of indented bulleted text</a:t>
            </a:r>
          </a:p>
          <a:p>
            <a:pPr lvl="2"/>
            <a:r>
              <a:rPr lang="en-US" dirty="0"/>
              <a:t>Click to edit third level of indented bulleted text</a:t>
            </a:r>
          </a:p>
          <a:p>
            <a:pPr lvl="3"/>
            <a:r>
              <a:rPr lang="en-US" dirty="0"/>
              <a:t>Click to edit fourth level of indented bulleted text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97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0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text</a:t>
            </a:r>
          </a:p>
          <a:p>
            <a:pPr lvl="1"/>
            <a:r>
              <a:rPr lang="en-US" dirty="0"/>
              <a:t>Click to edit second level of text</a:t>
            </a:r>
          </a:p>
          <a:p>
            <a:pPr lvl="2"/>
            <a:r>
              <a:rPr lang="en-US" dirty="0"/>
              <a:t>Click to edit third level of text</a:t>
            </a:r>
          </a:p>
          <a:p>
            <a:pPr lvl="3"/>
            <a:r>
              <a:rPr lang="en-US" dirty="0"/>
              <a:t>Click to edit fourth level of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74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210312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36576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50292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text</a:t>
            </a:r>
          </a:p>
          <a:p>
            <a:pPr lvl="1"/>
            <a:r>
              <a:rPr lang="en-US" dirty="0"/>
              <a:t>Click to edit second level of indented text</a:t>
            </a:r>
          </a:p>
          <a:p>
            <a:pPr lvl="2"/>
            <a:r>
              <a:rPr lang="en-US" dirty="0"/>
              <a:t>Click to edit third level of indented text</a:t>
            </a:r>
          </a:p>
          <a:p>
            <a:pPr lvl="3"/>
            <a:r>
              <a:rPr lang="en-US" dirty="0"/>
              <a:t>Click to edit fourth level of indented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26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2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028701"/>
            <a:ext cx="7772400" cy="1878806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051573"/>
            <a:ext cx="7772400" cy="848915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2943225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2943225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2943225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4" name="Picture 3" descr="logo_blu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55927" y="4721317"/>
            <a:ext cx="972741" cy="23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859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35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 baseline="0">
                <a:latin typeface="Arial"/>
                <a:cs typeface="Arial"/>
              </a:defRPr>
            </a:lvl1pPr>
            <a:lvl2pPr marL="301752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457200" indent="-128016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latin typeface="Arial"/>
                <a:cs typeface="Arial"/>
              </a:defRPr>
            </a:lvl3pPr>
            <a:lvl4pPr marL="594360" indent="-109728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bulleted text</a:t>
            </a:r>
          </a:p>
          <a:p>
            <a:pPr lvl="1"/>
            <a:r>
              <a:rPr lang="en-US" dirty="0"/>
              <a:t>Click to edit second level of indented bulleted text</a:t>
            </a:r>
          </a:p>
          <a:p>
            <a:pPr lvl="2"/>
            <a:r>
              <a:rPr lang="en-US" dirty="0"/>
              <a:t>Click to edit third level of indented bulleted text</a:t>
            </a:r>
          </a:p>
          <a:p>
            <a:pPr lvl="3"/>
            <a:r>
              <a:rPr lang="en-US" dirty="0"/>
              <a:t>Click to edit fourth level of indented bulleted text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5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e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0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text</a:t>
            </a:r>
          </a:p>
          <a:p>
            <a:pPr lvl="1"/>
            <a:r>
              <a:rPr lang="en-US" dirty="0"/>
              <a:t>Click to edit second level of text</a:t>
            </a:r>
          </a:p>
          <a:p>
            <a:pPr lvl="2"/>
            <a:r>
              <a:rPr lang="en-US" dirty="0"/>
              <a:t>Click to edit third level of text</a:t>
            </a:r>
          </a:p>
          <a:p>
            <a:pPr lvl="3"/>
            <a:r>
              <a:rPr lang="en-US" dirty="0"/>
              <a:t>Click to edit fourth level of text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91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age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210312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36576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50292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text</a:t>
            </a:r>
          </a:p>
          <a:p>
            <a:pPr lvl="1"/>
            <a:r>
              <a:rPr lang="en-US" dirty="0"/>
              <a:t>Click to edit second level of indented text</a:t>
            </a:r>
          </a:p>
          <a:p>
            <a:pPr lvl="2"/>
            <a:r>
              <a:rPr lang="en-US" dirty="0"/>
              <a:t>Click to edit third level of indented text</a:t>
            </a:r>
          </a:p>
          <a:p>
            <a:pPr lvl="3"/>
            <a:r>
              <a:rPr lang="en-US" dirty="0"/>
              <a:t>Click to edit fourth level of indented text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12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e_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87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age_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90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solidFill>
                  <a:schemeClr val="bg1"/>
                </a:solidFill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>
                <a:solidFill>
                  <a:schemeClr val="bg1"/>
                </a:solidFill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solidFill>
                  <a:schemeClr val="bg1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82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301752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solidFill>
                  <a:srgbClr val="FFFFFF"/>
                </a:solidFill>
                <a:latin typeface="Arial"/>
                <a:cs typeface="Arial"/>
              </a:defRPr>
            </a:lvl2pPr>
            <a:lvl3pPr marL="457200" indent="-128016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solidFill>
                  <a:srgbClr val="FFFFFF"/>
                </a:solidFill>
                <a:latin typeface="Arial"/>
                <a:cs typeface="Arial"/>
              </a:defRPr>
            </a:lvl3pPr>
            <a:lvl4pPr marL="594360" indent="-109728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bulleted text</a:t>
            </a:r>
          </a:p>
          <a:p>
            <a:pPr lvl="1"/>
            <a:r>
              <a:rPr lang="en-US" dirty="0"/>
              <a:t>Click to edit second level of indented bulleted text</a:t>
            </a:r>
          </a:p>
          <a:p>
            <a:pPr lvl="2"/>
            <a:r>
              <a:rPr lang="en-US" dirty="0"/>
              <a:t>Click to edit third level of indented bulleted text</a:t>
            </a:r>
          </a:p>
          <a:p>
            <a:pPr lvl="3"/>
            <a:r>
              <a:rPr lang="en-US" dirty="0"/>
              <a:t>Click to edit fourth level of indented bulleted text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7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0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solidFill>
                  <a:srgbClr val="FFFFFF"/>
                </a:solidFill>
                <a:latin typeface="Arial"/>
                <a:cs typeface="Arial"/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text</a:t>
            </a:r>
          </a:p>
          <a:p>
            <a:pPr lvl="1"/>
            <a:r>
              <a:rPr lang="en-US" dirty="0"/>
              <a:t>Click to edit second level of text</a:t>
            </a:r>
          </a:p>
          <a:p>
            <a:pPr lvl="2"/>
            <a:r>
              <a:rPr lang="en-US" dirty="0"/>
              <a:t>Click to edit third level of text</a:t>
            </a:r>
          </a:p>
          <a:p>
            <a:pPr lvl="3"/>
            <a:r>
              <a:rPr lang="en-US" dirty="0"/>
              <a:t>Click to edit fourth level of text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16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200150"/>
            <a:ext cx="4041648" cy="339471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210312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solidFill>
                  <a:srgbClr val="FFFFFF"/>
                </a:solidFill>
                <a:latin typeface="Arial"/>
                <a:cs typeface="Arial"/>
              </a:defRPr>
            </a:lvl2pPr>
            <a:lvl3pPr marL="36576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50292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text</a:t>
            </a:r>
          </a:p>
          <a:p>
            <a:pPr lvl="1"/>
            <a:r>
              <a:rPr lang="en-US" dirty="0"/>
              <a:t>Click to edit second level of indented text</a:t>
            </a:r>
          </a:p>
          <a:p>
            <a:pPr lvl="2"/>
            <a:r>
              <a:rPr lang="en-US" dirty="0"/>
              <a:t>Click to edit third level of indented text</a:t>
            </a:r>
          </a:p>
          <a:p>
            <a:pPr lvl="3"/>
            <a:r>
              <a:rPr lang="en-US" dirty="0"/>
              <a:t>Click to edit fourth level of indented text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02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64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99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Section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1200150"/>
            <a:ext cx="7772400" cy="1371600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3000"/>
              </a:lnSpc>
              <a:defRPr sz="28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subheading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Section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1200150"/>
            <a:ext cx="7772400" cy="1371600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3000"/>
              </a:lnSpc>
              <a:defRPr sz="28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subheading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noFill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90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Logoty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95600" y="2038350"/>
            <a:ext cx="3429000" cy="8193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Logoty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CEF_logo_cyan.ai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41" t="11359" r="15557" b="72707"/>
          <a:stretch/>
        </p:blipFill>
        <p:spPr>
          <a:xfrm>
            <a:off x="2666999" y="1846146"/>
            <a:ext cx="3824111" cy="113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8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2004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4750"/>
            <a:ext cx="64008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4/16/2019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908607"/>
      </p:ext>
    </p:extLst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4/16/2019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670669"/>
      </p:ext>
    </p:extLst>
  </p:cSld>
  <p:clrMapOvr>
    <a:masterClrMapping/>
  </p:clrMapOvr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028701"/>
            <a:ext cx="7772400" cy="1878806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051573"/>
            <a:ext cx="7772400" cy="848915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4/16/2019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2943225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2943225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8" y="2943225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1852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4040188" cy="4572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1" y="1200150"/>
            <a:ext cx="4041775" cy="4572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1659636"/>
            <a:ext cx="4041648" cy="293522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1659637"/>
            <a:ext cx="4041648" cy="29348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4/16/2019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200150"/>
            <a:ext cx="4041648" cy="339471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813001"/>
      </p:ext>
    </p:extLst>
  </p:cSld>
  <p:clrMapOvr>
    <a:masterClrMapping/>
  </p:clrMapOvr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4040188" cy="4572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1" y="1200150"/>
            <a:ext cx="4041775" cy="4572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4/16/2019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1659636"/>
            <a:ext cx="4041648" cy="293522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1659637"/>
            <a:ext cx="4041648" cy="29348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512904"/>
      </p:ext>
    </p:extLst>
  </p:cSld>
  <p:clrMapOvr>
    <a:masterClrMapping/>
  </p:clrMapOvr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4/16/2019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462657"/>
      </p:ext>
    </p:extLst>
  </p:cSld>
  <p:clrMapOvr>
    <a:masterClrMapping/>
  </p:clrMapOvr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4/16/2019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927564"/>
      </p:ext>
    </p:extLst>
  </p:cSld>
  <p:clrMapOvr>
    <a:masterClrMapping/>
  </p:clrMapOvr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8" y="200025"/>
            <a:ext cx="3008313" cy="1571625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8" y="204788"/>
            <a:ext cx="4995863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8" y="1828801"/>
            <a:ext cx="3008313" cy="2765822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4/16/2019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152613"/>
      </p:ext>
    </p:extLst>
  </p:cSld>
  <p:clrMapOvr>
    <a:masterClrMapping/>
  </p:clrMapOvr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171450"/>
            <a:ext cx="5711824" cy="671513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857250"/>
            <a:ext cx="6054724" cy="3405783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4357688"/>
            <a:ext cx="5711824" cy="40005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4/16/2019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611257"/>
      </p:ext>
    </p:extLst>
  </p:cSld>
  <p:clrMapOvr>
    <a:masterClrMapping/>
  </p:clrMapOvr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4/16/2019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51949"/>
      </p:ext>
    </p:extLst>
  </p:cSld>
  <p:clrMapOvr>
    <a:masterClrMapping/>
  </p:clrMapOvr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4/16/2019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776593"/>
      </p:ext>
    </p:extLst>
  </p:cSld>
  <p:clrMapOvr>
    <a:masterClrMapping/>
  </p:clrMapOvr>
  <p:hf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7" descr="logo_blu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65997" y="4773439"/>
            <a:ext cx="972741" cy="23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421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92340" y="367839"/>
            <a:ext cx="8118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0AEEF"/>
                </a:solidFill>
                <a:latin typeface="Arial"/>
                <a:cs typeface="Arial"/>
              </a:rPr>
              <a:t>Instructions for using file styles and features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21529" y="4632127"/>
            <a:ext cx="76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</a:rPr>
              <a:t>Microsoft PowerPoint Support: </a:t>
            </a:r>
            <a:r>
              <a:rPr lang="en-US" sz="1000" dirty="0">
                <a:solidFill>
                  <a:prstClr val="black"/>
                </a:solidFill>
                <a:hlinkClick r:id="rId2"/>
              </a:rPr>
              <a:t>https://support.office.com/en-us/powerpoint</a:t>
            </a: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21529" y="1123950"/>
            <a:ext cx="266744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>
                <a:solidFill>
                  <a:prstClr val="black"/>
                </a:solidFill>
              </a:rPr>
              <a:t>To select a different cover style/photo, subhead page or text (text, bulleted-text) page, click the ‘</a:t>
            </a:r>
            <a:r>
              <a:rPr lang="en-US" sz="900" b="1" dirty="0">
                <a:solidFill>
                  <a:prstClr val="black"/>
                </a:solidFill>
              </a:rPr>
              <a:t>Layout’</a:t>
            </a:r>
            <a:r>
              <a:rPr lang="en-US" sz="900" dirty="0">
                <a:solidFill>
                  <a:prstClr val="black"/>
                </a:solidFill>
              </a:rPr>
              <a:t> button to reveal multiple options built into the master file. </a:t>
            </a:r>
          </a:p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>
                <a:solidFill>
                  <a:prstClr val="black"/>
                </a:solidFill>
              </a:rPr>
              <a:t>Just click the one most appropriate for your presentation requirements and the slide will change to the layout you’ve selected while leaving your text and art intact.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268192" y="1123950"/>
            <a:ext cx="26754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>
                <a:solidFill>
                  <a:prstClr val="black"/>
                </a:solidFill>
              </a:rPr>
              <a:t>To select a new cover style/photo, subhead page or text (text, bulleted-text) page, click the ‘</a:t>
            </a:r>
            <a:r>
              <a:rPr lang="en-US" sz="900" b="1" dirty="0">
                <a:solidFill>
                  <a:prstClr val="black"/>
                </a:solidFill>
              </a:rPr>
              <a:t>New Slide</a:t>
            </a:r>
            <a:r>
              <a:rPr lang="en-US" sz="900" dirty="0">
                <a:solidFill>
                  <a:prstClr val="black"/>
                </a:solidFill>
              </a:rPr>
              <a:t>’ button to reveal multiple options built into the master file. </a:t>
            </a:r>
          </a:p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>
                <a:solidFill>
                  <a:prstClr val="black"/>
                </a:solidFill>
              </a:rPr>
              <a:t>Just click the one most appropriate for your presentation requirements and it will be added after the slide you have selected.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6019800" y="1123950"/>
            <a:ext cx="2514600" cy="1264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>
                <a:solidFill>
                  <a:prstClr val="black"/>
                </a:solidFill>
              </a:rPr>
              <a:t>To change the text ‘size/level’ of a paragraph or group of paragraphs, select the text and click the ‘</a:t>
            </a:r>
            <a:r>
              <a:rPr lang="en-US" sz="900" b="1" dirty="0">
                <a:solidFill>
                  <a:prstClr val="black"/>
                </a:solidFill>
              </a:rPr>
              <a:t>Increase Indent</a:t>
            </a:r>
            <a:r>
              <a:rPr lang="en-US" sz="900" dirty="0">
                <a:solidFill>
                  <a:prstClr val="black"/>
                </a:solidFill>
              </a:rPr>
              <a:t>’ button to change the text size to the next smaller ‘size/level’ that is built into the master file. There are four ‘levels’ of text built into the master.</a:t>
            </a:r>
          </a:p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>
                <a:solidFill>
                  <a:prstClr val="black"/>
                </a:solidFill>
              </a:rPr>
              <a:t>To increase the size, select the text and click the ‘</a:t>
            </a:r>
            <a:r>
              <a:rPr lang="en-US" sz="900" b="1" dirty="0">
                <a:solidFill>
                  <a:prstClr val="black"/>
                </a:solidFill>
              </a:rPr>
              <a:t>Decrease Indent</a:t>
            </a:r>
            <a:r>
              <a:rPr lang="en-US" sz="900" dirty="0">
                <a:solidFill>
                  <a:prstClr val="black"/>
                </a:solidFill>
              </a:rPr>
              <a:t>’ button.</a:t>
            </a:r>
          </a:p>
        </p:txBody>
      </p:sp>
      <p:pic>
        <p:nvPicPr>
          <p:cNvPr id="3" name="Picture 2" descr="layout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401223"/>
            <a:ext cx="2297439" cy="2075527"/>
          </a:xfrm>
          <a:prstGeom prst="rect">
            <a:avLst/>
          </a:prstGeom>
        </p:spPr>
      </p:pic>
      <p:pic>
        <p:nvPicPr>
          <p:cNvPr id="10" name="Picture 9" descr="newslide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1" y="2287740"/>
            <a:ext cx="1555524" cy="2189010"/>
          </a:xfrm>
          <a:prstGeom prst="rect">
            <a:avLst/>
          </a:prstGeom>
        </p:spPr>
      </p:pic>
      <p:sp>
        <p:nvSpPr>
          <p:cNvPr id="12" name="Oval 11"/>
          <p:cNvSpPr/>
          <p:nvPr userDrawn="1"/>
        </p:nvSpPr>
        <p:spPr>
          <a:xfrm>
            <a:off x="3304790" y="2555756"/>
            <a:ext cx="304800" cy="3048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8575" cmpd="sng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779805" y="2419350"/>
            <a:ext cx="304800" cy="30480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8575" cmpd="sng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6031670" y="2468679"/>
            <a:ext cx="1571863" cy="664666"/>
            <a:chOff x="6031670" y="2320925"/>
            <a:chExt cx="1571863" cy="664666"/>
          </a:xfrm>
        </p:grpSpPr>
        <p:pic>
          <p:nvPicPr>
            <p:cNvPr id="11" name="Picture 10" descr="Indentbutton.png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5675" y="2320925"/>
              <a:ext cx="1467326" cy="501650"/>
            </a:xfrm>
            <a:prstGeom prst="rect">
              <a:avLst/>
            </a:prstGeom>
          </p:spPr>
        </p:pic>
        <p:sp>
          <p:nvSpPr>
            <p:cNvPr id="14" name="Oval 13"/>
            <p:cNvSpPr/>
            <p:nvPr userDrawn="1"/>
          </p:nvSpPr>
          <p:spPr>
            <a:xfrm>
              <a:off x="6781800" y="2343150"/>
              <a:ext cx="304800" cy="304800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prstClr val="black"/>
                  </a:solidFill>
                </a:ln>
                <a:solidFill>
                  <a:prstClr val="white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031670" y="2770147"/>
              <a:ext cx="1571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prstClr val="black"/>
                  </a:solidFill>
                </a:rPr>
                <a:t>‘Increase Indent’ button</a:t>
              </a:r>
            </a:p>
          </p:txBody>
        </p:sp>
      </p:grpSp>
      <p:grpSp>
        <p:nvGrpSpPr>
          <p:cNvPr id="20" name="Group 19"/>
          <p:cNvGrpSpPr/>
          <p:nvPr userDrawn="1"/>
        </p:nvGrpSpPr>
        <p:grpSpPr>
          <a:xfrm>
            <a:off x="6029377" y="3284654"/>
            <a:ext cx="1571863" cy="658696"/>
            <a:chOff x="6029377" y="3136900"/>
            <a:chExt cx="1571863" cy="658696"/>
          </a:xfrm>
        </p:grpSpPr>
        <p:pic>
          <p:nvPicPr>
            <p:cNvPr id="15" name="Picture 14" descr="Indentbutton.png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4337" y="3136900"/>
              <a:ext cx="1467326" cy="501650"/>
            </a:xfrm>
            <a:prstGeom prst="rect">
              <a:avLst/>
            </a:prstGeom>
          </p:spPr>
        </p:pic>
        <p:sp>
          <p:nvSpPr>
            <p:cNvPr id="16" name="Oval 15"/>
            <p:cNvSpPr/>
            <p:nvPr userDrawn="1"/>
          </p:nvSpPr>
          <p:spPr>
            <a:xfrm>
              <a:off x="6623465" y="3177496"/>
              <a:ext cx="304800" cy="304800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prstClr val="black"/>
                  </a:solidFill>
                </a:ln>
                <a:solidFill>
                  <a:prstClr val="white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6029377" y="3580152"/>
              <a:ext cx="1571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‘Decrease Indent’ button</a:t>
              </a:r>
            </a:p>
          </p:txBody>
        </p:sp>
      </p:grpSp>
      <p:sp>
        <p:nvSpPr>
          <p:cNvPr id="21" name="TextBox 20"/>
          <p:cNvSpPr txBox="1"/>
          <p:nvPr userDrawn="1"/>
        </p:nvSpPr>
        <p:spPr>
          <a:xfrm>
            <a:off x="6125675" y="4511275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dirty="0">
                <a:solidFill>
                  <a:srgbClr val="FF0000"/>
                </a:solidFill>
              </a:rPr>
              <a:t>IMPORTANT: </a:t>
            </a:r>
            <a:br>
              <a:rPr lang="en-US" sz="900" dirty="0">
                <a:solidFill>
                  <a:srgbClr val="FF0000"/>
                </a:solidFill>
              </a:rPr>
            </a:br>
            <a:r>
              <a:rPr lang="en-US" sz="900" dirty="0">
                <a:solidFill>
                  <a:prstClr val="black"/>
                </a:solidFill>
              </a:rPr>
              <a:t>Remove this slide from your presentation. </a:t>
            </a:r>
          </a:p>
        </p:txBody>
      </p:sp>
    </p:spTree>
    <p:extLst>
      <p:ext uri="{BB962C8B-B14F-4D97-AF65-F5344CB8AC3E}">
        <p14:creationId xmlns:p14="http://schemas.microsoft.com/office/powerpoint/2010/main" val="28465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_Play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77323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1115"/>
            <a:ext cx="9144000" cy="405858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10800000">
            <a:off x="0" y="1106555"/>
            <a:ext cx="9144000" cy="76080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3416145"/>
            <a:ext cx="9144000" cy="173355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7" name="Rectangle 21"/>
          <p:cNvSpPr>
            <a:spLocks noChangeArrowheads="1"/>
          </p:cNvSpPr>
          <p:nvPr userDrawn="1"/>
        </p:nvSpPr>
        <p:spPr bwMode="auto">
          <a:xfrm>
            <a:off x="0" y="-1191"/>
            <a:ext cx="9144000" cy="1086111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091784"/>
            <a:ext cx="9144000" cy="1191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 userDrawn="1"/>
        </p:nvSpPr>
        <p:spPr>
          <a:xfrm rot="16200000">
            <a:off x="-1192051" y="3763802"/>
            <a:ext cx="25687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prstClr val="black"/>
                </a:solidFill>
                <a:latin typeface="Arial"/>
                <a:cs typeface="Arial"/>
              </a:rPr>
              <a:t>© UNICEF/NYHQ2009-2134/</a:t>
            </a:r>
            <a:r>
              <a:rPr lang="en-US" sz="600" dirty="0" err="1">
                <a:solidFill>
                  <a:prstClr val="black"/>
                </a:solidFill>
                <a:latin typeface="Arial"/>
                <a:cs typeface="Arial"/>
              </a:rPr>
              <a:t>Pietrasik</a:t>
            </a:r>
            <a:endParaRPr lang="en-US" sz="600" spc="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534400" cy="1050925"/>
          </a:xfrm>
          <a:prstGeom prst="rect">
            <a:avLst/>
          </a:prstGeom>
        </p:spPr>
        <p:txBody>
          <a:bodyPr vert="horz" anchor="b"/>
          <a:lstStyle>
            <a:lvl1pPr algn="l">
              <a:defRPr spc="-15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 of show </a:t>
            </a:r>
          </a:p>
        </p:txBody>
      </p:sp>
    </p:spTree>
    <p:extLst>
      <p:ext uri="{BB962C8B-B14F-4D97-AF65-F5344CB8AC3E}">
        <p14:creationId xmlns:p14="http://schemas.microsoft.com/office/powerpoint/2010/main" val="393131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2_Boy With Dayp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116934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09"/>
            <a:ext cx="9144000" cy="404940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3416145"/>
            <a:ext cx="9144000" cy="173057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 rot="16200000">
            <a:off x="-1192051" y="3763802"/>
            <a:ext cx="25687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prstClr val="black"/>
                </a:solidFill>
                <a:latin typeface="Arial"/>
                <a:cs typeface="Arial"/>
              </a:rPr>
              <a:t>© UNICEF/NYHQ2011-1577/</a:t>
            </a:r>
            <a:r>
              <a:rPr lang="en-US" sz="600" dirty="0" err="1">
                <a:solidFill>
                  <a:prstClr val="black"/>
                </a:solidFill>
                <a:latin typeface="Arial"/>
                <a:cs typeface="Arial"/>
              </a:rPr>
              <a:t>Dormino</a:t>
            </a:r>
            <a:endParaRPr lang="en-US" sz="600" spc="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 userDrawn="1"/>
        </p:nvSpPr>
        <p:spPr>
          <a:xfrm rot="10800000">
            <a:off x="0" y="1106555"/>
            <a:ext cx="9144000" cy="76080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4" name="Rectangle 21"/>
          <p:cNvSpPr>
            <a:spLocks noChangeArrowheads="1"/>
          </p:cNvSpPr>
          <p:nvPr userDrawn="1"/>
        </p:nvSpPr>
        <p:spPr bwMode="auto">
          <a:xfrm>
            <a:off x="0" y="-1191"/>
            <a:ext cx="9144000" cy="1086111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1091784"/>
            <a:ext cx="9144000" cy="1191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4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534400" cy="1050925"/>
          </a:xfrm>
          <a:prstGeom prst="rect">
            <a:avLst/>
          </a:prstGeom>
        </p:spPr>
        <p:txBody>
          <a:bodyPr vert="horz" anchor="b"/>
          <a:lstStyle>
            <a:lvl1pPr algn="l">
              <a:defRPr spc="-15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 of show </a:t>
            </a:r>
          </a:p>
        </p:txBody>
      </p:sp>
    </p:spTree>
    <p:extLst>
      <p:ext uri="{BB962C8B-B14F-4D97-AF65-F5344CB8AC3E}">
        <p14:creationId xmlns:p14="http://schemas.microsoft.com/office/powerpoint/2010/main" val="24269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6_Children in Fi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117628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6636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3434730"/>
            <a:ext cx="9144000" cy="173057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 rot="16200000">
            <a:off x="7720736" y="3717637"/>
            <a:ext cx="2568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600" dirty="0">
              <a:solidFill>
                <a:prstClr val="black"/>
              </a:solidFill>
              <a:latin typeface="Arial"/>
              <a:cs typeface="Arial"/>
            </a:endParaRPr>
          </a:p>
          <a:p>
            <a:r>
              <a:rPr lang="en-US" sz="600" dirty="0">
                <a:solidFill>
                  <a:prstClr val="black"/>
                </a:solidFill>
                <a:latin typeface="Arial"/>
                <a:cs typeface="Arial"/>
              </a:rPr>
              <a:t>© UNICEF/NYHQ2009-2616/</a:t>
            </a:r>
            <a:r>
              <a:rPr lang="en-US" sz="600" dirty="0" err="1">
                <a:solidFill>
                  <a:prstClr val="black"/>
                </a:solidFill>
                <a:latin typeface="Arial"/>
                <a:cs typeface="Arial"/>
              </a:rPr>
              <a:t>Pirozzi</a:t>
            </a:r>
            <a:endParaRPr lang="en-US" sz="600" spc="600" dirty="0">
              <a:solidFill>
                <a:prstClr val="white">
                  <a:lumMod val="85000"/>
                </a:prstClr>
              </a:solidFill>
              <a:latin typeface="Arial"/>
              <a:cs typeface="Arial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9600" y="438150"/>
            <a:ext cx="8534400" cy="0"/>
          </a:xfrm>
          <a:prstGeom prst="line">
            <a:avLst/>
          </a:prstGeom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4"/>
          <p:cNvSpPr>
            <a:spLocks noGrp="1"/>
          </p:cNvSpPr>
          <p:nvPr>
            <p:ph type="title"/>
          </p:nvPr>
        </p:nvSpPr>
        <p:spPr>
          <a:xfrm>
            <a:off x="457200" y="377825"/>
            <a:ext cx="8382000" cy="1355725"/>
          </a:xfrm>
          <a:prstGeom prst="rect">
            <a:avLst/>
          </a:prstGeom>
        </p:spPr>
        <p:txBody>
          <a:bodyPr vert="horz" anchor="t"/>
          <a:lstStyle>
            <a:lvl1pPr algn="ctr">
              <a:defRPr sz="3200" spc="-15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64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7_Children Play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NI38201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196"/>
            <a:ext cx="9144000" cy="514671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7709740" y="3717637"/>
            <a:ext cx="2568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600" dirty="0">
              <a:solidFill>
                <a:prstClr val="black"/>
              </a:solidFill>
              <a:latin typeface="Arial"/>
              <a:cs typeface="Arial"/>
            </a:endParaRPr>
          </a:p>
          <a:p>
            <a:r>
              <a:rPr lang="en-US" sz="600" dirty="0">
                <a:solidFill>
                  <a:prstClr val="black"/>
                </a:solidFill>
                <a:latin typeface="Arial"/>
                <a:cs typeface="Arial"/>
              </a:rPr>
              <a:t>© UNICEF/NYHQ1992-2027/</a:t>
            </a:r>
            <a:r>
              <a:rPr lang="en-US" sz="600" dirty="0" err="1">
                <a:solidFill>
                  <a:prstClr val="black"/>
                </a:solidFill>
                <a:latin typeface="Arial"/>
                <a:cs typeface="Arial"/>
              </a:rPr>
              <a:t>LeMoyne</a:t>
            </a:r>
            <a:endParaRPr lang="en-US" sz="600" spc="600" dirty="0">
              <a:solidFill>
                <a:prstClr val="white">
                  <a:lumMod val="85000"/>
                </a:prstClr>
              </a:solidFill>
              <a:latin typeface="Arial"/>
              <a:cs typeface="Arial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9600" y="438150"/>
            <a:ext cx="85344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Unicef_70thLogo_HorizontalA_RGB_WHITE_ENG.eps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50" b="29702"/>
          <a:stretch/>
        </p:blipFill>
        <p:spPr>
          <a:xfrm>
            <a:off x="406502" y="3921295"/>
            <a:ext cx="2270795" cy="784055"/>
          </a:xfrm>
          <a:prstGeom prst="rect">
            <a:avLst/>
          </a:prstGeom>
          <a:effectLst>
            <a:outerShdw blurRad="254000" dir="10800000" algn="tr" rotWithShape="0">
              <a:prstClr val="black">
                <a:alpha val="5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522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7_Children Play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1"/>
          <p:cNvSpPr>
            <a:spLocks noChangeArrowheads="1"/>
          </p:cNvSpPr>
          <p:nvPr userDrawn="1"/>
        </p:nvSpPr>
        <p:spPr bwMode="auto">
          <a:xfrm>
            <a:off x="0" y="0"/>
            <a:ext cx="9144000" cy="515291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8" name="Rectangle 17"/>
          <p:cNvSpPr/>
          <p:nvPr userDrawn="1"/>
        </p:nvSpPr>
        <p:spPr>
          <a:xfrm rot="10800000">
            <a:off x="0" y="-466"/>
            <a:ext cx="9144000" cy="1905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9600" y="438150"/>
            <a:ext cx="85344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4"/>
          <p:cNvSpPr>
            <a:spLocks noGrp="1"/>
          </p:cNvSpPr>
          <p:nvPr>
            <p:ph type="title" hasCustomPrompt="1"/>
          </p:nvPr>
        </p:nvSpPr>
        <p:spPr>
          <a:xfrm>
            <a:off x="457200" y="377825"/>
            <a:ext cx="8382000" cy="1355725"/>
          </a:xfrm>
          <a:prstGeom prst="rect">
            <a:avLst/>
          </a:prstGeom>
        </p:spPr>
        <p:txBody>
          <a:bodyPr vert="horz" anchor="t"/>
          <a:lstStyle>
            <a:lvl1pPr algn="l">
              <a:defRPr spc="-15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 of show</a:t>
            </a:r>
          </a:p>
        </p:txBody>
      </p:sp>
    </p:spTree>
    <p:extLst>
      <p:ext uri="{BB962C8B-B14F-4D97-AF65-F5344CB8AC3E}">
        <p14:creationId xmlns:p14="http://schemas.microsoft.com/office/powerpoint/2010/main" val="91985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ver7_Children Play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1"/>
          <p:cNvSpPr>
            <a:spLocks noChangeArrowheads="1"/>
          </p:cNvSpPr>
          <p:nvPr userDrawn="1"/>
        </p:nvSpPr>
        <p:spPr bwMode="auto">
          <a:xfrm>
            <a:off x="0" y="0"/>
            <a:ext cx="9144000" cy="515291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 rot="10800000">
            <a:off x="0" y="-466"/>
            <a:ext cx="9144000" cy="1905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9600" y="438150"/>
            <a:ext cx="8534400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4"/>
          <p:cNvSpPr>
            <a:spLocks noGrp="1"/>
          </p:cNvSpPr>
          <p:nvPr>
            <p:ph type="title" hasCustomPrompt="1"/>
          </p:nvPr>
        </p:nvSpPr>
        <p:spPr>
          <a:xfrm>
            <a:off x="457200" y="377825"/>
            <a:ext cx="8382000" cy="1355725"/>
          </a:xfrm>
          <a:prstGeom prst="rect">
            <a:avLst/>
          </a:prstGeom>
        </p:spPr>
        <p:txBody>
          <a:bodyPr vert="horz" anchor="t"/>
          <a:lstStyle>
            <a:lvl1pPr algn="l">
              <a:defRPr spc="-15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title of show</a:t>
            </a:r>
          </a:p>
        </p:txBody>
      </p:sp>
    </p:spTree>
    <p:extLst>
      <p:ext uri="{BB962C8B-B14F-4D97-AF65-F5344CB8AC3E}">
        <p14:creationId xmlns:p14="http://schemas.microsoft.com/office/powerpoint/2010/main" val="264294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Bar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marR="0" indent="-137160" algn="l" defTabSz="4572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 typeface="Arial"/>
              <a:buChar char="•"/>
              <a:tabLst/>
              <a:defRPr sz="2000" baseline="0"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15880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Bar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 baseline="0">
                <a:latin typeface="Arial"/>
                <a:cs typeface="Arial"/>
              </a:defRPr>
            </a:lvl1pPr>
            <a:lvl2pPr marL="301752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457200" indent="-128016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latin typeface="Arial"/>
                <a:cs typeface="Arial"/>
              </a:defRPr>
            </a:lvl3pPr>
            <a:lvl4pPr marL="594360" indent="-109728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bulleted text</a:t>
            </a:r>
          </a:p>
          <a:p>
            <a:pPr lvl="1"/>
            <a:r>
              <a:rPr lang="en-US" dirty="0"/>
              <a:t>Click to edit second level of indented bulleted text</a:t>
            </a:r>
          </a:p>
          <a:p>
            <a:pPr lvl="2"/>
            <a:r>
              <a:rPr lang="en-US" dirty="0"/>
              <a:t>Click to edit third level of indented bulleted text</a:t>
            </a:r>
          </a:p>
          <a:p>
            <a:pPr lvl="3"/>
            <a:r>
              <a:rPr lang="en-US" dirty="0"/>
              <a:t>Click to edit fourth level of indented bulleted text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27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Ba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0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text</a:t>
            </a:r>
          </a:p>
          <a:p>
            <a:pPr lvl="1"/>
            <a:r>
              <a:rPr lang="en-US" dirty="0"/>
              <a:t>Click to edit second level of text</a:t>
            </a:r>
          </a:p>
          <a:p>
            <a:pPr lvl="2"/>
            <a:r>
              <a:rPr lang="en-US" dirty="0"/>
              <a:t>Click to edit third level of text</a:t>
            </a:r>
          </a:p>
          <a:p>
            <a:pPr lvl="3"/>
            <a:r>
              <a:rPr lang="en-US" dirty="0"/>
              <a:t>Click to edit fourth level of text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11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Ba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210312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36576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50292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text</a:t>
            </a:r>
          </a:p>
          <a:p>
            <a:pPr lvl="1"/>
            <a:r>
              <a:rPr lang="en-US" dirty="0"/>
              <a:t>Click to edit second level of indented text</a:t>
            </a:r>
          </a:p>
          <a:p>
            <a:pPr lvl="2"/>
            <a:r>
              <a:rPr lang="en-US" dirty="0"/>
              <a:t>Click to edit third level of indented text</a:t>
            </a:r>
          </a:p>
          <a:p>
            <a:pPr lvl="3"/>
            <a:r>
              <a:rPr lang="en-US" dirty="0"/>
              <a:t>Click to edit fourth level of indented text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50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Ba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68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Ba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2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 baseline="0">
                <a:latin typeface="Arial"/>
                <a:cs typeface="Arial"/>
              </a:defRPr>
            </a:lvl1pPr>
            <a:lvl2pPr marL="301752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457200" indent="-128016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latin typeface="Arial"/>
                <a:cs typeface="Arial"/>
              </a:defRPr>
            </a:lvl3pPr>
            <a:lvl4pPr marL="594360" indent="-109728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bulleted text</a:t>
            </a:r>
          </a:p>
          <a:p>
            <a:pPr lvl="1"/>
            <a:r>
              <a:rPr lang="en-US" dirty="0"/>
              <a:t>Click to edit second level of indented bulleted text</a:t>
            </a:r>
          </a:p>
          <a:p>
            <a:pPr lvl="2"/>
            <a:r>
              <a:rPr lang="en-US" dirty="0"/>
              <a:t>Click to edit third level of indented bulleted text</a:t>
            </a:r>
          </a:p>
          <a:p>
            <a:pPr lvl="3"/>
            <a:r>
              <a:rPr lang="en-US" dirty="0"/>
              <a:t>Click to edit fourth level of indented bulleted text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09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0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text</a:t>
            </a:r>
          </a:p>
          <a:p>
            <a:pPr lvl="1"/>
            <a:r>
              <a:rPr lang="en-US" dirty="0"/>
              <a:t>Click to edit second level of text</a:t>
            </a:r>
          </a:p>
          <a:p>
            <a:pPr lvl="2"/>
            <a:r>
              <a:rPr lang="en-US" dirty="0"/>
              <a:t>Click to edit third level of text</a:t>
            </a:r>
          </a:p>
          <a:p>
            <a:pPr lvl="3"/>
            <a:r>
              <a:rPr lang="en-US" dirty="0"/>
              <a:t>Click to edit fourth level of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93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210312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36576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50292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text</a:t>
            </a:r>
          </a:p>
          <a:p>
            <a:pPr lvl="1"/>
            <a:r>
              <a:rPr lang="en-US" dirty="0"/>
              <a:t>Click to edit second level of indented text</a:t>
            </a:r>
          </a:p>
          <a:p>
            <a:pPr lvl="2"/>
            <a:r>
              <a:rPr lang="en-US" dirty="0"/>
              <a:t>Click to edit third level of indented text</a:t>
            </a:r>
          </a:p>
          <a:p>
            <a:pPr lvl="3"/>
            <a:r>
              <a:rPr lang="en-US" dirty="0"/>
              <a:t>Click to edit fourth level of indented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25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89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4" name="Picture 3" descr="logo_blu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55927" y="4721317"/>
            <a:ext cx="972741" cy="23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227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19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 baseline="0">
                <a:latin typeface="Arial"/>
                <a:cs typeface="Arial"/>
              </a:defRPr>
            </a:lvl1pPr>
            <a:lvl2pPr marL="301752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457200" indent="-128016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latin typeface="Arial"/>
                <a:cs typeface="Arial"/>
              </a:defRPr>
            </a:lvl3pPr>
            <a:lvl4pPr marL="594360" indent="-109728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bulleted text</a:t>
            </a:r>
          </a:p>
          <a:p>
            <a:pPr lvl="1"/>
            <a:r>
              <a:rPr lang="en-US" dirty="0"/>
              <a:t>Click to edit second level of indented bulleted text</a:t>
            </a:r>
          </a:p>
          <a:p>
            <a:pPr lvl="2"/>
            <a:r>
              <a:rPr lang="en-US" dirty="0"/>
              <a:t>Click to edit third level of indented bulleted text</a:t>
            </a:r>
          </a:p>
          <a:p>
            <a:pPr lvl="3"/>
            <a:r>
              <a:rPr lang="en-US" dirty="0"/>
              <a:t>Click to edit fourth level of indented bulleted text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87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e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0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text</a:t>
            </a:r>
          </a:p>
          <a:p>
            <a:pPr lvl="1"/>
            <a:r>
              <a:rPr lang="en-US" dirty="0"/>
              <a:t>Click to edit second level of text</a:t>
            </a:r>
          </a:p>
          <a:p>
            <a:pPr lvl="2"/>
            <a:r>
              <a:rPr lang="en-US" dirty="0"/>
              <a:t>Click to edit third level of text</a:t>
            </a:r>
          </a:p>
          <a:p>
            <a:pPr lvl="3"/>
            <a:r>
              <a:rPr lang="en-US" dirty="0"/>
              <a:t>Click to edit fourth level of text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26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8" y="200025"/>
            <a:ext cx="3008313" cy="1571625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8" y="204788"/>
            <a:ext cx="4995863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8" y="1828801"/>
            <a:ext cx="3008313" cy="2765822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age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latin typeface="Arial"/>
                <a:cs typeface="Arial"/>
              </a:defRPr>
            </a:lvl1pPr>
            <a:lvl2pPr marL="210312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latin typeface="Arial"/>
                <a:cs typeface="Arial"/>
              </a:defRPr>
            </a:lvl2pPr>
            <a:lvl3pPr marL="36576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latin typeface="Arial"/>
                <a:cs typeface="Arial"/>
              </a:defRPr>
            </a:lvl3pPr>
            <a:lvl4pPr marL="50292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text</a:t>
            </a:r>
          </a:p>
          <a:p>
            <a:pPr lvl="1"/>
            <a:r>
              <a:rPr lang="en-US" dirty="0"/>
              <a:t>Click to edit second level of indented text</a:t>
            </a:r>
          </a:p>
          <a:p>
            <a:pPr lvl="2"/>
            <a:r>
              <a:rPr lang="en-US" dirty="0"/>
              <a:t>Click to edit third level of indented text</a:t>
            </a:r>
          </a:p>
          <a:p>
            <a:pPr lvl="3"/>
            <a:r>
              <a:rPr lang="en-US" dirty="0"/>
              <a:t>Click to edit fourth level of indented text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ge_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91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age_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rgbClr val="0099FF">
                  <a:alpha val="25000"/>
                </a:srgb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0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solidFill>
                  <a:schemeClr val="bg1"/>
                </a:solidFill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>
                <a:solidFill>
                  <a:schemeClr val="bg1"/>
                </a:solidFill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solidFill>
                  <a:schemeClr val="bg1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82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301752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solidFill>
                  <a:srgbClr val="FFFFFF"/>
                </a:solidFill>
                <a:latin typeface="Arial"/>
                <a:cs typeface="Arial"/>
              </a:defRPr>
            </a:lvl2pPr>
            <a:lvl3pPr marL="457200" indent="-128016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 baseline="0">
                <a:solidFill>
                  <a:srgbClr val="FFFFFF"/>
                </a:solidFill>
                <a:latin typeface="Arial"/>
                <a:cs typeface="Arial"/>
              </a:defRPr>
            </a:lvl3pPr>
            <a:lvl4pPr marL="594360" indent="-109728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bulleted text</a:t>
            </a:r>
          </a:p>
          <a:p>
            <a:pPr lvl="1"/>
            <a:r>
              <a:rPr lang="en-US" dirty="0"/>
              <a:t>Click to edit second level of indented bulleted text</a:t>
            </a:r>
          </a:p>
          <a:p>
            <a:pPr lvl="2"/>
            <a:r>
              <a:rPr lang="en-US" dirty="0"/>
              <a:t>Click to edit third level of indented bulleted text</a:t>
            </a:r>
          </a:p>
          <a:p>
            <a:pPr lvl="3"/>
            <a:r>
              <a:rPr lang="en-US" dirty="0"/>
              <a:t>Click to edit fourth level of indented bulleted text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2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0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solidFill>
                  <a:srgbClr val="FFFFFF"/>
                </a:solidFill>
                <a:latin typeface="Arial"/>
                <a:cs typeface="Arial"/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text</a:t>
            </a:r>
          </a:p>
          <a:p>
            <a:pPr lvl="1"/>
            <a:r>
              <a:rPr lang="en-US" dirty="0"/>
              <a:t>Click to edit second level of text</a:t>
            </a:r>
          </a:p>
          <a:p>
            <a:pPr lvl="2"/>
            <a:r>
              <a:rPr lang="en-US" dirty="0"/>
              <a:t>Click to edit third level of text</a:t>
            </a:r>
          </a:p>
          <a:p>
            <a:pPr lvl="3"/>
            <a:r>
              <a:rPr lang="en-US" dirty="0"/>
              <a:t>Click to edit fourth level of text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46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210312" indent="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sz="1800" baseline="0">
                <a:solidFill>
                  <a:srgbClr val="FFFFFF"/>
                </a:solidFill>
                <a:latin typeface="Arial"/>
                <a:cs typeface="Arial"/>
              </a:defRPr>
            </a:lvl2pPr>
            <a:lvl3pPr marL="36576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502920" indent="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indented text</a:t>
            </a:r>
          </a:p>
          <a:p>
            <a:pPr lvl="1"/>
            <a:r>
              <a:rPr lang="en-US" dirty="0"/>
              <a:t>Click to edit second level of indented text</a:t>
            </a:r>
          </a:p>
          <a:p>
            <a:pPr lvl="2"/>
            <a:r>
              <a:rPr lang="en-US" dirty="0"/>
              <a:t>Click to edit third level of indented text</a:t>
            </a:r>
          </a:p>
          <a:p>
            <a:pPr lvl="3"/>
            <a:r>
              <a:rPr lang="en-US" dirty="0"/>
              <a:t>Click to edit fourth level of indented text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4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36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40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Section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1200150"/>
            <a:ext cx="7772400" cy="1371600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3000"/>
              </a:lnSpc>
              <a:defRPr sz="28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subheading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16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171450"/>
            <a:ext cx="5711824" cy="671513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857250"/>
            <a:ext cx="6054724" cy="3405783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4357688"/>
            <a:ext cx="5711824" cy="40005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Section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1200150"/>
            <a:ext cx="7772400" cy="1371600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3000"/>
              </a:lnSpc>
              <a:defRPr sz="28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subheading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3422340"/>
            <a:ext cx="9144000" cy="173057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32000"/>
                </a:schemeClr>
              </a:gs>
              <a:gs pos="100000">
                <a:prstClr val="white">
                  <a:alpha val="0"/>
                </a:prst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FFFFFF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50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_Blue_Logoty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95600" y="2038350"/>
            <a:ext cx="3429000" cy="81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37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_Blue_Logoty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CEF_logo_cyan.ai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41" t="11359" r="15557" b="72707"/>
          <a:stretch/>
        </p:blipFill>
        <p:spPr>
          <a:xfrm>
            <a:off x="2666999" y="1846146"/>
            <a:ext cx="3824111" cy="113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09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26" Type="http://schemas.openxmlformats.org/officeDocument/2006/relationships/slideLayout" Target="../slideLayouts/slideLayout72.xml"/><Relationship Id="rId39" Type="http://schemas.openxmlformats.org/officeDocument/2006/relationships/slideLayout" Target="../slideLayouts/slideLayout85.xml"/><Relationship Id="rId3" Type="http://schemas.openxmlformats.org/officeDocument/2006/relationships/slideLayout" Target="../slideLayouts/slideLayout49.xml"/><Relationship Id="rId21" Type="http://schemas.openxmlformats.org/officeDocument/2006/relationships/slideLayout" Target="../slideLayouts/slideLayout67.xml"/><Relationship Id="rId34" Type="http://schemas.openxmlformats.org/officeDocument/2006/relationships/slideLayout" Target="../slideLayouts/slideLayout80.xml"/><Relationship Id="rId42" Type="http://schemas.openxmlformats.org/officeDocument/2006/relationships/slideLayout" Target="../slideLayouts/slideLayout88.xml"/><Relationship Id="rId47" Type="http://schemas.openxmlformats.org/officeDocument/2006/relationships/theme" Target="../theme/theme2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5" Type="http://schemas.openxmlformats.org/officeDocument/2006/relationships/slideLayout" Target="../slideLayouts/slideLayout71.xml"/><Relationship Id="rId33" Type="http://schemas.openxmlformats.org/officeDocument/2006/relationships/slideLayout" Target="../slideLayouts/slideLayout79.xml"/><Relationship Id="rId38" Type="http://schemas.openxmlformats.org/officeDocument/2006/relationships/slideLayout" Target="../slideLayouts/slideLayout84.xml"/><Relationship Id="rId46" Type="http://schemas.openxmlformats.org/officeDocument/2006/relationships/slideLayout" Target="../slideLayouts/slideLayout92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6.xml"/><Relationship Id="rId29" Type="http://schemas.openxmlformats.org/officeDocument/2006/relationships/slideLayout" Target="../slideLayouts/slideLayout75.xml"/><Relationship Id="rId41" Type="http://schemas.openxmlformats.org/officeDocument/2006/relationships/slideLayout" Target="../slideLayouts/slideLayout87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70.xml"/><Relationship Id="rId32" Type="http://schemas.openxmlformats.org/officeDocument/2006/relationships/slideLayout" Target="../slideLayouts/slideLayout78.xml"/><Relationship Id="rId37" Type="http://schemas.openxmlformats.org/officeDocument/2006/relationships/slideLayout" Target="../slideLayouts/slideLayout83.xml"/><Relationship Id="rId40" Type="http://schemas.openxmlformats.org/officeDocument/2006/relationships/slideLayout" Target="../slideLayouts/slideLayout86.xml"/><Relationship Id="rId45" Type="http://schemas.openxmlformats.org/officeDocument/2006/relationships/slideLayout" Target="../slideLayouts/slideLayout91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23" Type="http://schemas.openxmlformats.org/officeDocument/2006/relationships/slideLayout" Target="../slideLayouts/slideLayout69.xml"/><Relationship Id="rId28" Type="http://schemas.openxmlformats.org/officeDocument/2006/relationships/slideLayout" Target="../slideLayouts/slideLayout74.xml"/><Relationship Id="rId36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31" Type="http://schemas.openxmlformats.org/officeDocument/2006/relationships/slideLayout" Target="../slideLayouts/slideLayout77.xml"/><Relationship Id="rId44" Type="http://schemas.openxmlformats.org/officeDocument/2006/relationships/slideLayout" Target="../slideLayouts/slideLayout90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8.xml"/><Relationship Id="rId27" Type="http://schemas.openxmlformats.org/officeDocument/2006/relationships/slideLayout" Target="../slideLayouts/slideLayout73.xml"/><Relationship Id="rId30" Type="http://schemas.openxmlformats.org/officeDocument/2006/relationships/slideLayout" Target="../slideLayouts/slideLayout76.xml"/><Relationship Id="rId35" Type="http://schemas.openxmlformats.org/officeDocument/2006/relationships/slideLayout" Target="../slideLayouts/slideLayout81.xml"/><Relationship Id="rId43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001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8" y="4767263"/>
            <a:ext cx="2085975" cy="273844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8E80666-FB37-4B36-9149-507F3B0178E3}" type="datetimeFigureOut">
              <a:rPr lang="en-US" smtClean="0"/>
              <a:pPr/>
              <a:t>4/15/2019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6" y="4767263"/>
            <a:ext cx="2847975" cy="273844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9" y="4767263"/>
            <a:ext cx="561975" cy="273844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4874538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4874538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15" r:id="rId13"/>
    <p:sldLayoutId id="2147483655" r:id="rId14"/>
    <p:sldLayoutId id="2147483656" r:id="rId15"/>
    <p:sldLayoutId id="2147483686" r:id="rId16"/>
    <p:sldLayoutId id="2147483687" r:id="rId17"/>
    <p:sldLayoutId id="2147483701" r:id="rId18"/>
    <p:sldLayoutId id="2147483707" r:id="rId19"/>
    <p:sldLayoutId id="2147483649" r:id="rId20"/>
    <p:sldLayoutId id="2147483689" r:id="rId21"/>
    <p:sldLayoutId id="2147483660" r:id="rId22"/>
    <p:sldLayoutId id="2147483690" r:id="rId23"/>
    <p:sldLayoutId id="2147483668" r:id="rId24"/>
    <p:sldLayoutId id="2147483695" r:id="rId25"/>
    <p:sldLayoutId id="2147483691" r:id="rId26"/>
    <p:sldLayoutId id="2147483661" r:id="rId27"/>
    <p:sldLayoutId id="2147483692" r:id="rId28"/>
    <p:sldLayoutId id="2147483669" r:id="rId29"/>
    <p:sldLayoutId id="2147483696" r:id="rId30"/>
    <p:sldLayoutId id="2147483708" r:id="rId31"/>
    <p:sldLayoutId id="2147483709" r:id="rId32"/>
    <p:sldLayoutId id="2147483710" r:id="rId33"/>
    <p:sldLayoutId id="2147483711" r:id="rId34"/>
    <p:sldLayoutId id="2147483712" r:id="rId35"/>
    <p:sldLayoutId id="2147483713" r:id="rId36"/>
    <p:sldLayoutId id="2147483666" r:id="rId37"/>
    <p:sldLayoutId id="2147483693" r:id="rId38"/>
    <p:sldLayoutId id="2147483665" r:id="rId39"/>
    <p:sldLayoutId id="2147483694" r:id="rId40"/>
    <p:sldLayoutId id="2147483670" r:id="rId41"/>
    <p:sldLayoutId id="2147483697" r:id="rId42"/>
    <p:sldLayoutId id="2147483654" r:id="rId43"/>
    <p:sldLayoutId id="2147483714" r:id="rId44"/>
    <p:sldLayoutId id="2147483653" r:id="rId45"/>
    <p:sldLayoutId id="2147483698" r:id="rId46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001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8" y="4767263"/>
            <a:ext cx="2085975" cy="273844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8E80666-FB37-4B36-9149-507F3B0178E3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4/16/2019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6" y="4767263"/>
            <a:ext cx="2847975" cy="273844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9" y="4767263"/>
            <a:ext cx="561975" cy="273844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E63A33-8271-4DD0-9C48-789913D7C11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4874538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4874538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05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3794" r:id="rId39"/>
    <p:sldLayoutId id="2147483795" r:id="rId40"/>
    <p:sldLayoutId id="2147483796" r:id="rId41"/>
    <p:sldLayoutId id="2147483797" r:id="rId42"/>
    <p:sldLayoutId id="2147483798" r:id="rId43"/>
    <p:sldLayoutId id="2147483799" r:id="rId44"/>
    <p:sldLayoutId id="2147483800" r:id="rId45"/>
    <p:sldLayoutId id="2147483801" r:id="rId46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1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2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4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5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12" Type="http://schemas.openxmlformats.org/officeDocument/2006/relationships/image" Target="../media/image23.png"/><Relationship Id="rId1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jp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SDGs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890" y="0"/>
            <a:ext cx="7177110" cy="431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4317167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400" b="1" dirty="0" smtClean="0">
                <a:solidFill>
                  <a:srgbClr val="005E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Arial"/>
              </a:rPr>
              <a:t>МИР</a:t>
            </a:r>
            <a:r>
              <a:rPr lang="uk-UA" sz="3400" b="1" dirty="0">
                <a:solidFill>
                  <a:srgbClr val="005E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Arial"/>
              </a:rPr>
              <a:t>, СПРАВЕДЛИВІСТЬ ТА СИЛЬНІ ІНСТИТУТИ</a:t>
            </a:r>
            <a:endParaRPr lang="uk-UA" sz="3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9902" y="1059358"/>
            <a:ext cx="181698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005EA4"/>
                </a:solidFill>
                <a:latin typeface="Arial Black"/>
                <a:ea typeface="Calibri"/>
                <a:cs typeface="Arial"/>
              </a:rPr>
              <a:t>ЦІЛЬ</a:t>
            </a:r>
          </a:p>
          <a:p>
            <a:r>
              <a:rPr lang="uk-UA" sz="4000" b="1" dirty="0" smtClean="0">
                <a:solidFill>
                  <a:srgbClr val="005EA4"/>
                </a:solidFill>
                <a:latin typeface="Arial Black"/>
                <a:ea typeface="Calibri"/>
                <a:cs typeface="Arial"/>
              </a:rPr>
              <a:t> </a:t>
            </a:r>
          </a:p>
          <a:p>
            <a:r>
              <a:rPr lang="uk-UA" sz="6600" b="1" dirty="0" smtClean="0">
                <a:solidFill>
                  <a:srgbClr val="005EA4"/>
                </a:solidFill>
                <a:latin typeface="Arial Black"/>
                <a:ea typeface="Calibri"/>
                <a:cs typeface="Arial"/>
              </a:rPr>
              <a:t>16</a:t>
            </a:r>
            <a:r>
              <a:rPr lang="uk-UA" sz="6600" b="1" dirty="0" smtClean="0">
                <a:solidFill>
                  <a:srgbClr val="005EA4"/>
                </a:solidFill>
                <a:latin typeface="Calibri"/>
                <a:ea typeface="Calibri"/>
                <a:cs typeface="Arial"/>
              </a:rPr>
              <a:t> </a:t>
            </a:r>
            <a:endParaRPr lang="uk-UA" sz="6600" dirty="0"/>
          </a:p>
        </p:txBody>
      </p:sp>
    </p:spTree>
    <p:extLst>
      <p:ext uri="{BB962C8B-B14F-4D97-AF65-F5344CB8AC3E}">
        <p14:creationId xmlns:p14="http://schemas.microsoft.com/office/powerpoint/2010/main" val="27868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84775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2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ТОРГІВЛЯ ЛЮДЬМИ</a:t>
            </a:r>
            <a:r>
              <a:rPr lang="uk-UA" sz="32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endParaRPr kumimoji="0" lang="uk-UA" sz="32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384094"/>
              </p:ext>
            </p:extLst>
          </p:nvPr>
        </p:nvGraphicFramePr>
        <p:xfrm>
          <a:off x="895866" y="619940"/>
          <a:ext cx="7996962" cy="415775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100593"/>
                <a:gridCol w="1054433"/>
                <a:gridCol w="908746"/>
                <a:gridCol w="1168387"/>
                <a:gridCol w="1168387"/>
                <a:gridCol w="1298208"/>
                <a:gridCol w="1298208"/>
              </a:tblGrid>
              <a:tr h="923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 spc="-1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Рік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 spc="-1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Стать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 spc="-1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Трудова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 spc="-1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Сексуальна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 spc="-1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Залучення дитини до жебракування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 spc="-1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Продаж дитини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 spc="-1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Змішана (сексуальна та трудова)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</a:tr>
              <a:tr h="23098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Хлопчики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98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Дівчатка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98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Хлопчики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98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Дівчатка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98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Хлопчики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98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Дівчатка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98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Хлопчики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98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Дівчатка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98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Хлопчики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98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Дівчатка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98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01.01. – 08.06.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Хлопчики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97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Дівчатка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 anchor="ctr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98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Загалом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77" marR="67077" marT="0" marB="0">
                    <a:lnL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420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ТОРГІВЛЯ ЛЮДЬМИ ТА СЕКСУАЛЬНЕ НАСИЛЬСТВО</a:t>
            </a:r>
            <a:r>
              <a:rPr lang="uk-UA" sz="28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Диаграмм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514860"/>
              </p:ext>
            </p:extLst>
          </p:nvPr>
        </p:nvGraphicFramePr>
        <p:xfrm>
          <a:off x="26437" y="691020"/>
          <a:ext cx="9064923" cy="3970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01987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ТОРГІВЛЯ ЛЮДЬМИ ТА СЕКСУАЛЬНЕ НАСИЛЬСТВО</a:t>
            </a:r>
            <a:r>
              <a:rPr lang="uk-UA" sz="28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Диаграмм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446949"/>
              </p:ext>
            </p:extLst>
          </p:nvPr>
        </p:nvGraphicFramePr>
        <p:xfrm>
          <a:off x="532444" y="368367"/>
          <a:ext cx="8161851" cy="4775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97752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ДІТИ ВУЛИЦІ</a:t>
            </a:r>
            <a:r>
              <a:rPr lang="uk-UA" sz="28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Диаграмм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742462"/>
              </p:ext>
            </p:extLst>
          </p:nvPr>
        </p:nvGraphicFramePr>
        <p:xfrm>
          <a:off x="-5534" y="692218"/>
          <a:ext cx="9252912" cy="431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21122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65;p24"/>
          <p:cNvPicPr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3468" y="530795"/>
            <a:ext cx="7157511" cy="46497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РОЗШУК ДІТЕЙ</a:t>
            </a:r>
            <a:r>
              <a:rPr lang="uk-UA" sz="28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63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ДІТИ У КОНФЛІКТІ З ЗАКОНОМ</a:t>
            </a:r>
            <a:r>
              <a:rPr lang="uk-UA" sz="28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Диаграмм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429275"/>
              </p:ext>
            </p:extLst>
          </p:nvPr>
        </p:nvGraphicFramePr>
        <p:xfrm>
          <a:off x="367230" y="692218"/>
          <a:ext cx="8848178" cy="410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0788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ДІТИ У КОНФЛІКТІ З ЗАКОНОМ</a:t>
            </a:r>
            <a:r>
              <a:rPr lang="uk-UA" sz="28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Диаграмм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769956"/>
              </p:ext>
            </p:extLst>
          </p:nvPr>
        </p:nvGraphicFramePr>
        <p:xfrm>
          <a:off x="925847" y="712675"/>
          <a:ext cx="7723916" cy="443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14924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</a:t>
            </a:r>
            <a:r>
              <a:rPr lang="uk-UA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Діти на лінії розмежування на сході України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710504"/>
              </p:ext>
            </p:extLst>
          </p:nvPr>
        </p:nvGraphicFramePr>
        <p:xfrm>
          <a:off x="155916" y="913202"/>
          <a:ext cx="8930012" cy="3055693"/>
        </p:xfrm>
        <a:graphic>
          <a:graphicData uri="http://schemas.openxmlformats.org/drawingml/2006/table">
            <a:tbl>
              <a:tblPr firstRow="1" firstCol="1" bandRow="1"/>
              <a:tblGrid>
                <a:gridCol w="6317535"/>
                <a:gridCol w="2612477"/>
              </a:tblGrid>
              <a:tr h="6561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Діти, які живуть в межах 5 км від контактної лінії</a:t>
                      </a:r>
                      <a:endParaRPr lang="uk-UA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понад 19 000 дітей</a:t>
                      </a:r>
                      <a:endParaRPr lang="uk-UA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8890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 населених пунктах, які відчувають безпосередній або близький обстріл принаймні раз на місяць</a:t>
                      </a:r>
                      <a:endParaRPr lang="uk-UA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більше 12 000 дітей</a:t>
                      </a:r>
                      <a:endParaRPr lang="uk-UA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8094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 населених пунктах, які відчувають безпосередній обстріл принаймні двічі на тиждень</a:t>
                      </a:r>
                      <a:endParaRPr lang="uk-UA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понад 4 700 дітей</a:t>
                      </a:r>
                      <a:endParaRPr lang="uk-UA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6561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 населених пунктах, які обстрілюють кілька разів на тиждень</a:t>
                      </a:r>
                      <a:endParaRPr lang="uk-UA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 дітей</a:t>
                      </a:r>
                      <a:endParaRPr lang="uk-UA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929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</a:t>
            </a:r>
            <a:r>
              <a:rPr lang="uk-UA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Діти на лінії розмежування на сході України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71976" y="4497169"/>
            <a:ext cx="6779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За даними мобільних бригад УФГЗ/UNICEF/UNFPA соціально-психологічної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допомоги, 2018 р.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961432"/>
              </p:ext>
            </p:extLst>
          </p:nvPr>
        </p:nvGraphicFramePr>
        <p:xfrm>
          <a:off x="473102" y="913202"/>
          <a:ext cx="8176844" cy="3403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8422"/>
                <a:gridCol w="4088422"/>
              </a:tblGrid>
              <a:tr h="490117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ДОНЕЦЬКА</a:t>
                      </a:r>
                      <a:r>
                        <a:rPr lang="uk-UA" baseline="0" dirty="0" smtClean="0"/>
                        <a:t> ОБЛАСТЬ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ЛУГАНСЬКА ОБЛАСТЬ</a:t>
                      </a:r>
                      <a:endParaRPr lang="uk-UA" dirty="0"/>
                    </a:p>
                  </a:txBody>
                  <a:tcPr/>
                </a:tc>
              </a:tr>
              <a:tr h="490117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/>
                        <a:t>ВИПАДКИ НАСИЛЬСТВА:</a:t>
                      </a:r>
                      <a:r>
                        <a:rPr lang="uk-UA" baseline="0" dirty="0" smtClean="0"/>
                        <a:t>  </a:t>
                      </a:r>
                      <a:endParaRPr lang="uk-UA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490117">
                <a:tc>
                  <a:txBody>
                    <a:bodyPr/>
                    <a:lstStyle/>
                    <a:p>
                      <a:pPr algn="ctr"/>
                      <a:r>
                        <a:rPr lang="uk-UA" b="1" baseline="0" dirty="0" smtClean="0">
                          <a:solidFill>
                            <a:srgbClr val="C00000"/>
                          </a:solidFill>
                        </a:rPr>
                        <a:t>237 ДІТЕЙ</a:t>
                      </a:r>
                      <a:endParaRPr lang="uk-UA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baseline="0" dirty="0" smtClean="0">
                          <a:solidFill>
                            <a:srgbClr val="C00000"/>
                          </a:solidFill>
                        </a:rPr>
                        <a:t>301 ДИТИНА</a:t>
                      </a:r>
                      <a:endParaRPr lang="uk-UA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193361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СТОСОВНО:</a:t>
                      </a:r>
                    </a:p>
                    <a:p>
                      <a:endParaRPr lang="uk-UA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ДІВЧАТ – </a:t>
                      </a:r>
                      <a:r>
                        <a:rPr lang="uk-UA" b="1" dirty="0" smtClean="0">
                          <a:solidFill>
                            <a:srgbClr val="C00000"/>
                          </a:solidFill>
                        </a:rPr>
                        <a:t>141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uk-UA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ХЛОПЧИКІВ</a:t>
                      </a:r>
                      <a:r>
                        <a:rPr lang="uk-UA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uk-UA" b="1" dirty="0" smtClean="0">
                          <a:solidFill>
                            <a:srgbClr val="C00000"/>
                          </a:solidFill>
                        </a:rPr>
                        <a:t> 96</a:t>
                      </a:r>
                      <a:endParaRPr lang="uk-UA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СТОСОВНО:</a:t>
                      </a:r>
                    </a:p>
                    <a:p>
                      <a:endParaRPr lang="uk-UA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ДІВЧАТ – </a:t>
                      </a:r>
                      <a:r>
                        <a:rPr lang="uk-UA" b="1" dirty="0" smtClean="0">
                          <a:solidFill>
                            <a:srgbClr val="C00000"/>
                          </a:solidFill>
                        </a:rPr>
                        <a:t>170</a:t>
                      </a:r>
                      <a:endParaRPr lang="uk-UA" b="1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uk-UA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ХЛОПЧИКІВ</a:t>
                      </a:r>
                      <a:r>
                        <a:rPr lang="uk-UA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uk-UA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uk-UA" b="1" dirty="0" smtClean="0">
                          <a:solidFill>
                            <a:srgbClr val="C00000"/>
                          </a:solidFill>
                        </a:rPr>
                        <a:t>131</a:t>
                      </a:r>
                      <a:endParaRPr lang="uk-UA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494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МІЖНАРОДНІ ДОКУМЕНТИ 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4557" y="782030"/>
            <a:ext cx="7974767" cy="3190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70000"/>
              </a:lnSpc>
              <a:buClr>
                <a:schemeClr val="dk1"/>
              </a:buClr>
              <a:buSzPts val="2625"/>
              <a:buChar char="•"/>
            </a:pPr>
            <a:r>
              <a:rPr lang="uk-UA" sz="2000" dirty="0"/>
              <a:t>Конвенція ООН про права дитини (ратифіковано 27 лютого 1991 року).</a:t>
            </a:r>
          </a:p>
          <a:p>
            <a:pPr marL="228600" lvl="0" indent="-228600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ts val="2625"/>
              <a:buChar char="•"/>
            </a:pPr>
            <a:r>
              <a:rPr lang="uk-UA" sz="2000" dirty="0"/>
              <a:t>Факультативний протокол до Конвенції про права дитини щодо торгівлі дітьми, дитячої проституції і дитячої порнографії (ратифіковано 3 квітня 2003 року).</a:t>
            </a:r>
          </a:p>
          <a:p>
            <a:pPr marL="228600" lvl="0" indent="-228600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ts val="2625"/>
              <a:buChar char="•"/>
            </a:pPr>
            <a:r>
              <a:rPr lang="uk-UA" sz="2000" dirty="0"/>
              <a:t>Конвенція про заборону та негайні заходи щодо ліквідації найгірших форм дитячої праці № 182 Міжнародної організації праці (ратифіковано 5 жовтня 2000 року)</a:t>
            </a:r>
          </a:p>
          <a:p>
            <a:pPr marL="228600" lvl="0" indent="-228600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ts val="2625"/>
              <a:buChar char="•"/>
            </a:pPr>
            <a:r>
              <a:rPr lang="uk-UA" sz="2000" dirty="0"/>
              <a:t>Конвенція Ради Європи про захист дітей від сексуальної експлуатації та сексуального насильства (ратифіковано 20 червня 2012 року</a:t>
            </a:r>
            <a:r>
              <a:rPr lang="uk-UA" sz="2000" dirty="0" smtClean="0"/>
              <a:t>).</a:t>
            </a:r>
          </a:p>
          <a:p>
            <a:pPr marL="228600" lvl="0" indent="-228600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ts val="2625"/>
              <a:buChar char="•"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47391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634203" y="892627"/>
            <a:ext cx="5512157" cy="3320066"/>
          </a:xfrm>
          <a:prstGeom prst="ellipse">
            <a:avLst/>
          </a:prstGeom>
          <a:solidFill>
            <a:schemeClr val="bg1">
              <a:alpha val="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4456090"/>
            <a:ext cx="997301" cy="687410"/>
          </a:xfrm>
          <a:prstGeom prst="rect">
            <a:avLst/>
          </a:prstGeom>
          <a:noFill/>
        </p:spPr>
      </p:pic>
      <p:pic>
        <p:nvPicPr>
          <p:cNvPr id="4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510" y="3690727"/>
            <a:ext cx="806756" cy="76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Прямоугольник 42"/>
          <p:cNvSpPr/>
          <p:nvPr/>
        </p:nvSpPr>
        <p:spPr>
          <a:xfrm>
            <a:off x="-14990" y="-14990"/>
            <a:ext cx="9158990" cy="507831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7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/>
                <a:ea typeface="Calibri"/>
                <a:cs typeface="Times New Roman"/>
              </a:rPr>
              <a:t>ЦІЛЬ </a:t>
            </a:r>
            <a:r>
              <a:rPr kumimoji="0" lang="uk-UA" sz="27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/>
                <a:ea typeface="Calibri"/>
                <a:cs typeface="Times New Roman"/>
              </a:rPr>
              <a:t>16.</a:t>
            </a:r>
            <a:r>
              <a:rPr kumimoji="0" lang="uk-UA" sz="27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Calibri"/>
                <a:cs typeface="Times New Roman"/>
              </a:rPr>
              <a:t> </a:t>
            </a:r>
            <a:r>
              <a:rPr lang="uk-UA" sz="2700" b="1" kern="0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uk-UA" sz="27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МИР, СПРАВЕДЛИВІСТЬ ТА СИЛЬНІ ІНСТИТУТИ </a:t>
            </a:r>
            <a:endParaRPr kumimoji="0" lang="uk-UA" sz="27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6" name="Picture 13" descr="D:\Users\Ancor\Documents\Documents\2018\SDGs\Новая папка\goal 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067" y="3747330"/>
            <a:ext cx="766642" cy="76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Users\Ancor\Documents\Documents\2018\SDGs\Новая папка\goal 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025" y="3793933"/>
            <a:ext cx="823537" cy="77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D:\Users\Ancor\Documents\Documents\2018\SDGs\Новая папка\E_SDG_Icons-0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193" y="3436218"/>
            <a:ext cx="818582" cy="73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6" descr="D:\Users\Ancor\Documents\Documents\2018\SDGs\Новая папка\sdg-uk-1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43" y="2203565"/>
            <a:ext cx="798202" cy="74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D:\Users\Ancor\Documents\Documents\2018\SDGs\Новая папка\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86" y="647402"/>
            <a:ext cx="766642" cy="72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D:\Users\Ancor\Documents\Documents\2018\SDGs\Новая папка\220px-SDG_2_(Ukrainian)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385" y="617529"/>
            <a:ext cx="792696" cy="73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D:\Users\Ancor\Documents\Documents\2018\SDGs\Новая папка\goal 4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885" y="769013"/>
            <a:ext cx="791931" cy="71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D:\Users\Ancor\Documents\Documents\2018\SDGs\Новая папка\goal 3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519" y="617529"/>
            <a:ext cx="823537" cy="751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 descr="D:\Users\Ancor\Documents\Documents\2018\SDGs\Новая папка\goal 6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805" y="2514065"/>
            <a:ext cx="725071" cy="71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D:\Users\Ancor\Documents\Documents\2018\SDGs\Новая папка\E_SDG-goals_icons-individual-rgb-12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272" y="3061024"/>
            <a:ext cx="826167" cy="78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2457627" y="1407204"/>
            <a:ext cx="1371598" cy="736802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292439" y="2758190"/>
            <a:ext cx="1536786" cy="566221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818645" y="2514065"/>
            <a:ext cx="1930437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042079" y="2646117"/>
            <a:ext cx="1764726" cy="1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071057" y="2870607"/>
            <a:ext cx="1459693" cy="82611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7" idx="0"/>
          </p:cNvCxnSpPr>
          <p:nvPr/>
        </p:nvCxnSpPr>
        <p:spPr>
          <a:xfrm>
            <a:off x="4687909" y="3324411"/>
            <a:ext cx="205885" cy="469522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13" idx="2"/>
          </p:cNvCxnSpPr>
          <p:nvPr/>
        </p:nvCxnSpPr>
        <p:spPr>
          <a:xfrm flipV="1">
            <a:off x="4687910" y="1369151"/>
            <a:ext cx="878378" cy="571067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4456733" y="1353787"/>
            <a:ext cx="0" cy="587706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 flipV="1">
            <a:off x="1879355" y="1775605"/>
            <a:ext cx="1869728" cy="493921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5042079" y="1517001"/>
            <a:ext cx="1429114" cy="681346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10" descr="D:\Users\Ancor\Documents\Documents\2018\SDGs\Новая папка\5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029" y="1647640"/>
            <a:ext cx="684847" cy="72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4" descr="D:\Users\Ancor\Documents\Documents\2018\SDGs\Новая папка\image10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481" y="3802162"/>
            <a:ext cx="779488" cy="75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D:\Users\Ancor\Documents\Documents\2018\SDGs\Новая папка\E_SDG_Icons-14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389" y="1269492"/>
            <a:ext cx="735248" cy="75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5" descr="D:\Users\Ancor\Documents\Documents\2018\SDGs\Новая папка\15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500" y="651391"/>
            <a:ext cx="762419" cy="762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082" y="1967824"/>
            <a:ext cx="1321975" cy="135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Прямая со стрелкой 39"/>
          <p:cNvCxnSpPr/>
          <p:nvPr/>
        </p:nvCxnSpPr>
        <p:spPr>
          <a:xfrm flipV="1">
            <a:off x="5071057" y="2025787"/>
            <a:ext cx="1775972" cy="345118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3426607" y="1369151"/>
            <a:ext cx="733109" cy="590674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V="1">
            <a:off x="2991707" y="2949141"/>
            <a:ext cx="757375" cy="726595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V="1">
            <a:off x="3801561" y="3312438"/>
            <a:ext cx="258824" cy="445239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99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НОРМАТИВНО-ПРАВОВА БАЗА 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4557" y="782030"/>
            <a:ext cx="7974767" cy="3652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2000"/>
            </a:pPr>
            <a:r>
              <a:rPr lang="ru-RU" sz="2000" dirty="0" err="1"/>
              <a:t>Стратегічно</a:t>
            </a:r>
            <a:r>
              <a:rPr lang="ru-RU" sz="2000" dirty="0"/>
              <a:t>, проблема </a:t>
            </a:r>
            <a:r>
              <a:rPr lang="ru-RU" sz="2000" dirty="0" err="1"/>
              <a:t>протидії</a:t>
            </a:r>
            <a:r>
              <a:rPr lang="ru-RU" sz="2000" dirty="0"/>
              <a:t> </a:t>
            </a:r>
            <a:r>
              <a:rPr lang="ru-RU" sz="2000" dirty="0" err="1"/>
              <a:t>домашньому</a:t>
            </a:r>
            <a:r>
              <a:rPr lang="ru-RU" sz="2000" dirty="0"/>
              <a:t> </a:t>
            </a:r>
            <a:r>
              <a:rPr lang="ru-RU" sz="2000" dirty="0" err="1"/>
              <a:t>насильству</a:t>
            </a:r>
            <a:r>
              <a:rPr lang="ru-RU" sz="2000" dirty="0"/>
              <a:t>, </a:t>
            </a:r>
            <a:r>
              <a:rPr lang="ru-RU" sz="2000" dirty="0" err="1"/>
              <a:t>насильству</a:t>
            </a:r>
            <a:r>
              <a:rPr lang="ru-RU" sz="2000" dirty="0"/>
              <a:t> за </a:t>
            </a:r>
            <a:r>
              <a:rPr lang="ru-RU" sz="2000" dirty="0" err="1"/>
              <a:t>ознакою</a:t>
            </a:r>
            <a:r>
              <a:rPr lang="ru-RU" sz="2000" dirty="0"/>
              <a:t> </a:t>
            </a:r>
            <a:r>
              <a:rPr lang="ru-RU" sz="2000" dirty="0" err="1"/>
              <a:t>статі</a:t>
            </a:r>
            <a:r>
              <a:rPr lang="ru-RU" sz="2000" dirty="0"/>
              <a:t> є </a:t>
            </a:r>
            <a:r>
              <a:rPr lang="ru-RU" sz="2000" dirty="0" err="1"/>
              <a:t>пріоритетною</a:t>
            </a:r>
            <a:r>
              <a:rPr lang="ru-RU" sz="2000" dirty="0"/>
              <a:t> для </a:t>
            </a:r>
            <a:r>
              <a:rPr lang="ru-RU" sz="2000" dirty="0" err="1"/>
              <a:t>України</a:t>
            </a:r>
            <a:r>
              <a:rPr lang="ru-RU" sz="2000" dirty="0"/>
              <a:t>: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000"/>
              <a:buChar char="•"/>
            </a:pPr>
            <a:r>
              <a:rPr lang="ru-RU" sz="2000" dirty="0" err="1"/>
              <a:t>Національний</a:t>
            </a:r>
            <a:r>
              <a:rPr lang="ru-RU" sz="2000" dirty="0"/>
              <a:t> план </a:t>
            </a:r>
            <a:r>
              <a:rPr lang="ru-RU" sz="2000" dirty="0" err="1"/>
              <a:t>дій</a:t>
            </a:r>
            <a:r>
              <a:rPr lang="ru-RU" sz="2000" dirty="0"/>
              <a:t> з </a:t>
            </a:r>
            <a:r>
              <a:rPr lang="ru-RU" sz="2000" dirty="0" err="1"/>
              <a:t>виконання</a:t>
            </a:r>
            <a:r>
              <a:rPr lang="ru-RU" sz="2000" dirty="0"/>
              <a:t> </a:t>
            </a:r>
            <a:r>
              <a:rPr lang="ru-RU" sz="2000" dirty="0" err="1"/>
              <a:t>резолюції</a:t>
            </a:r>
            <a:r>
              <a:rPr lang="ru-RU" sz="2000" dirty="0"/>
              <a:t> Ради </a:t>
            </a:r>
            <a:r>
              <a:rPr lang="ru-RU" sz="2000" dirty="0" err="1"/>
              <a:t>Безпеки</a:t>
            </a:r>
            <a:r>
              <a:rPr lang="ru-RU" sz="2000" dirty="0"/>
              <a:t> ООН 1325 “</a:t>
            </a:r>
            <a:r>
              <a:rPr lang="ru-RU" sz="2000" dirty="0" err="1"/>
              <a:t>Жінки</a:t>
            </a:r>
            <a:r>
              <a:rPr lang="ru-RU" sz="2000" dirty="0"/>
              <a:t>, мир, </a:t>
            </a:r>
            <a:r>
              <a:rPr lang="ru-RU" sz="2000" dirty="0" err="1"/>
              <a:t>безпека</a:t>
            </a:r>
            <a:r>
              <a:rPr lang="ru-RU" sz="2000" dirty="0"/>
              <a:t>” на </a:t>
            </a:r>
            <a:r>
              <a:rPr lang="ru-RU" sz="2000" dirty="0" err="1"/>
              <a:t>період</a:t>
            </a:r>
            <a:r>
              <a:rPr lang="ru-RU" sz="2000" dirty="0"/>
              <a:t> до 2020 року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000"/>
              <a:buChar char="•"/>
            </a:pPr>
            <a:r>
              <a:rPr lang="ru-RU" sz="2000" dirty="0"/>
              <a:t>План </a:t>
            </a:r>
            <a:r>
              <a:rPr lang="ru-RU" sz="2000" dirty="0" err="1"/>
              <a:t>дій</a:t>
            </a:r>
            <a:r>
              <a:rPr lang="ru-RU" sz="2000" dirty="0"/>
              <a:t> з </a:t>
            </a:r>
            <a:r>
              <a:rPr lang="ru-RU" sz="2000" dirty="0" err="1"/>
              <a:t>реалізації</a:t>
            </a:r>
            <a:r>
              <a:rPr lang="ru-RU" sz="2000" dirty="0"/>
              <a:t> </a:t>
            </a:r>
            <a:r>
              <a:rPr lang="ru-RU" sz="2000" dirty="0" err="1"/>
              <a:t>Національної</a:t>
            </a:r>
            <a:r>
              <a:rPr lang="ru-RU" sz="2000" dirty="0"/>
              <a:t> </a:t>
            </a:r>
            <a:r>
              <a:rPr lang="ru-RU" sz="2000" dirty="0" err="1"/>
              <a:t>стратегії</a:t>
            </a:r>
            <a:r>
              <a:rPr lang="ru-RU" sz="2000" dirty="0"/>
              <a:t> у </a:t>
            </a:r>
            <a:r>
              <a:rPr lang="ru-RU" sz="2000" dirty="0" err="1"/>
              <a:t>сфері</a:t>
            </a:r>
            <a:r>
              <a:rPr lang="ru-RU" sz="2000" dirty="0"/>
              <a:t> прав </a:t>
            </a:r>
            <a:r>
              <a:rPr lang="ru-RU" sz="2000" dirty="0" err="1"/>
              <a:t>людини</a:t>
            </a:r>
            <a:r>
              <a:rPr lang="ru-RU" sz="2000" dirty="0"/>
              <a:t> на </a:t>
            </a:r>
            <a:r>
              <a:rPr lang="ru-RU" sz="2000" dirty="0" err="1"/>
              <a:t>період</a:t>
            </a:r>
            <a:r>
              <a:rPr lang="ru-RU" sz="2000" dirty="0"/>
              <a:t> до 2020 року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000"/>
              <a:buChar char="•"/>
            </a:pPr>
            <a:r>
              <a:rPr lang="ru-RU" sz="2000" dirty="0"/>
              <a:t>Закон </a:t>
            </a:r>
            <a:r>
              <a:rPr lang="ru-RU" sz="2000" b="1" i="1" dirty="0"/>
              <a:t>«Про </a:t>
            </a:r>
            <a:r>
              <a:rPr lang="ru-RU" sz="2000" b="1" i="1" dirty="0" err="1"/>
              <a:t>запобігання</a:t>
            </a:r>
            <a:r>
              <a:rPr lang="ru-RU" sz="2000" b="1" i="1" dirty="0"/>
              <a:t> та </a:t>
            </a:r>
            <a:r>
              <a:rPr lang="ru-RU" sz="2000" b="1" i="1" dirty="0" err="1"/>
              <a:t>протидію</a:t>
            </a:r>
            <a:r>
              <a:rPr lang="ru-RU" sz="2000" b="1" i="1" dirty="0"/>
              <a:t> </a:t>
            </a:r>
            <a:r>
              <a:rPr lang="ru-RU" sz="2000" b="1" i="1" dirty="0" err="1"/>
              <a:t>домашньому</a:t>
            </a:r>
            <a:r>
              <a:rPr lang="ru-RU" sz="2000" b="1" i="1" dirty="0"/>
              <a:t> </a:t>
            </a:r>
            <a:r>
              <a:rPr lang="ru-RU" sz="2000" b="1" i="1" dirty="0" err="1"/>
              <a:t>насильству</a:t>
            </a:r>
            <a:r>
              <a:rPr lang="ru-RU" sz="2000" b="1" i="1" dirty="0"/>
              <a:t>»</a:t>
            </a:r>
            <a:r>
              <a:rPr lang="ru-RU" sz="2000" b="1" dirty="0"/>
              <a:t>, </a:t>
            </a:r>
            <a:r>
              <a:rPr lang="ru-RU" sz="2000" b="1" dirty="0" err="1"/>
              <a:t>від</a:t>
            </a:r>
            <a:r>
              <a:rPr lang="ru-RU" sz="2000" b="1" dirty="0"/>
              <a:t> 07.12.2017 р.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000"/>
              <a:buChar char="•"/>
            </a:pPr>
            <a:r>
              <a:rPr lang="ru-RU" sz="2000" dirty="0" err="1"/>
              <a:t>Державна</a:t>
            </a:r>
            <a:r>
              <a:rPr lang="ru-RU" sz="2000" dirty="0"/>
              <a:t> </a:t>
            </a:r>
            <a:r>
              <a:rPr lang="ru-RU" sz="2000" dirty="0" err="1"/>
              <a:t>соціальна</a:t>
            </a:r>
            <a:r>
              <a:rPr lang="ru-RU" sz="2000" dirty="0"/>
              <a:t> </a:t>
            </a:r>
            <a:r>
              <a:rPr lang="ru-RU" sz="2000" dirty="0" err="1"/>
              <a:t>програма</a:t>
            </a:r>
            <a:r>
              <a:rPr lang="ru-RU" sz="2000" dirty="0"/>
              <a:t> «</a:t>
            </a:r>
            <a:r>
              <a:rPr lang="ru-RU" sz="2000" dirty="0" err="1"/>
              <a:t>Національний</a:t>
            </a:r>
            <a:r>
              <a:rPr lang="ru-RU" sz="2000" dirty="0"/>
              <a:t> план </a:t>
            </a:r>
            <a:r>
              <a:rPr lang="ru-RU" sz="2000" dirty="0" err="1"/>
              <a:t>дій</a:t>
            </a:r>
            <a:r>
              <a:rPr lang="ru-RU" sz="2000" dirty="0"/>
              <a:t> </a:t>
            </a:r>
            <a:r>
              <a:rPr lang="ru-RU" sz="2000" dirty="0" err="1"/>
              <a:t>щодо</a:t>
            </a:r>
            <a:r>
              <a:rPr lang="ru-RU" sz="2000" dirty="0"/>
              <a:t> </a:t>
            </a:r>
            <a:r>
              <a:rPr lang="ru-RU" sz="2000" dirty="0" err="1"/>
              <a:t>реалізації</a:t>
            </a:r>
            <a:r>
              <a:rPr lang="ru-RU" sz="2000" dirty="0"/>
              <a:t> </a:t>
            </a:r>
            <a:r>
              <a:rPr lang="ru-RU" sz="2000" dirty="0" err="1"/>
              <a:t>Конвенції</a:t>
            </a:r>
            <a:r>
              <a:rPr lang="ru-RU" sz="2000" dirty="0"/>
              <a:t> ООН про права </a:t>
            </a:r>
            <a:r>
              <a:rPr lang="ru-RU" sz="2000" dirty="0" err="1"/>
              <a:t>дитини</a:t>
            </a:r>
            <a:r>
              <a:rPr lang="ru-RU" sz="2000" dirty="0"/>
              <a:t>» на </a:t>
            </a:r>
            <a:r>
              <a:rPr lang="ru-RU" sz="2000" dirty="0" err="1"/>
              <a:t>період</a:t>
            </a:r>
            <a:r>
              <a:rPr lang="ru-RU" sz="2000" dirty="0"/>
              <a:t> до 2021 року.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6583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ЗАКОНОДАВСТВО 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427" y="560899"/>
            <a:ext cx="9158990" cy="4722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1750"/>
            </a:pPr>
            <a:r>
              <a:rPr lang="ru-RU" dirty="0"/>
              <a:t>У </a:t>
            </a:r>
            <a:r>
              <a:rPr lang="ru-RU" dirty="0" err="1"/>
              <a:t>грудні</a:t>
            </a:r>
            <a:r>
              <a:rPr lang="ru-RU" dirty="0"/>
              <a:t> 2017 року </a:t>
            </a:r>
            <a:r>
              <a:rPr lang="ru-RU" dirty="0" err="1"/>
              <a:t>прийнято</a:t>
            </a:r>
            <a:r>
              <a:rPr lang="ru-RU" dirty="0"/>
              <a:t> </a:t>
            </a:r>
            <a:r>
              <a:rPr lang="ru-RU" dirty="0" err="1"/>
              <a:t>Закони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</a:t>
            </a:r>
            <a:r>
              <a:rPr lang="ru-RU" b="1" dirty="0"/>
              <a:t>«Про </a:t>
            </a:r>
            <a:r>
              <a:rPr lang="ru-RU" b="1" dirty="0" err="1"/>
              <a:t>внесення</a:t>
            </a:r>
            <a:r>
              <a:rPr lang="ru-RU" b="1" dirty="0"/>
              <a:t> </a:t>
            </a:r>
            <a:r>
              <a:rPr lang="ru-RU" b="1" dirty="0" err="1"/>
              <a:t>змін</a:t>
            </a:r>
            <a:r>
              <a:rPr lang="ru-RU" b="1" dirty="0"/>
              <a:t> до </a:t>
            </a:r>
            <a:r>
              <a:rPr lang="ru-RU" b="1" dirty="0" err="1"/>
              <a:t>Кримінального</a:t>
            </a:r>
            <a:r>
              <a:rPr lang="ru-RU" b="1" dirty="0"/>
              <a:t>  та </a:t>
            </a:r>
            <a:r>
              <a:rPr lang="ru-RU" b="1" dirty="0" err="1"/>
              <a:t>Кримінального</a:t>
            </a:r>
            <a:r>
              <a:rPr lang="ru-RU" b="1" dirty="0"/>
              <a:t> </a:t>
            </a:r>
            <a:r>
              <a:rPr lang="ru-RU" b="1" dirty="0" err="1"/>
              <a:t>процесуального</a:t>
            </a:r>
            <a:r>
              <a:rPr lang="ru-RU" b="1" dirty="0"/>
              <a:t> </a:t>
            </a:r>
            <a:r>
              <a:rPr lang="ru-RU" b="1" dirty="0" err="1"/>
              <a:t>кодексів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 з метою   </a:t>
            </a:r>
            <a:r>
              <a:rPr lang="ru-RU" b="1" dirty="0" err="1"/>
              <a:t>реалізації</a:t>
            </a:r>
            <a:r>
              <a:rPr lang="ru-RU" b="1" dirty="0"/>
              <a:t> </a:t>
            </a:r>
            <a:r>
              <a:rPr lang="ru-RU" b="1" dirty="0" err="1"/>
              <a:t>положень</a:t>
            </a:r>
            <a:r>
              <a:rPr lang="ru-RU" b="1" dirty="0"/>
              <a:t> </a:t>
            </a:r>
            <a:r>
              <a:rPr lang="ru-RU" b="1" dirty="0" err="1"/>
              <a:t>Конвенції</a:t>
            </a:r>
            <a:r>
              <a:rPr lang="ru-RU" b="1" dirty="0"/>
              <a:t> Ради </a:t>
            </a:r>
            <a:r>
              <a:rPr lang="ru-RU" b="1" dirty="0" err="1"/>
              <a:t>Європи</a:t>
            </a:r>
            <a:r>
              <a:rPr lang="ru-RU" b="1" dirty="0"/>
              <a:t> про </a:t>
            </a:r>
            <a:r>
              <a:rPr lang="ru-RU" b="1" dirty="0" err="1"/>
              <a:t>запобігання</a:t>
            </a:r>
            <a:r>
              <a:rPr lang="ru-RU" b="1" dirty="0"/>
              <a:t> </a:t>
            </a:r>
            <a:r>
              <a:rPr lang="ru-RU" b="1" dirty="0" err="1"/>
              <a:t>насильству</a:t>
            </a:r>
            <a:r>
              <a:rPr lang="ru-RU" b="1" dirty="0"/>
              <a:t> </a:t>
            </a:r>
            <a:r>
              <a:rPr lang="ru-RU" b="1" dirty="0" err="1"/>
              <a:t>стосовно</a:t>
            </a:r>
            <a:r>
              <a:rPr lang="ru-RU" b="1" dirty="0"/>
              <a:t> </a:t>
            </a:r>
            <a:r>
              <a:rPr lang="ru-RU" b="1" dirty="0" err="1"/>
              <a:t>жінок</a:t>
            </a:r>
            <a:r>
              <a:rPr lang="ru-RU" b="1" dirty="0"/>
              <a:t> і </a:t>
            </a:r>
            <a:r>
              <a:rPr lang="ru-RU" b="1" dirty="0" err="1"/>
              <a:t>домашньому</a:t>
            </a:r>
            <a:r>
              <a:rPr lang="ru-RU" b="1" dirty="0"/>
              <a:t> </a:t>
            </a:r>
            <a:r>
              <a:rPr lang="ru-RU" b="1" dirty="0" err="1"/>
              <a:t>насильству</a:t>
            </a:r>
            <a:r>
              <a:rPr lang="ru-RU" b="1" dirty="0"/>
              <a:t> та </a:t>
            </a:r>
            <a:r>
              <a:rPr lang="ru-RU" b="1" dirty="0" err="1"/>
              <a:t>боротьбу</a:t>
            </a:r>
            <a:r>
              <a:rPr lang="ru-RU" b="1" dirty="0"/>
              <a:t> з </a:t>
            </a:r>
            <a:r>
              <a:rPr lang="ru-RU" b="1" dirty="0" err="1"/>
              <a:t>цими</a:t>
            </a:r>
            <a:r>
              <a:rPr lang="ru-RU" b="1" dirty="0"/>
              <a:t> </a:t>
            </a:r>
            <a:r>
              <a:rPr lang="ru-RU" b="1" dirty="0" err="1"/>
              <a:t>явищами</a:t>
            </a:r>
            <a:r>
              <a:rPr lang="ru-RU" b="1" dirty="0"/>
              <a:t>» </a:t>
            </a:r>
            <a:r>
              <a:rPr lang="ru-RU" dirty="0"/>
              <a:t>та </a:t>
            </a:r>
            <a:r>
              <a:rPr lang="ru-RU" b="1" dirty="0"/>
              <a:t>«Про </a:t>
            </a:r>
            <a:r>
              <a:rPr lang="ru-RU" b="1" dirty="0" err="1"/>
              <a:t>запобігання</a:t>
            </a:r>
            <a:r>
              <a:rPr lang="ru-RU" b="1" dirty="0"/>
              <a:t> та </a:t>
            </a:r>
            <a:r>
              <a:rPr lang="ru-RU" b="1" dirty="0" err="1"/>
              <a:t>протидію</a:t>
            </a:r>
            <a:r>
              <a:rPr lang="ru-RU" b="1" dirty="0"/>
              <a:t> </a:t>
            </a:r>
            <a:r>
              <a:rPr lang="ru-RU" b="1" dirty="0" err="1"/>
              <a:t>домашньому</a:t>
            </a:r>
            <a:r>
              <a:rPr lang="ru-RU" b="1" dirty="0"/>
              <a:t> </a:t>
            </a:r>
            <a:r>
              <a:rPr lang="ru-RU" b="1" dirty="0" err="1"/>
              <a:t>насильству</a:t>
            </a:r>
            <a:r>
              <a:rPr lang="ru-RU" b="1" dirty="0"/>
              <a:t>»</a:t>
            </a:r>
            <a:r>
              <a:rPr lang="ru-RU" dirty="0"/>
              <a:t>.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важливих</a:t>
            </a:r>
            <a:r>
              <a:rPr lang="ru-RU" dirty="0"/>
              <a:t> </a:t>
            </a:r>
            <a:r>
              <a:rPr lang="ru-RU" dirty="0" err="1"/>
              <a:t>нововведень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закону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виокремити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: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750"/>
              <a:buChar char="•"/>
            </a:pPr>
            <a:r>
              <a:rPr lang="ru-RU" dirty="0" err="1"/>
              <a:t>запровадження</a:t>
            </a:r>
            <a:r>
              <a:rPr lang="ru-RU" dirty="0"/>
              <a:t> в </a:t>
            </a:r>
            <a:r>
              <a:rPr lang="ru-RU" dirty="0" err="1"/>
              <a:t>Кримінальному</a:t>
            </a:r>
            <a:r>
              <a:rPr lang="ru-RU" dirty="0"/>
              <a:t> </a:t>
            </a:r>
            <a:r>
              <a:rPr lang="ru-RU" dirty="0" err="1"/>
              <a:t>кодексі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такого виду </a:t>
            </a:r>
            <a:r>
              <a:rPr lang="ru-RU" dirty="0" err="1"/>
              <a:t>злочину</a:t>
            </a:r>
            <a:r>
              <a:rPr lang="ru-RU" dirty="0"/>
              <a:t>, як </a:t>
            </a:r>
            <a:r>
              <a:rPr lang="ru-RU" dirty="0" err="1"/>
              <a:t>домашнє</a:t>
            </a:r>
            <a:r>
              <a:rPr lang="ru-RU" dirty="0"/>
              <a:t> </a:t>
            </a:r>
            <a:r>
              <a:rPr lang="ru-RU" dirty="0" err="1"/>
              <a:t>насильство</a:t>
            </a:r>
            <a:r>
              <a:rPr lang="ru-RU" dirty="0"/>
              <a:t>, та </a:t>
            </a:r>
            <a:r>
              <a:rPr lang="ru-RU" dirty="0" err="1"/>
              <a:t>встановлення</a:t>
            </a:r>
            <a:r>
              <a:rPr lang="ru-RU" dirty="0"/>
              <a:t> за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покарання</a:t>
            </a:r>
            <a:r>
              <a:rPr lang="ru-RU" dirty="0"/>
              <a:t>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750"/>
              <a:buChar char="•"/>
            </a:pPr>
            <a:r>
              <a:rPr lang="ru-RU" dirty="0" err="1"/>
              <a:t>розширення</a:t>
            </a:r>
            <a:r>
              <a:rPr lang="ru-RU" dirty="0"/>
              <a:t> кола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підпадають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про </a:t>
            </a:r>
            <a:r>
              <a:rPr lang="ru-RU" dirty="0" err="1"/>
              <a:t>запобігання</a:t>
            </a:r>
            <a:r>
              <a:rPr lang="ru-RU" dirty="0"/>
              <a:t> та </a:t>
            </a:r>
            <a:r>
              <a:rPr lang="ru-RU" dirty="0" err="1"/>
              <a:t>протидію</a:t>
            </a:r>
            <a:r>
              <a:rPr lang="ru-RU" dirty="0"/>
              <a:t> </a:t>
            </a:r>
            <a:r>
              <a:rPr lang="ru-RU" dirty="0" err="1"/>
              <a:t>домашньому</a:t>
            </a:r>
            <a:r>
              <a:rPr lang="ru-RU" dirty="0"/>
              <a:t> </a:t>
            </a:r>
            <a:r>
              <a:rPr lang="ru-RU" dirty="0" err="1"/>
              <a:t>насильству</a:t>
            </a:r>
            <a:r>
              <a:rPr lang="ru-RU" dirty="0"/>
              <a:t>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750"/>
              <a:buChar char="•"/>
            </a:pPr>
            <a:r>
              <a:rPr lang="ru-RU" dirty="0" err="1"/>
              <a:t>визнання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, яка стала </a:t>
            </a:r>
            <a:r>
              <a:rPr lang="ru-RU" dirty="0" err="1"/>
              <a:t>свідком</a:t>
            </a:r>
            <a:r>
              <a:rPr lang="ru-RU" dirty="0"/>
              <a:t> (очевидцем) </a:t>
            </a:r>
            <a:r>
              <a:rPr lang="ru-RU" dirty="0" err="1"/>
              <a:t>домашнього</a:t>
            </a:r>
            <a:r>
              <a:rPr lang="ru-RU" dirty="0"/>
              <a:t> </a:t>
            </a:r>
            <a:r>
              <a:rPr lang="ru-RU" dirty="0" err="1"/>
              <a:t>насильства</a:t>
            </a:r>
            <a:r>
              <a:rPr lang="ru-RU" dirty="0"/>
              <a:t>, такою, яка </a:t>
            </a:r>
            <a:r>
              <a:rPr lang="ru-RU" dirty="0" err="1"/>
              <a:t>постраждала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домашнього</a:t>
            </a:r>
            <a:r>
              <a:rPr lang="ru-RU" dirty="0"/>
              <a:t> </a:t>
            </a:r>
            <a:r>
              <a:rPr lang="ru-RU" dirty="0" err="1"/>
              <a:t>насильства</a:t>
            </a:r>
            <a:endParaRPr lang="ru-RU" dirty="0"/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750"/>
              <a:buChar char="•"/>
            </a:pP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безоплатної</a:t>
            </a:r>
            <a:r>
              <a:rPr lang="ru-RU" dirty="0"/>
              <a:t> </a:t>
            </a:r>
            <a:r>
              <a:rPr lang="ru-RU" dirty="0" err="1"/>
              <a:t>вторинної</a:t>
            </a:r>
            <a:r>
              <a:rPr lang="ru-RU" dirty="0"/>
              <a:t> </a:t>
            </a:r>
            <a:r>
              <a:rPr lang="ru-RU" dirty="0" err="1"/>
              <a:t>правової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особам,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постраждали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домашнього</a:t>
            </a:r>
            <a:r>
              <a:rPr lang="ru-RU" dirty="0"/>
              <a:t> </a:t>
            </a:r>
            <a:r>
              <a:rPr lang="ru-RU" dirty="0" err="1"/>
              <a:t>насильства</a:t>
            </a:r>
            <a:r>
              <a:rPr lang="ru-RU" dirty="0"/>
              <a:t>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750"/>
              <a:buChar char="•"/>
            </a:pPr>
            <a:r>
              <a:rPr lang="ru-RU" dirty="0" err="1"/>
              <a:t>запровадження</a:t>
            </a:r>
            <a:r>
              <a:rPr lang="ru-RU" dirty="0"/>
              <a:t> </a:t>
            </a:r>
            <a:r>
              <a:rPr lang="ru-RU" dirty="0" err="1"/>
              <a:t>кримінальної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за </a:t>
            </a:r>
            <a:r>
              <a:rPr lang="ru-RU" dirty="0" err="1"/>
              <a:t>невиконання</a:t>
            </a:r>
            <a:r>
              <a:rPr lang="ru-RU" dirty="0"/>
              <a:t> </a:t>
            </a:r>
            <a:r>
              <a:rPr lang="ru-RU" dirty="0" err="1"/>
              <a:t>обмежувальних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, </a:t>
            </a:r>
            <a:r>
              <a:rPr lang="ru-RU" dirty="0" err="1"/>
              <a:t>обмежувальних</a:t>
            </a:r>
            <a:r>
              <a:rPr lang="ru-RU" dirty="0"/>
              <a:t> </a:t>
            </a:r>
            <a:r>
              <a:rPr lang="ru-RU" dirty="0" err="1"/>
              <a:t>приписів</a:t>
            </a:r>
            <a:r>
              <a:rPr lang="ru-RU" dirty="0"/>
              <a:t>, </a:t>
            </a:r>
            <a:r>
              <a:rPr lang="ru-RU" dirty="0" err="1"/>
              <a:t>непроходження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 для </a:t>
            </a:r>
            <a:r>
              <a:rPr lang="ru-RU" dirty="0" err="1"/>
              <a:t>кривдників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053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ІНДИКАТОРИ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914679"/>
              </p:ext>
            </p:extLst>
          </p:nvPr>
        </p:nvGraphicFramePr>
        <p:xfrm>
          <a:off x="41427" y="534924"/>
          <a:ext cx="9064922" cy="4608576"/>
        </p:xfrm>
        <a:graphic>
          <a:graphicData uri="http://schemas.openxmlformats.org/drawingml/2006/table">
            <a:tbl>
              <a:tblPr firstRow="1" firstCol="1" bandRow="1"/>
              <a:tblGrid>
                <a:gridCol w="6035751"/>
                <a:gridCol w="3029171"/>
              </a:tblGrid>
              <a:tr h="138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endParaRPr lang="ru-RU" sz="1800" b="1" kern="1200" dirty="0" smtClean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Можливість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дезагрегації</a:t>
                      </a:r>
                      <a:endParaRPr lang="uk-UA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44161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Чисельність дітей потерпілих за останні 12 місяців від фізичного насильства (умисні вбивства та замахи, зґвалтування та замахи, тяжкі тілесні ушкодження), осіб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статтю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віком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4703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  <a:tabLst>
                          <a:tab pos="360680" algn="l"/>
                        </a:tabLst>
                      </a:pPr>
                      <a:r>
                        <a:rPr lang="uk-UA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Чисельність </a:t>
                      </a: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нещасних випадків (каліцтв) та смертей дітей, які пов’язані з конфліктом на Сході, осіб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статтю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віком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причиною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47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60680" algn="l"/>
                        </a:tabLst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Кількість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та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частка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дітей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у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загальній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кількості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дитячого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населення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,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які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протягом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12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місяців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зазнали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фізичного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психологічного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або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сексуального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насилля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(%) 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статтю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віком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формою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насилля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47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 Кількість та частка дітей віком від от 1 року до 17 років, які протягом останнього місяця  були об’єктами  фізичного  насилля або психологічної агресії з боку тих, хто забезпечує нагляд за ними, осіб (%)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статтю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віком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формою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насилля</a:t>
                      </a:r>
                      <a:endParaRPr lang="uk-UA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52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uk-UA" sz="2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ІНДИКАТОРИ</a:t>
            </a:r>
            <a:endParaRPr kumimoji="0" lang="uk-UA" sz="28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353894"/>
              </p:ext>
            </p:extLst>
          </p:nvPr>
        </p:nvGraphicFramePr>
        <p:xfrm>
          <a:off x="88461" y="960967"/>
          <a:ext cx="9064922" cy="3203861"/>
        </p:xfrm>
        <a:graphic>
          <a:graphicData uri="http://schemas.openxmlformats.org/drawingml/2006/table">
            <a:tbl>
              <a:tblPr firstRow="1" firstCol="1" bandRow="1"/>
              <a:tblGrid>
                <a:gridCol w="6035751"/>
                <a:gridCol w="3029171"/>
              </a:tblGrid>
              <a:tr h="138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endParaRPr lang="ru-RU" sz="2000" b="1" kern="1200" dirty="0" smtClean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Можливість</a:t>
                      </a: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дезагрегації</a:t>
                      </a:r>
                      <a:endParaRPr lang="uk-UA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441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 Кількість дітей, що стали жертвами торгівлі людьми, осіб </a:t>
                      </a:r>
                      <a:endParaRPr lang="uk-UA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статтю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віком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формою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експлуатації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47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 Кількість "дітей вулиці", тис. осіб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статтю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віком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47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Рівень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обізнаності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неповнолітніх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щодо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права на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безоплатну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правову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допомогу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%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статтю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віком</a:t>
                      </a:r>
                      <a:endParaRPr lang="uk-UA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621" marR="40621" marT="0" marB="0">
                    <a:lnL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454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7163" y="1"/>
            <a:ext cx="9323882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r>
              <a:rPr lang="ru-RU" sz="2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МЕТА – ПОБУДОВА МИРНОГО ДЕМОКРАТИЧНОГО СУСПІЛЬСТВА</a:t>
            </a:r>
            <a:endParaRPr lang="en-US" sz="2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89288" y="771286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algn="ctr"/>
            <a:r>
              <a:rPr lang="uk-UA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КОНВЕНЦІЯ ПРО ПРАВА ДИТИНИ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45856"/>
              </p:ext>
            </p:extLst>
          </p:nvPr>
        </p:nvGraphicFramePr>
        <p:xfrm>
          <a:off x="794480" y="1217092"/>
          <a:ext cx="7989756" cy="3280833"/>
        </p:xfrm>
        <a:graphic>
          <a:graphicData uri="http://schemas.openxmlformats.org/drawingml/2006/table">
            <a:tbl>
              <a:tblPr firstRow="1" firstCol="1" bandRow="1"/>
              <a:tblGrid>
                <a:gridCol w="7989756"/>
              </a:tblGrid>
              <a:tr h="364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Стаття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537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8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Захист від жорстокого поводження і зневаги (стаття 19)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64537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8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Право на життя, виживання і розвиток (стаття 6)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537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8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Дитяча праця (стаття 32)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64537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800" b="1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Зловживання наркотиками (стаття 33)</a:t>
                      </a:r>
                      <a:endParaRPr lang="uk-UA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537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8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Сексуальна експлуатація (стаття 34)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64537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8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Продаж, торгівля і викрадення (стаття 35)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537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8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Інші форми експлуатації (стаття 36)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364537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uk-UA" sz="18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Катування та позбавлення волі (стаття 37)</a:t>
                      </a:r>
                      <a:endParaRPr lang="uk-UA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89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77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848262"/>
              </p:ext>
            </p:extLst>
          </p:nvPr>
        </p:nvGraphicFramePr>
        <p:xfrm>
          <a:off x="337278" y="913202"/>
          <a:ext cx="8525276" cy="3643240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innerShdw blurRad="114300">
                    <a:prstClr val="black"/>
                  </a:innerShdw>
                </a:effectLst>
              </a:tblPr>
              <a:tblGrid>
                <a:gridCol w="2289368"/>
                <a:gridCol w="6235908"/>
              </a:tblGrid>
              <a:tr h="10325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4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Завдання 16.1.</a:t>
                      </a:r>
                      <a:endParaRPr lang="uk-UA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4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Значно скоротити поширеність усіх форм насильства над дітьми</a:t>
                      </a:r>
                      <a:endParaRPr lang="uk-UA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</a:tr>
              <a:tr h="17404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4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Завдання 16.2.</a:t>
                      </a:r>
                      <a:endParaRPr lang="uk-UA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4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Покласти край </a:t>
                      </a:r>
                      <a:r>
                        <a:rPr lang="uk-UA" sz="2400" b="1" dirty="0" err="1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наругам</a:t>
                      </a:r>
                      <a:r>
                        <a:rPr lang="uk-UA" sz="24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експлуатації, торгівлі й усім формам насильства і тортур щодо дітей</a:t>
                      </a:r>
                      <a:endParaRPr lang="uk-UA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</a:tr>
              <a:tr h="8702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4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Завдання 16.3</a:t>
                      </a:r>
                      <a:endParaRPr lang="uk-UA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uk-UA" sz="24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Забезпечити правовий супровід та рівний доступ дітей до правосуддя</a:t>
                      </a:r>
                      <a:endParaRPr lang="uk-UA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1427" y="7575"/>
            <a:ext cx="9158990" cy="584775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2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МИР, СПРАВЕДЛИВІСТЬ ТА СИЛЬНІ ІНСТИТУТИ </a:t>
            </a:r>
            <a:endParaRPr kumimoji="0" lang="uk-UA" sz="32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15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89" y="-1"/>
            <a:ext cx="809468" cy="83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oogle Shape;160;p23"/>
          <p:cNvPicPr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4479" y="0"/>
            <a:ext cx="8094688" cy="45564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876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ctr" anchorCtr="0">
            <a:noAutofit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uk-UA" sz="2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400" b="1" dirty="0">
              <a:solidFill>
                <a:schemeClr val="bg1"/>
              </a:solidFill>
              <a:latin typeface="Arial Black" panose="020B0A0402010202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 Placeholder 2">
            <a:extLst>
              <a:ext uri="{FF2B5EF4-FFF2-40B4-BE49-F238E27FC236}">
                <a16:creationId xmlns="" xmlns:a16="http://schemas.microsoft.com/office/drawing/2014/main" id="{E54A8363-3285-4FCD-B1D4-0D373390C8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90938" y="1078450"/>
            <a:ext cx="2728210" cy="975909"/>
          </a:xfrm>
        </p:spPr>
        <p:txBody>
          <a:bodyPr vert="horz" lIns="0" tIns="0" rIns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35"/>
              </a:spcBef>
              <a:buNone/>
            </a:pPr>
            <a:r>
              <a:rPr lang="uk-UA" b="1" spc="-1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b="1" spc="-1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ЗВЕРНЕННЯ ЩОДО ДОМАШНЬОГО НАСИЛЬСТВА</a:t>
            </a:r>
            <a:endParaRPr lang="en-US" b="1" spc="-1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1CA0B2D6-1E52-4CC4-89E3-A4DBEAE195F2}"/>
              </a:ext>
            </a:extLst>
          </p:cNvPr>
          <p:cNvGrpSpPr/>
          <p:nvPr/>
        </p:nvGrpSpPr>
        <p:grpSpPr>
          <a:xfrm>
            <a:off x="421643" y="3625671"/>
            <a:ext cx="1136001" cy="1089893"/>
            <a:chOff x="441948" y="2463957"/>
            <a:chExt cx="1019176" cy="1019176"/>
          </a:xfrm>
        </p:grpSpPr>
        <p:sp>
          <p:nvSpPr>
            <p:cNvPr id="21" name="Oval 121">
              <a:extLst>
                <a:ext uri="{FF2B5EF4-FFF2-40B4-BE49-F238E27FC236}">
                  <a16:creationId xmlns="" xmlns:a16="http://schemas.microsoft.com/office/drawing/2014/main" id="{DD222111-C505-448C-9993-447A2F542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948" y="2463957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  <a:defRPr/>
              </a:pPr>
              <a:endParaRPr lang="ko-KR" altLang="ko-KR" sz="1200" b="1" ker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Oval 136">
              <a:extLst>
                <a:ext uri="{FF2B5EF4-FFF2-40B4-BE49-F238E27FC236}">
                  <a16:creationId xmlns="" xmlns:a16="http://schemas.microsoft.com/office/drawing/2014/main" id="{EF4ECB0A-E448-4B46-8FAF-C28BBAB41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163" y="2545709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uk-UA" altLang="ko-KR" sz="2800" b="1" kern="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1/2</a:t>
              </a:r>
              <a:endParaRPr lang="ko-KR" altLang="ko-KR" sz="28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Text Placeholder 2">
            <a:extLst>
              <a:ext uri="{FF2B5EF4-FFF2-40B4-BE49-F238E27FC236}">
                <a16:creationId xmlns="" xmlns:a16="http://schemas.microsoft.com/office/drawing/2014/main" id="{DB8C0714-8EE0-4AE7-9A1F-7B74DA47B421}"/>
              </a:ext>
            </a:extLst>
          </p:cNvPr>
          <p:cNvSpPr txBox="1">
            <a:spLocks/>
          </p:cNvSpPr>
          <p:nvPr/>
        </p:nvSpPr>
        <p:spPr>
          <a:xfrm>
            <a:off x="6210778" y="2675006"/>
            <a:ext cx="1329997" cy="41104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uk-UA" sz="2400" b="1" dirty="0" smtClean="0">
                <a:solidFill>
                  <a:srgbClr val="0070C0"/>
                </a:solidFill>
              </a:rPr>
              <a:t>ЖІНКИ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5" name="Text Placeholder 2">
            <a:extLst>
              <a:ext uri="{FF2B5EF4-FFF2-40B4-BE49-F238E27FC236}">
                <a16:creationId xmlns="" xmlns:a16="http://schemas.microsoft.com/office/drawing/2014/main" id="{59DD8ED9-6412-4D96-A829-95293383CB7B}"/>
              </a:ext>
            </a:extLst>
          </p:cNvPr>
          <p:cNvSpPr txBox="1">
            <a:spLocks/>
          </p:cNvSpPr>
          <p:nvPr/>
        </p:nvSpPr>
        <p:spPr>
          <a:xfrm>
            <a:off x="6306132" y="3760947"/>
            <a:ext cx="1477616" cy="409670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uk-UA" sz="2400" b="1" dirty="0" smtClean="0">
                <a:solidFill>
                  <a:srgbClr val="0070C0"/>
                </a:solidFill>
              </a:rPr>
              <a:t>ДІТИ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4" name="Text Placeholder 2">
            <a:extLst>
              <a:ext uri="{FF2B5EF4-FFF2-40B4-BE49-F238E27FC236}">
                <a16:creationId xmlns="" xmlns:a16="http://schemas.microsoft.com/office/drawing/2014/main" id="{982A15C2-9452-40D7-8480-73BBA4911D6B}"/>
              </a:ext>
            </a:extLst>
          </p:cNvPr>
          <p:cNvSpPr txBox="1">
            <a:spLocks/>
          </p:cNvSpPr>
          <p:nvPr/>
        </p:nvSpPr>
        <p:spPr>
          <a:xfrm>
            <a:off x="1521615" y="2473885"/>
            <a:ext cx="2392848" cy="813290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 algn="l" defTabSz="4572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137160" indent="-137160" algn="l" defTabSz="457200" rtl="0" eaLnBrk="1" latinLnBrk="0" hangingPunct="1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37160" indent="-137160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37160" indent="-137160" algn="l" defTabSz="4572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35"/>
              </a:spcBef>
              <a:buNone/>
            </a:pPr>
            <a:r>
              <a:rPr lang="uk-UA" sz="2200" b="1" spc="-1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ФІЗИЧНЕ НАСИЛЬСТВО</a:t>
            </a:r>
            <a:endParaRPr lang="en-US" sz="2200" b="1" spc="-1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3CAE0FAA-739D-4A09-96C1-A1517F061E64}"/>
              </a:ext>
            </a:extLst>
          </p:cNvPr>
          <p:cNvGrpSpPr/>
          <p:nvPr/>
        </p:nvGrpSpPr>
        <p:grpSpPr>
          <a:xfrm>
            <a:off x="345967" y="2429989"/>
            <a:ext cx="1068020" cy="985861"/>
            <a:chOff x="2788179" y="3722578"/>
            <a:chExt cx="1019176" cy="1019176"/>
          </a:xfrm>
        </p:grpSpPr>
        <p:sp>
          <p:nvSpPr>
            <p:cNvPr id="28" name="Oval 121">
              <a:extLst>
                <a:ext uri="{FF2B5EF4-FFF2-40B4-BE49-F238E27FC236}">
                  <a16:creationId xmlns="" xmlns:a16="http://schemas.microsoft.com/office/drawing/2014/main" id="{F82B5065-732F-47CE-859F-D49C01F98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8179" y="3722578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  <a:defRPr/>
              </a:pPr>
              <a:endParaRPr lang="ko-KR" altLang="ko-KR" sz="1200" b="1" ker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9" name="Oval 136">
              <a:extLst>
                <a:ext uri="{FF2B5EF4-FFF2-40B4-BE49-F238E27FC236}">
                  <a16:creationId xmlns="" xmlns:a16="http://schemas.microsoft.com/office/drawing/2014/main" id="{2FA9E38E-25C8-4D9B-A7F6-0D104892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0394" y="3804330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algn="ctr" defTabSz="914400" eaLnBrk="0" fontAlgn="base" hangingPunct="0">
                <a:lnSpc>
                  <a:spcPct val="70000"/>
                </a:lnSpc>
                <a:spcAft>
                  <a:spcPct val="0"/>
                </a:spcAft>
              </a:pPr>
              <a:r>
                <a:rPr lang="uk-UA" altLang="ko-KR" sz="2800" b="1" kern="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1/З</a:t>
              </a:r>
              <a:endParaRPr lang="ko-KR" altLang="ko-KR" sz="28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DEB584D7-04E8-4145-B7E8-4ED652FFE74E}"/>
              </a:ext>
            </a:extLst>
          </p:cNvPr>
          <p:cNvGrpSpPr/>
          <p:nvPr/>
        </p:nvGrpSpPr>
        <p:grpSpPr>
          <a:xfrm>
            <a:off x="4885949" y="2318056"/>
            <a:ext cx="1177447" cy="1105603"/>
            <a:chOff x="4431024" y="3722578"/>
            <a:chExt cx="1019176" cy="1019176"/>
          </a:xfrm>
        </p:grpSpPr>
        <p:sp>
          <p:nvSpPr>
            <p:cNvPr id="36" name="Oval 121">
              <a:extLst>
                <a:ext uri="{FF2B5EF4-FFF2-40B4-BE49-F238E27FC236}">
                  <a16:creationId xmlns="" xmlns:a16="http://schemas.microsoft.com/office/drawing/2014/main" id="{58090FAB-3167-4F2A-8F16-662AE0EF0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1024" y="3722578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  <a:defRPr/>
              </a:pPr>
              <a:endParaRPr lang="ko-KR" altLang="ko-KR" sz="1200" b="1" ker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7" name="Oval 136">
              <a:extLst>
                <a:ext uri="{FF2B5EF4-FFF2-40B4-BE49-F238E27FC236}">
                  <a16:creationId xmlns="" xmlns:a16="http://schemas.microsoft.com/office/drawing/2014/main" id="{CBB0BFB1-8D9E-484B-9DB8-3B3481596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3239" y="3804330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uk-UA" altLang="ko-KR" sz="2400" b="1" kern="0" dirty="0" smtClean="0">
                  <a:solidFill>
                    <a:srgbClr val="FF0000"/>
                  </a:solidFill>
                  <a:cs typeface="Arial" charset="0"/>
                </a:rPr>
                <a:t>90 %</a:t>
              </a:r>
              <a:endParaRPr lang="en-US" altLang="ko-KR" sz="2400" b="1" kern="0" dirty="0">
                <a:solidFill>
                  <a:srgbClr val="FF0000"/>
                </a:solidFill>
                <a:cs typeface="Arial" charset="0"/>
              </a:endParaRPr>
            </a:p>
          </p:txBody>
        </p:sp>
      </p:grp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521615" y="1239551"/>
            <a:ext cx="2992810" cy="814809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uk-UA" sz="2200" b="1" dirty="0" smtClean="0">
                <a:solidFill>
                  <a:srgbClr val="0070C0"/>
                </a:solidFill>
              </a:rPr>
              <a:t>СЕКСУАЛЬНЕ НАСИЛЬСТВО</a:t>
            </a:r>
            <a:r>
              <a:rPr lang="en-US" sz="2200" b="1" dirty="0" smtClean="0">
                <a:solidFill>
                  <a:srgbClr val="0070C0"/>
                </a:solidFill>
              </a:rPr>
              <a:t> </a:t>
            </a:r>
            <a:endParaRPr lang="en-US" sz="2200" b="1" dirty="0">
              <a:solidFill>
                <a:srgbClr val="0070C0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2CA90DE7-B504-488B-89A0-4F5697BB0FAA}"/>
              </a:ext>
            </a:extLst>
          </p:cNvPr>
          <p:cNvGrpSpPr/>
          <p:nvPr/>
        </p:nvGrpSpPr>
        <p:grpSpPr>
          <a:xfrm>
            <a:off x="246631" y="1201277"/>
            <a:ext cx="1081433" cy="1001811"/>
            <a:chOff x="4236887" y="1072119"/>
            <a:chExt cx="1019176" cy="1019176"/>
          </a:xfrm>
        </p:grpSpPr>
        <p:sp>
          <p:nvSpPr>
            <p:cNvPr id="52" name="Oval 121">
              <a:extLst>
                <a:ext uri="{FF2B5EF4-FFF2-40B4-BE49-F238E27FC236}">
                  <a16:creationId xmlns="" xmlns:a16="http://schemas.microsoft.com/office/drawing/2014/main" id="{EAD5949F-1619-47A2-9953-DC3B982F8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6887" y="1072119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  <a:defRPr/>
              </a:pPr>
              <a:endParaRPr lang="ko-KR" altLang="ko-KR" sz="12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Oval 136">
              <a:extLst>
                <a:ext uri="{FF2B5EF4-FFF2-40B4-BE49-F238E27FC236}">
                  <a16:creationId xmlns="" xmlns:a16="http://schemas.microsoft.com/office/drawing/2014/main" id="{6722DBFD-BB90-4826-935E-0601FA090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102" y="1153871"/>
              <a:ext cx="874747" cy="855673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uk-UA" altLang="ko-KR" sz="2800" b="1" kern="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r>
                <a:rPr lang="uk-UA" altLang="ko-KR" sz="2800" b="1" kern="0" dirty="0" smtClean="0">
                  <a:solidFill>
                    <a:srgbClr val="FF0000"/>
                  </a:solidFill>
                  <a:cs typeface="Arial" charset="0"/>
                </a:rPr>
                <a:t> </a:t>
              </a:r>
              <a:r>
                <a:rPr lang="uk-UA" altLang="ko-KR" sz="2800" b="1" kern="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ko-KR" altLang="ko-KR" sz="28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0FE78142-6FBB-4768-B355-FF937D1E6EA6}"/>
              </a:ext>
            </a:extLst>
          </p:cNvPr>
          <p:cNvGrpSpPr/>
          <p:nvPr/>
        </p:nvGrpSpPr>
        <p:grpSpPr>
          <a:xfrm>
            <a:off x="4721670" y="755971"/>
            <a:ext cx="1363875" cy="1298389"/>
            <a:chOff x="447146" y="1067859"/>
            <a:chExt cx="1019176" cy="1019176"/>
          </a:xfrm>
        </p:grpSpPr>
        <p:sp>
          <p:nvSpPr>
            <p:cNvPr id="50" name="Oval 121">
              <a:extLst>
                <a:ext uri="{FF2B5EF4-FFF2-40B4-BE49-F238E27FC236}">
                  <a16:creationId xmlns="" xmlns:a16="http://schemas.microsoft.com/office/drawing/2014/main" id="{06134200-7A19-452A-A9BD-583D81FA9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146" y="1067859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  <a:defRPr/>
              </a:pPr>
              <a:endParaRPr lang="ko-KR" altLang="ko-KR" sz="1200" b="1" ker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1" name="Oval 136">
              <a:extLst>
                <a:ext uri="{FF2B5EF4-FFF2-40B4-BE49-F238E27FC236}">
                  <a16:creationId xmlns="" xmlns:a16="http://schemas.microsoft.com/office/drawing/2014/main" id="{41112D19-03D0-4C86-912D-444850B21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61" y="1149611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ko-KR" sz="3600" b="1" kern="0" dirty="0" smtClean="0">
                  <a:solidFill>
                    <a:srgbClr val="FF0000"/>
                  </a:solidFill>
                  <a:latin typeface="Calibri"/>
                  <a:cs typeface="Arial" charset="0"/>
                </a:rPr>
                <a:t>˃</a:t>
              </a:r>
              <a:r>
                <a:rPr lang="uk-UA" altLang="ko-KR" sz="3600" b="1" kern="0" dirty="0" smtClean="0">
                  <a:solidFill>
                    <a:srgbClr val="FF0000"/>
                  </a:solidFill>
                  <a:latin typeface="Calibri"/>
                  <a:cs typeface="Arial" charset="0"/>
                </a:rPr>
                <a:t> 95</a:t>
              </a:r>
            </a:p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uk-UA" altLang="ko-KR" sz="2000" b="1" kern="0" dirty="0" smtClean="0">
                  <a:solidFill>
                    <a:srgbClr val="FF0000"/>
                  </a:solidFill>
                  <a:latin typeface="Calibri"/>
                  <a:cs typeface="Arial" charset="0"/>
                </a:rPr>
                <a:t>ТИС.</a:t>
              </a:r>
              <a:endParaRPr lang="en-US" altLang="ko-KR" sz="2000" b="1" kern="0" dirty="0">
                <a:solidFill>
                  <a:srgbClr val="FF0000"/>
                </a:solidFill>
                <a:cs typeface="Arial" charset="0"/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398209" y="-638"/>
            <a:ext cx="8745792" cy="523220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НАСИЛЬСТВО ТА ЖОРСТОКЕ ПОВОДЖЕННЯ</a:t>
            </a:r>
            <a:endParaRPr kumimoji="0" lang="uk-UA" sz="2800" b="1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" y="-74690"/>
            <a:ext cx="809468" cy="83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3887" y="3642378"/>
            <a:ext cx="24206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35"/>
              </a:spcBef>
              <a:spcAft>
                <a:spcPts val="1100"/>
              </a:spcAft>
            </a:pPr>
            <a:r>
              <a:rPr lang="uk-UA" sz="2200" b="1" spc="-1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ПСИХОЛОГІЧНЕ НАСИЛЬСТВО</a:t>
            </a:r>
            <a:endParaRPr lang="uk-UA" sz="2200" b="1" spc="-1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3" name="Group 53">
            <a:extLst>
              <a:ext uri="{FF2B5EF4-FFF2-40B4-BE49-F238E27FC236}">
                <a16:creationId xmlns="" xmlns:a16="http://schemas.microsoft.com/office/drawing/2014/main" id="{DEB584D7-04E8-4145-B7E8-4ED652FFE74E}"/>
              </a:ext>
            </a:extLst>
          </p:cNvPr>
          <p:cNvGrpSpPr/>
          <p:nvPr/>
        </p:nvGrpSpPr>
        <p:grpSpPr>
          <a:xfrm>
            <a:off x="4885950" y="3512104"/>
            <a:ext cx="1267783" cy="1105603"/>
            <a:chOff x="4308510" y="4585459"/>
            <a:chExt cx="1019176" cy="1019176"/>
          </a:xfrm>
        </p:grpSpPr>
        <p:sp>
          <p:nvSpPr>
            <p:cNvPr id="34" name="Oval 121">
              <a:extLst>
                <a:ext uri="{FF2B5EF4-FFF2-40B4-BE49-F238E27FC236}">
                  <a16:creationId xmlns="" xmlns:a16="http://schemas.microsoft.com/office/drawing/2014/main" id="{58090FAB-3167-4F2A-8F16-662AE0EF0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510" y="4585459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  <a:defRPr/>
              </a:pPr>
              <a:endParaRPr lang="ko-KR" altLang="ko-KR" sz="1200" b="1" ker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5" name="Oval 136">
              <a:extLst>
                <a:ext uri="{FF2B5EF4-FFF2-40B4-BE49-F238E27FC236}">
                  <a16:creationId xmlns="" xmlns:a16="http://schemas.microsoft.com/office/drawing/2014/main" id="{CBB0BFB1-8D9E-484B-9DB8-3B3481596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1724" y="4667212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uk-UA" altLang="ko-KR" sz="2400" b="1" kern="0" dirty="0" smtClean="0">
                  <a:solidFill>
                    <a:srgbClr val="FF0000"/>
                  </a:solidFill>
                  <a:cs typeface="Arial" charset="0"/>
                </a:rPr>
                <a:t>1,5 %</a:t>
              </a:r>
              <a:endParaRPr lang="en-US" altLang="ko-KR" sz="2400" b="1" kern="0" dirty="0">
                <a:solidFill>
                  <a:srgbClr val="FF0000"/>
                </a:solidFill>
                <a:cs typeface="Arial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06840" y="4715564"/>
            <a:ext cx="3400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РАДА ЄВРОПИ</a:t>
            </a:r>
            <a:endParaRPr lang="uk-UA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89462" y="4628139"/>
            <a:ext cx="279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МІНСОЦПОЛІТИКИ</a:t>
            </a:r>
            <a:endParaRPr lang="uk-UA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04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ctr" anchorCtr="0">
            <a:normAutofit fontScale="90000"/>
          </a:bodyPr>
          <a:lstStyle/>
          <a:p>
            <a:pPr algn="ctr"/>
            <a:r>
              <a:rPr lang="uk-UA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uk-UA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800" b="1" dirty="0">
              <a:solidFill>
                <a:schemeClr val="bg1"/>
              </a:solidFill>
              <a:latin typeface="Arial Black" panose="020B0A0402010202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 Placeholder 2">
            <a:extLst>
              <a:ext uri="{FF2B5EF4-FFF2-40B4-BE49-F238E27FC236}">
                <a16:creationId xmlns="" xmlns:a16="http://schemas.microsoft.com/office/drawing/2014/main" id="{E54A8363-3285-4FCD-B1D4-0D373390C8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90938" y="1078450"/>
            <a:ext cx="2728210" cy="975909"/>
          </a:xfrm>
        </p:spPr>
        <p:txBody>
          <a:bodyPr vert="horz" lIns="0" tIns="0" rIns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35"/>
              </a:spcBef>
              <a:buNone/>
            </a:pPr>
            <a:r>
              <a:rPr lang="uk-UA" b="1" spc="-1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uk-UA" b="1" spc="-1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СТИКАЛИСЬ З ЯВИЩЕМ </a:t>
            </a:r>
          </a:p>
          <a:p>
            <a:pPr marL="0" indent="0">
              <a:lnSpc>
                <a:spcPct val="100000"/>
              </a:lnSpc>
              <a:spcBef>
                <a:spcPts val="235"/>
              </a:spcBef>
              <a:buNone/>
            </a:pPr>
            <a:r>
              <a:rPr lang="uk-UA" b="1" spc="-1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ДІТИ 11-17 РОКІВ</a:t>
            </a:r>
            <a:endParaRPr lang="en-US" b="1" spc="-1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 Placeholder 2">
            <a:extLst>
              <a:ext uri="{FF2B5EF4-FFF2-40B4-BE49-F238E27FC236}">
                <a16:creationId xmlns="" xmlns:a16="http://schemas.microsoft.com/office/drawing/2014/main" id="{DB8C0714-8EE0-4AE7-9A1F-7B74DA47B421}"/>
              </a:ext>
            </a:extLst>
          </p:cNvPr>
          <p:cNvSpPr txBox="1">
            <a:spLocks/>
          </p:cNvSpPr>
          <p:nvPr/>
        </p:nvSpPr>
        <p:spPr>
          <a:xfrm>
            <a:off x="6386605" y="2613777"/>
            <a:ext cx="1329997" cy="41104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uk-UA" sz="2400" b="1" dirty="0" smtClean="0">
                <a:solidFill>
                  <a:srgbClr val="0070C0"/>
                </a:solidFill>
              </a:rPr>
              <a:t>ЖЕРТВИ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5" name="Text Placeholder 2">
            <a:extLst>
              <a:ext uri="{FF2B5EF4-FFF2-40B4-BE49-F238E27FC236}">
                <a16:creationId xmlns="" xmlns:a16="http://schemas.microsoft.com/office/drawing/2014/main" id="{59DD8ED9-6412-4D96-A829-95293383CB7B}"/>
              </a:ext>
            </a:extLst>
          </p:cNvPr>
          <p:cNvSpPr txBox="1">
            <a:spLocks/>
          </p:cNvSpPr>
          <p:nvPr/>
        </p:nvSpPr>
        <p:spPr>
          <a:xfrm>
            <a:off x="6306132" y="3860070"/>
            <a:ext cx="2613016" cy="409670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uk-UA" sz="2400" b="1" dirty="0" smtClean="0">
                <a:solidFill>
                  <a:srgbClr val="0070C0"/>
                </a:solidFill>
              </a:rPr>
              <a:t>НЕ РОЗПОВІДАЛИ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DEB584D7-04E8-4145-B7E8-4ED652FFE74E}"/>
              </a:ext>
            </a:extLst>
          </p:cNvPr>
          <p:cNvGrpSpPr/>
          <p:nvPr/>
        </p:nvGrpSpPr>
        <p:grpSpPr>
          <a:xfrm>
            <a:off x="4885949" y="2222277"/>
            <a:ext cx="1324829" cy="1194048"/>
            <a:chOff x="4431024" y="3722578"/>
            <a:chExt cx="1019176" cy="1019176"/>
          </a:xfrm>
        </p:grpSpPr>
        <p:sp>
          <p:nvSpPr>
            <p:cNvPr id="36" name="Oval 121">
              <a:extLst>
                <a:ext uri="{FF2B5EF4-FFF2-40B4-BE49-F238E27FC236}">
                  <a16:creationId xmlns="" xmlns:a16="http://schemas.microsoft.com/office/drawing/2014/main" id="{58090FAB-3167-4F2A-8F16-662AE0EF0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1024" y="3722578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  <a:defRPr/>
              </a:pPr>
              <a:endParaRPr lang="ko-KR" altLang="ko-KR" sz="1200" b="1" ker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7" name="Oval 136">
              <a:extLst>
                <a:ext uri="{FF2B5EF4-FFF2-40B4-BE49-F238E27FC236}">
                  <a16:creationId xmlns="" xmlns:a16="http://schemas.microsoft.com/office/drawing/2014/main" id="{CBB0BFB1-8D9E-484B-9DB8-3B3481596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3239" y="3804330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uk-UA" altLang="ko-KR" sz="2400" b="1" kern="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24 %</a:t>
              </a:r>
              <a:endParaRPr lang="en-US" altLang="ko-KR" sz="24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0FE78142-6FBB-4768-B355-FF937D1E6EA6}"/>
              </a:ext>
            </a:extLst>
          </p:cNvPr>
          <p:cNvGrpSpPr/>
          <p:nvPr/>
        </p:nvGrpSpPr>
        <p:grpSpPr>
          <a:xfrm>
            <a:off x="4721670" y="755971"/>
            <a:ext cx="1363875" cy="1298389"/>
            <a:chOff x="447146" y="1067859"/>
            <a:chExt cx="1019176" cy="1019176"/>
          </a:xfrm>
        </p:grpSpPr>
        <p:sp>
          <p:nvSpPr>
            <p:cNvPr id="50" name="Oval 121">
              <a:extLst>
                <a:ext uri="{FF2B5EF4-FFF2-40B4-BE49-F238E27FC236}">
                  <a16:creationId xmlns="" xmlns:a16="http://schemas.microsoft.com/office/drawing/2014/main" id="{06134200-7A19-452A-A9BD-583D81FA9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146" y="1067859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  <a:defRPr/>
              </a:pPr>
              <a:endParaRPr lang="ko-KR" altLang="ko-KR" sz="1200" b="1" ker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51" name="Oval 136">
              <a:extLst>
                <a:ext uri="{FF2B5EF4-FFF2-40B4-BE49-F238E27FC236}">
                  <a16:creationId xmlns="" xmlns:a16="http://schemas.microsoft.com/office/drawing/2014/main" id="{41112D19-03D0-4C86-912D-444850B21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61" y="1149611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endParaRPr lang="uk-UA" altLang="ko-KR" sz="3600" b="1" kern="0" dirty="0" smtClean="0">
                <a:solidFill>
                  <a:srgbClr val="FF0000"/>
                </a:solidFill>
                <a:latin typeface="Calibri"/>
                <a:cs typeface="Arial" charset="0"/>
              </a:endParaRPr>
            </a:p>
            <a:p>
              <a:pPr algn="ctr" defTabSz="914400" eaLnBrk="0" fontAlgn="base" hangingPunct="0">
                <a:spcAft>
                  <a:spcPct val="0"/>
                </a:spcAft>
              </a:pPr>
              <a:r>
                <a:rPr lang="en-US" altLang="ko-KR" sz="3600" b="1" kern="0" dirty="0" smtClean="0">
                  <a:solidFill>
                    <a:srgbClr val="FF0000"/>
                  </a:solidFill>
                  <a:latin typeface="Calibri"/>
                  <a:cs typeface="Arial" charset="0"/>
                </a:rPr>
                <a:t>˃</a:t>
              </a:r>
              <a:r>
                <a:rPr lang="uk-UA" altLang="ko-KR" sz="3600" b="1" kern="0" dirty="0" smtClean="0">
                  <a:solidFill>
                    <a:srgbClr val="FF0000"/>
                  </a:solidFill>
                  <a:latin typeface="Calibri"/>
                  <a:cs typeface="Arial" charset="0"/>
                </a:rPr>
                <a:t> 67 %</a:t>
              </a:r>
            </a:p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endParaRPr lang="en-US" altLang="ko-KR" sz="2000" b="1" kern="0" dirty="0">
                <a:solidFill>
                  <a:srgbClr val="FF0000"/>
                </a:solidFill>
                <a:cs typeface="Arial" charset="0"/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41427" y="7575"/>
            <a:ext cx="9158990" cy="584775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БУЛІНГ</a:t>
            </a:r>
            <a:endParaRPr kumimoji="0" lang="uk-UA" sz="3200" b="1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" y="-74690"/>
            <a:ext cx="809468" cy="83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53">
            <a:extLst>
              <a:ext uri="{FF2B5EF4-FFF2-40B4-BE49-F238E27FC236}">
                <a16:creationId xmlns="" xmlns:a16="http://schemas.microsoft.com/office/drawing/2014/main" id="{DEB584D7-04E8-4145-B7E8-4ED652FFE74E}"/>
              </a:ext>
            </a:extLst>
          </p:cNvPr>
          <p:cNvGrpSpPr/>
          <p:nvPr/>
        </p:nvGrpSpPr>
        <p:grpSpPr>
          <a:xfrm>
            <a:off x="4885950" y="3512104"/>
            <a:ext cx="1267783" cy="1105603"/>
            <a:chOff x="4308510" y="4585459"/>
            <a:chExt cx="1019176" cy="1019176"/>
          </a:xfrm>
        </p:grpSpPr>
        <p:sp>
          <p:nvSpPr>
            <p:cNvPr id="34" name="Oval 121">
              <a:extLst>
                <a:ext uri="{FF2B5EF4-FFF2-40B4-BE49-F238E27FC236}">
                  <a16:creationId xmlns="" xmlns:a16="http://schemas.microsoft.com/office/drawing/2014/main" id="{58090FAB-3167-4F2A-8F16-662AE0EF0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510" y="4585459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  <a:defRPr/>
              </a:pPr>
              <a:endParaRPr lang="ko-KR" altLang="ko-KR" sz="1200" b="1" kern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5" name="Oval 136">
              <a:extLst>
                <a:ext uri="{FF2B5EF4-FFF2-40B4-BE49-F238E27FC236}">
                  <a16:creationId xmlns="" xmlns:a16="http://schemas.microsoft.com/office/drawing/2014/main" id="{CBB0BFB1-8D9E-484B-9DB8-3B3481596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1724" y="4667212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uk-UA" altLang="ko-KR" sz="2400" b="1" kern="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48 %</a:t>
              </a:r>
              <a:endParaRPr lang="en-US" altLang="ko-KR" sz="24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657601" y="4628139"/>
            <a:ext cx="454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ОПИТУВАННЯ ЮНІСЕФ 2016-2017 рр.</a:t>
            </a:r>
            <a:endParaRPr lang="uk-UA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 descr="ÐÐ°ÑÑÐ¸Ð½ÐºÐ¸ Ð¿Ð¾ Ð·Ð°Ð¿ÑÐ¾ÑÑ ÐÐ£ÐÐÐÐ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8" y="1020493"/>
            <a:ext cx="4620922" cy="350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05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552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84775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ДИТЯЧА ПРАЦЯ</a:t>
            </a:r>
            <a:endParaRPr kumimoji="0" lang="uk-UA" sz="32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47" y="504979"/>
            <a:ext cx="7456049" cy="4638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060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8366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b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  <a:endParaRPr lang="en-US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 Placeholder 2">
            <a:extLst>
              <a:ext uri="{FF2B5EF4-FFF2-40B4-BE49-F238E27FC236}">
                <a16:creationId xmlns=""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171976" y="913202"/>
            <a:ext cx="6220497" cy="36240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7" y="4556442"/>
            <a:ext cx="846770" cy="5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27" y="7575"/>
            <a:ext cx="9158990" cy="584775"/>
          </a:xfrm>
          <a:prstGeom prst="rect">
            <a:avLst/>
          </a:prstGeom>
          <a:solidFill>
            <a:srgbClr val="00AEEF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2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ДИТЯЧА ПРАЦЯ </a:t>
            </a:r>
            <a:endParaRPr kumimoji="0" lang="uk-UA" sz="3200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8" name="Picture 17" descr="D:\Users\Ancor\Documents\Documents\2018\SDGs\Новая папка\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4557" cy="6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57" y="602401"/>
            <a:ext cx="7839856" cy="4459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91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CEECIS_Document" ma:contentTypeID="0x0101006DBD6CAA1AA2BF468D0FFD01E7F1D30000A6A044CBBC198145B2FE77B581C376A8" ma:contentTypeVersion="28" ma:contentTypeDescription="" ma:contentTypeScope="" ma:versionID="11b6ac3ce4d129d802f1986cbd416946">
  <xsd:schema xmlns:xsd="http://www.w3.org/2001/XMLSchema" xmlns:xs="http://www.w3.org/2001/XMLSchema" xmlns:p="http://schemas.microsoft.com/office/2006/metadata/properties" xmlns:ns2="50221249-3cae-4cae-8a5e-385c80cb6aed" xmlns:ns3="ca283e0b-db31-4043-a2ef-b80661bf084a" xmlns:ns4="74f757f3-fa88-427a-b667-f0ed1d55ea47" targetNamespace="http://schemas.microsoft.com/office/2006/metadata/properties" ma:root="true" ma:fieldsID="34882e3e14ed8b6d83fb5dc38596bab2" ns2:_="" ns3:_="" ns4:_="">
    <xsd:import namespace="50221249-3cae-4cae-8a5e-385c80cb6aed"/>
    <xsd:import namespace="ca283e0b-db31-4043-a2ef-b80661bf084a"/>
    <xsd:import namespace="74f757f3-fa88-427a-b667-f0ed1d55ea47"/>
    <xsd:element name="properties">
      <xsd:complexType>
        <xsd:sequence>
          <xsd:element name="documentManagement">
            <xsd:complexType>
              <xsd:all>
                <xsd:element ref="ns2:Date_x0020_Issued" minOccurs="0"/>
                <xsd:element ref="ns3:TaxCatchAll" minOccurs="0"/>
                <xsd:element ref="ns3:TaxCatchAllLabel" minOccurs="0"/>
                <xsd:element ref="ns2:e92fcc4380de469e8e7d9bdf08f95c8e" minOccurs="0"/>
                <xsd:element ref="ns2:abc8e65d8c2d4691ae8bcccb83235568" minOccurs="0"/>
                <xsd:element ref="ns2:LastSharedByUser" minOccurs="0"/>
                <xsd:element ref="ns2:LastSharedByTime" minOccurs="0"/>
                <xsd:element ref="ns2:df9015da1e804cb8a27ae6300a2ced3d" minOccurs="0"/>
                <xsd:element ref="ns2:lf405809404445249a5cc358fa3b8b8e" minOccurs="0"/>
                <xsd:element ref="ns2:ob2505b98a8b44c59354e787a1039325" minOccurs="0"/>
                <xsd:element ref="ns4:MediaServiceMetadata" minOccurs="0"/>
                <xsd:element ref="ns4:MediaServiceFastMetadata" minOccurs="0"/>
                <xsd:element ref="ns2:g7c1ffce8446455a95828894dc0fc323" minOccurs="0"/>
                <xsd:element ref="ns4:MediaServiceDateTaken" minOccurs="0"/>
                <xsd:element ref="ns4:MediaServiceAutoTag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221249-3cae-4cae-8a5e-385c80cb6aed" elementFormDefault="qualified">
    <xsd:import namespace="http://schemas.microsoft.com/office/2006/documentManagement/types"/>
    <xsd:import namespace="http://schemas.microsoft.com/office/infopath/2007/PartnerControls"/>
    <xsd:element name="Date_x0020_Issued" ma:index="4" nillable="true" ma:displayName="Date Issued" ma:default="[today]" ma:format="DateOnly" ma:internalName="Date_x0020_Issued">
      <xsd:simpleType>
        <xsd:restriction base="dms:DateTime"/>
      </xsd:simpleType>
    </xsd:element>
    <xsd:element name="e92fcc4380de469e8e7d9bdf08f95c8e" ma:index="11" nillable="true" ma:taxonomy="true" ma:internalName="e92fcc4380de469e8e7d9bdf08f95c8e" ma:taxonomyFieldName="UNICEF_x0020_Subject" ma:displayName="UNICEF Subject" ma:indexed="true" ma:default="" ma:fieldId="{e92fcc43-80de-469e-8e7d-9bdf08f95c8e}" ma:sspId="73f51738-d318-4883-9d64-4f0bd0ccc55e" ma:termSetId="488f4179-a003-4c99-94c6-da35f7899f8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bc8e65d8c2d4691ae8bcccb83235568" ma:index="14" nillable="true" ma:taxonomy="true" ma:internalName="abc8e65d8c2d4691ae8bcccb83235568" ma:taxonomyFieldName="Country" ma:displayName="Country" ma:indexed="true" ma:default="" ma:fieldId="{abc8e65d-8c2d-4691-ae8b-cccb83235568}" ma:sspId="73f51738-d318-4883-9d64-4f0bd0ccc55e" ma:termSetId="b4a1db8c-4bde-46f4-8d5b-9ac0c4099a3d" ma:anchorId="09114762-00b2-412c-9f25-721bd8baf651" ma:open="false" ma:isKeyword="false">
      <xsd:complexType>
        <xsd:sequence>
          <xsd:element ref="pc:Terms" minOccurs="0" maxOccurs="1"/>
        </xsd:sequence>
      </xsd:complexType>
    </xsd:element>
    <xsd:element name="LastSharedByUser" ma:index="15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6" nillable="true" ma:displayName="Last Shared By Time" ma:description="" ma:internalName="LastSharedByTime" ma:readOnly="true">
      <xsd:simpleType>
        <xsd:restriction base="dms:DateTime"/>
      </xsd:simpleType>
    </xsd:element>
    <xsd:element name="df9015da1e804cb8a27ae6300a2ced3d" ma:index="17" nillable="true" ma:taxonomy="true" ma:internalName="df9015da1e804cb8a27ae6300a2ced3d" ma:taxonomyFieldName="CEE_x002F_CIS_x0020_Topic" ma:displayName="ECA Topic" ma:indexed="true" ma:readOnly="false" ma:default="" ma:fieldId="{df9015da-1e80-4cb8-a27a-e6300a2ced3d}" ma:sspId="73f51738-d318-4883-9d64-4f0bd0ccc55e" ma:termSetId="4b071f8b-4733-4cf2-a47b-a3b2954ea6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f405809404445249a5cc358fa3b8b8e" ma:index="19" nillable="true" ma:taxonomy="true" ma:internalName="lf405809404445249a5cc358fa3b8b8e" ma:taxonomyFieldName="CEE_x002F_CIS_x0020_Document_x0020_Type" ma:displayName="ECA Document Type" ma:indexed="true" ma:readOnly="false" ma:default="" ma:fieldId="{5f405809-4044-4524-9a5c-c358fa3b8b8e}" ma:sspId="73f51738-d318-4883-9d64-4f0bd0ccc55e" ma:termSetId="71753dd4-1c28-4933-b7bc-f06b097963a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b2505b98a8b44c59354e787a1039325" ma:index="21" nillable="true" ma:taxonomy="true" ma:internalName="ob2505b98a8b44c59354e787a1039325" ma:taxonomyFieldName="CEE_x002F_CIS_x0020_Section_x002F_Unit" ma:displayName="ECA Section/Unit" ma:indexed="true" ma:readOnly="false" ma:default="" ma:fieldId="{8b2505b9-8a8b-44c5-9354-e787a1039325}" ma:sspId="73f51738-d318-4883-9d64-4f0bd0ccc55e" ma:termSetId="0f8ceba9-3875-4ba0-a6bb-f276bd89dac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7c1ffce8446455a95828894dc0fc323" ma:index="25" nillable="true" ma:taxonomy="true" ma:internalName="g7c1ffce8446455a95828894dc0fc323" ma:taxonomyFieldName="ECA_x0020_Meeting" ma:displayName="ECA Meeting" ma:default="" ma:fieldId="{07c1ffce-8446-455a-9582-8894dc0fc323}" ma:sspId="73f51738-d318-4883-9d64-4f0bd0ccc55e" ma:termSetId="8d2d3e8a-052d-4405-9981-7a64ce29599f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283e0b-db31-4043-a2ef-b80661bf084a" elementFormDefault="qualified">
    <xsd:import namespace="http://schemas.microsoft.com/office/2006/documentManagement/types"/>
    <xsd:import namespace="http://schemas.microsoft.com/office/infopath/2007/PartnerControls"/>
    <xsd:element name="TaxCatchAll" ma:index="5" nillable="true" ma:displayName="Taxonomy Catch All Column" ma:hidden="true" ma:list="{adb97e71-f497-439a-99f0-f0dd8a9ad9fa}" ma:internalName="TaxCatchAll" ma:showField="CatchAllData" ma:web="50221249-3cae-4cae-8a5e-385c80cb6a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6" nillable="true" ma:displayName="Taxonomy Catch All Column1" ma:hidden="true" ma:list="{adb97e71-f497-439a-99f0-f0dd8a9ad9fa}" ma:internalName="TaxCatchAllLabel" ma:readOnly="true" ma:showField="CatchAllDataLabel" ma:web="50221249-3cae-4cae-8a5e-385c80cb6a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f757f3-fa88-427a-b667-f0ed1d55ea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8" nillable="true" ma:displayName="MediaServiceAutoTags" ma:internalName="MediaServiceAutoTags" ma:readOnly="true">
      <xsd:simpleType>
        <xsd:restriction base="dms:Text"/>
      </xsd:simpleType>
    </xsd:element>
    <xsd:element name="MediaServiceOCR" ma:index="2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92fcc4380de469e8e7d9bdf08f95c8e xmlns="50221249-3cae-4cae-8a5e-385c80cb6aed">
      <Terms xmlns="http://schemas.microsoft.com/office/infopath/2007/PartnerControls"/>
    </e92fcc4380de469e8e7d9bdf08f95c8e>
    <lf405809404445249a5cc358fa3b8b8e xmlns="50221249-3cae-4cae-8a5e-385c80cb6aed">
      <Terms xmlns="http://schemas.microsoft.com/office/infopath/2007/PartnerControls"/>
    </lf405809404445249a5cc358fa3b8b8e>
    <TaxCatchAll xmlns="ca283e0b-db31-4043-a2ef-b80661bf084a"/>
    <df9015da1e804cb8a27ae6300a2ced3d xmlns="50221249-3cae-4cae-8a5e-385c80cb6aed">
      <Terms xmlns="http://schemas.microsoft.com/office/infopath/2007/PartnerControls"/>
    </df9015da1e804cb8a27ae6300a2ced3d>
    <g7c1ffce8446455a95828894dc0fc323 xmlns="50221249-3cae-4cae-8a5e-385c80cb6aed">
      <Terms xmlns="http://schemas.microsoft.com/office/infopath/2007/PartnerControls"/>
    </g7c1ffce8446455a95828894dc0fc323>
    <Date_x0020_Issued xmlns="50221249-3cae-4cae-8a5e-385c80cb6aed">2018-06-01T10:49:01+00:00</Date_x0020_Issued>
    <abc8e65d8c2d4691ae8bcccb83235568 xmlns="50221249-3cae-4cae-8a5e-385c80cb6aed">
      <Terms xmlns="http://schemas.microsoft.com/office/infopath/2007/PartnerControls"/>
    </abc8e65d8c2d4691ae8bcccb83235568>
    <ob2505b98a8b44c59354e787a1039325 xmlns="50221249-3cae-4cae-8a5e-385c80cb6aed">
      <Terms xmlns="http://schemas.microsoft.com/office/infopath/2007/PartnerControls"/>
    </ob2505b98a8b44c59354e787a1039325>
  </documentManagement>
</p:properties>
</file>

<file path=customXml/itemProps1.xml><?xml version="1.0" encoding="utf-8"?>
<ds:datastoreItem xmlns:ds="http://schemas.openxmlformats.org/officeDocument/2006/customXml" ds:itemID="{F22DFB5A-6327-4FCE-AF59-AA49DD3897A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331A7C-7EFF-4E36-AE25-8C9476E66F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221249-3cae-4cae-8a5e-385c80cb6aed"/>
    <ds:schemaRef ds:uri="ca283e0b-db31-4043-a2ef-b80661bf084a"/>
    <ds:schemaRef ds:uri="74f757f3-fa88-427a-b667-f0ed1d55e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A25CD5-8CC0-4815-B3AF-5DE3115FEB05}">
  <ds:schemaRefs>
    <ds:schemaRef ds:uri="http://schemas.microsoft.com/office/2006/documentManagement/types"/>
    <ds:schemaRef ds:uri="http://www.w3.org/XML/1998/namespace"/>
    <ds:schemaRef ds:uri="74f757f3-fa88-427a-b667-f0ed1d55ea47"/>
    <ds:schemaRef ds:uri="ca283e0b-db31-4043-a2ef-b80661bf084a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50221249-3cae-4cae-8a5e-385c80cb6aed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21097</TotalTime>
  <Words>1048</Words>
  <Application>Microsoft Office PowerPoint</Application>
  <PresentationFormat>Экран (16:9)</PresentationFormat>
  <Paragraphs>272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Исполнительная</vt:lpstr>
      <vt:lpstr>1_Исполнительная</vt:lpstr>
      <vt:lpstr>Презентация PowerPoint</vt:lpstr>
      <vt:lpstr>Презентация PowerPoint</vt:lpstr>
      <vt:lpstr>                МЕТА – ПОБУДОВА МИРНОГО ДЕМОКРАТИЧНОГО СУСПІЛЬСТВА</vt:lpstr>
      <vt:lpstr>                </vt:lpstr>
      <vt:lpstr>Презентация PowerPoint</vt:lpstr>
      <vt:lpstr> </vt:lpstr>
      <vt:lpstr> </vt:lpstr>
      <vt:lpstr>                </vt:lpstr>
      <vt:lpstr>                </vt:lpstr>
      <vt:lpstr>                </vt:lpstr>
      <vt:lpstr>                </vt:lpstr>
      <vt:lpstr>                </vt:lpstr>
      <vt:lpstr>                </vt:lpstr>
      <vt:lpstr>                </vt:lpstr>
      <vt:lpstr>                </vt:lpstr>
      <vt:lpstr>                </vt:lpstr>
      <vt:lpstr>                </vt:lpstr>
      <vt:lpstr>                </vt:lpstr>
      <vt:lpstr>                </vt:lpstr>
      <vt:lpstr>                </vt:lpstr>
      <vt:lpstr>                </vt:lpstr>
      <vt:lpstr>                </vt:lpstr>
      <vt:lpstr>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Designer01</dc:creator>
  <cp:lastModifiedBy>Ancor</cp:lastModifiedBy>
  <cp:revision>532</cp:revision>
  <dcterms:created xsi:type="dcterms:W3CDTF">2016-03-02T16:44:11Z</dcterms:created>
  <dcterms:modified xsi:type="dcterms:W3CDTF">2019-04-16T03:37:40Z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0x0101006DBD6CAA1AA2BF468D0FFD01E7F1D30000A6A044CBBC198145B2FE77B581C376A8</vt:lpwstr>
  </property>
</Properties>
</file>