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62" r:id="rId5"/>
    <p:sldId id="259" r:id="rId6"/>
    <p:sldId id="260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191" autoAdjust="0"/>
    <p:restoredTop sz="94660"/>
  </p:normalViewPr>
  <p:slideViewPr>
    <p:cSldViewPr snapToGrid="0">
      <p:cViewPr varScale="1">
        <p:scale>
          <a:sx n="59" d="100"/>
          <a:sy n="59" d="100"/>
        </p:scale>
        <p:origin x="72" y="11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2019\&#1062;&#1057;&#1056;_&#1070;&#1053;&#1030;&#1057;&#1045;&#1060;\&#1087;&#1110;&#1076;&#1083;&#1110;&#1090;&#1082;&#1086;&#1074;&#1072;%20&#1085;&#1072;&#1088;&#1086;&#1076;&#1078;&#1091;&#1074;&#1072;&#1085;&#1110;&#1089;&#1090;&#110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8368979215435907E-2"/>
          <c:y val="0.1206040301872835"/>
          <c:w val="0.90869298432290557"/>
          <c:h val="0.6140833208857022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Лист1!$C$2</c:f>
              <c:strCache>
                <c:ptCount val="1"/>
                <c:pt idx="0">
                  <c:v>вік 8 років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Лист1!$B$3:$B$14</c:f>
              <c:strCache>
                <c:ptCount val="12"/>
                <c:pt idx="0">
                  <c:v>Іспанія</c:v>
                </c:pt>
                <c:pt idx="1">
                  <c:v>Німеччина</c:v>
                </c:pt>
                <c:pt idx="2">
                  <c:v>Мальта</c:v>
                </c:pt>
                <c:pt idx="3">
                  <c:v>Республіка Корея</c:v>
                </c:pt>
                <c:pt idx="4">
                  <c:v>Румунія</c:v>
                </c:pt>
                <c:pt idx="5">
                  <c:v>Ізраїль</c:v>
                </c:pt>
                <c:pt idx="6">
                  <c:v>Фінляндія</c:v>
                </c:pt>
                <c:pt idx="7">
                  <c:v>Туреччина</c:v>
                </c:pt>
                <c:pt idx="8">
                  <c:v>Естонія</c:v>
                </c:pt>
                <c:pt idx="9">
                  <c:v>Норвегія</c:v>
                </c:pt>
                <c:pt idx="10">
                  <c:v>Великобританія</c:v>
                </c:pt>
                <c:pt idx="11">
                  <c:v>Польща</c:v>
                </c:pt>
              </c:strCache>
            </c:strRef>
          </c:cat>
          <c:val>
            <c:numRef>
              <c:f>Лист1!$C$3:$C$14</c:f>
              <c:numCache>
                <c:formatCode>0</c:formatCode>
                <c:ptCount val="12"/>
                <c:pt idx="0">
                  <c:v>3.4</c:v>
                </c:pt>
                <c:pt idx="1">
                  <c:v>4.8</c:v>
                </c:pt>
                <c:pt idx="2">
                  <c:v>5.3</c:v>
                </c:pt>
                <c:pt idx="3">
                  <c:v>6.1</c:v>
                </c:pt>
                <c:pt idx="4">
                  <c:v>6.2</c:v>
                </c:pt>
                <c:pt idx="5">
                  <c:v>6.3</c:v>
                </c:pt>
                <c:pt idx="6">
                  <c:v>6.7</c:v>
                </c:pt>
                <c:pt idx="7">
                  <c:v>9.1999999999999993</c:v>
                </c:pt>
                <c:pt idx="8">
                  <c:v>12.2</c:v>
                </c:pt>
                <c:pt idx="9">
                  <c:v>13.9</c:v>
                </c:pt>
                <c:pt idx="10">
                  <c:v>15.6</c:v>
                </c:pt>
                <c:pt idx="11">
                  <c:v>15.7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357-46E7-A2CD-E97E816CA1C3}"/>
            </c:ext>
          </c:extLst>
        </c:ser>
        <c:ser>
          <c:idx val="1"/>
          <c:order val="1"/>
          <c:tx>
            <c:strRef>
              <c:f>Лист1!$D$2</c:f>
              <c:strCache>
                <c:ptCount val="1"/>
                <c:pt idx="0">
                  <c:v>вік 12 років</c:v>
                </c:pt>
              </c:strCache>
            </c:strRef>
          </c:tx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357-46E7-A2CD-E97E816CA1C3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357-46E7-A2CD-E97E816CA1C3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357-46E7-A2CD-E97E816CA1C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Лист1!$B$3:$B$14</c:f>
              <c:strCache>
                <c:ptCount val="12"/>
                <c:pt idx="0">
                  <c:v>Іспанія</c:v>
                </c:pt>
                <c:pt idx="1">
                  <c:v>Німеччина</c:v>
                </c:pt>
                <c:pt idx="2">
                  <c:v>Мальта</c:v>
                </c:pt>
                <c:pt idx="3">
                  <c:v>Республіка Корея</c:v>
                </c:pt>
                <c:pt idx="4">
                  <c:v>Румунія</c:v>
                </c:pt>
                <c:pt idx="5">
                  <c:v>Ізраїль</c:v>
                </c:pt>
                <c:pt idx="6">
                  <c:v>Фінляндія</c:v>
                </c:pt>
                <c:pt idx="7">
                  <c:v>Туреччина</c:v>
                </c:pt>
                <c:pt idx="8">
                  <c:v>Естонія</c:v>
                </c:pt>
                <c:pt idx="9">
                  <c:v>Норвегія</c:v>
                </c:pt>
                <c:pt idx="10">
                  <c:v>Великобританія</c:v>
                </c:pt>
                <c:pt idx="11">
                  <c:v>Польща</c:v>
                </c:pt>
              </c:strCache>
            </c:strRef>
          </c:cat>
          <c:val>
            <c:numRef>
              <c:f>Лист1!$D$3:$D$14</c:f>
              <c:numCache>
                <c:formatCode>0</c:formatCode>
                <c:ptCount val="12"/>
                <c:pt idx="0">
                  <c:v>3.4</c:v>
                </c:pt>
                <c:pt idx="1">
                  <c:v>9.1999999999999993</c:v>
                </c:pt>
                <c:pt idx="2">
                  <c:v>5.9</c:v>
                </c:pt>
                <c:pt idx="3">
                  <c:v>0.3</c:v>
                </c:pt>
                <c:pt idx="4">
                  <c:v>10.7</c:v>
                </c:pt>
                <c:pt idx="5">
                  <c:v>5.0999999999999996</c:v>
                </c:pt>
                <c:pt idx="6">
                  <c:v>8.6999999999999993</c:v>
                </c:pt>
                <c:pt idx="7">
                  <c:v>13.7</c:v>
                </c:pt>
                <c:pt idx="8">
                  <c:v>12.3</c:v>
                </c:pt>
                <c:pt idx="9">
                  <c:v>6.3</c:v>
                </c:pt>
                <c:pt idx="10">
                  <c:v>5.9</c:v>
                </c:pt>
                <c:pt idx="11">
                  <c:v>9.5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357-46E7-A2CD-E97E816CA1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5516416"/>
        <c:axId val="125730816"/>
      </c:barChart>
      <c:catAx>
        <c:axId val="1255164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5730816"/>
        <c:crosses val="autoZero"/>
        <c:auto val="1"/>
        <c:lblAlgn val="ctr"/>
        <c:lblOffset val="100"/>
        <c:noMultiLvlLbl val="0"/>
      </c:catAx>
      <c:valAx>
        <c:axId val="125730816"/>
        <c:scaling>
          <c:orientation val="minMax"/>
        </c:scaling>
        <c:delete val="0"/>
        <c:axPos val="l"/>
        <c:title>
          <c:tx>
            <c:rich>
              <a:bodyPr rot="0" vert="wordArtVert"/>
              <a:lstStyle/>
              <a:p>
                <a:pPr>
                  <a:defRPr/>
                </a:pPr>
                <a:r>
                  <a:rPr lang="uk-UA"/>
                  <a:t>%</a:t>
                </a:r>
              </a:p>
            </c:rich>
          </c:tx>
          <c:layout>
            <c:manualLayout>
              <c:xMode val="edge"/>
              <c:yMode val="edge"/>
              <c:x val="4.710934755202844E-2"/>
              <c:y val="1.7103435636630211E-2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crossAx val="1255164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5399890047527845"/>
          <c:y val="3.0855614592891337E-2"/>
          <c:w val="0.26942452294814501"/>
          <c:h val="0.13068049420651687"/>
        </c:manualLayout>
      </c:layout>
      <c:overlay val="0"/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1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200">
                <a:latin typeface="Times New Roman" panose="02020603050405020304" pitchFamily="18" charset="0"/>
                <a:cs typeface="Times New Roman" panose="02020603050405020304" pitchFamily="18" charset="0"/>
              </a:rPr>
              <a:t>живонароджень на 1 тис. жінок </a:t>
            </a:r>
          </a:p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200">
                <a:latin typeface="Times New Roman" panose="02020603050405020304" pitchFamily="18" charset="0"/>
                <a:cs typeface="Times New Roman" panose="02020603050405020304" pitchFamily="18" charset="0"/>
              </a:rPr>
              <a:t>віком 15-19 років</a:t>
            </a:r>
          </a:p>
        </c:rich>
      </c:tx>
      <c:layout>
        <c:manualLayout>
          <c:xMode val="edge"/>
          <c:yMode val="edge"/>
          <c:x val="0.4751859956236324"/>
          <c:y val="7.0525287270543677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2093362509117436E-2"/>
          <c:y val="2.4903585588787327E-2"/>
          <c:w val="0.93581327498176514"/>
          <c:h val="0.870339275996490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Аркуш1!$D$3</c:f>
              <c:strCache>
                <c:ptCount val="1"/>
                <c:pt idx="0">
                  <c:v>живонароджень на 1 тис. жінок віком 15-19 років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Аркуш1!$C$4:$C$10</c:f>
              <c:numCache>
                <c:formatCode>General</c:formatCode>
                <c:ptCount val="7"/>
                <c:pt idx="0">
                  <c:v>1991</c:v>
                </c:pt>
                <c:pt idx="1">
                  <c:v>1995</c:v>
                </c:pt>
                <c:pt idx="2">
                  <c:v>2000</c:v>
                </c:pt>
                <c:pt idx="3">
                  <c:v>2005</c:v>
                </c:pt>
                <c:pt idx="4">
                  <c:v>2010</c:v>
                </c:pt>
                <c:pt idx="5">
                  <c:v>2015</c:v>
                </c:pt>
                <c:pt idx="6">
                  <c:v>2017</c:v>
                </c:pt>
              </c:numCache>
            </c:numRef>
          </c:cat>
          <c:val>
            <c:numRef>
              <c:f>Аркуш1!$D$4:$D$10</c:f>
              <c:numCache>
                <c:formatCode>General</c:formatCode>
                <c:ptCount val="7"/>
                <c:pt idx="0">
                  <c:v>60.3</c:v>
                </c:pt>
                <c:pt idx="1">
                  <c:v>55.1</c:v>
                </c:pt>
                <c:pt idx="2">
                  <c:v>32.1</c:v>
                </c:pt>
                <c:pt idx="3">
                  <c:v>28.6</c:v>
                </c:pt>
                <c:pt idx="4">
                  <c:v>28.8</c:v>
                </c:pt>
                <c:pt idx="5">
                  <c:v>27.3</c:v>
                </c:pt>
                <c:pt idx="6">
                  <c:v>22.4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A9-476A-B37E-BD5CCE89B9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6900480"/>
        <c:axId val="148246912"/>
      </c:barChart>
      <c:catAx>
        <c:axId val="146900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48246912"/>
        <c:crosses val="autoZero"/>
        <c:auto val="1"/>
        <c:lblAlgn val="ctr"/>
        <c:lblOffset val="100"/>
        <c:noMultiLvlLbl val="0"/>
      </c:catAx>
      <c:valAx>
        <c:axId val="14824691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469004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2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FCE4F7-44CE-4DA0-B293-67E583EFFC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x-none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8F5D63B2-6DDA-4027-85D7-4C0443FE8C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x-none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136D1DDB-A70E-4C50-B985-1E5767616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555E8-36F6-4B43-BB13-AA7742B8AF49}" type="datetimeFigureOut">
              <a:rPr lang="x-none" smtClean="0"/>
              <a:t>12.04.2019</a:t>
            </a:fld>
            <a:endParaRPr lang="x-none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4F1DF51-F53F-40B3-B873-CBE119D91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9F1E1A14-4D8D-4B21-9086-74B74A759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5EE5F-04E7-404E-BF19-FB731929E21B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69590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DDFC0C-9559-404C-B6B2-40E9154A8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x-none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666D4729-E71C-4305-A8D3-3CFEEAF8FB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x-none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1D42E32-2A7F-4BB7-860E-32BED616C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555E8-36F6-4B43-BB13-AA7742B8AF49}" type="datetimeFigureOut">
              <a:rPr lang="x-none" smtClean="0"/>
              <a:t>12.04.2019</a:t>
            </a:fld>
            <a:endParaRPr lang="x-none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EF2ABD0-19ED-45FA-9748-77FA9ED4C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26BC374D-6C50-474E-AA33-C8EFF6D2F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5EE5F-04E7-404E-BF19-FB731929E21B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966137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295D12F3-B6AE-429D-BB1A-257E1CAE5E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x-none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9311920D-920C-4CD9-8EAC-4CA3EAC699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x-none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BBF84BB-D4ED-474A-AACE-629C590BA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555E8-36F6-4B43-BB13-AA7742B8AF49}" type="datetimeFigureOut">
              <a:rPr lang="x-none" smtClean="0"/>
              <a:t>12.04.2019</a:t>
            </a:fld>
            <a:endParaRPr lang="x-none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BF3382D-2DE6-4338-B404-55C39467E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3946CB13-DF7E-40D3-B112-28AFC48B2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5EE5F-04E7-404E-BF19-FB731929E21B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94862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46697C-7E77-4E68-870A-9BA7FDC7E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x-none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E120AA2-B1D3-488D-A48B-323ED3D9E1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x-none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BE73F61-7984-4405-9C26-E721A6AEF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555E8-36F6-4B43-BB13-AA7742B8AF49}" type="datetimeFigureOut">
              <a:rPr lang="x-none" smtClean="0"/>
              <a:t>12.04.2019</a:t>
            </a:fld>
            <a:endParaRPr lang="x-none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173BBAA-8408-4410-8225-111B0BE34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8DE592C7-7BF7-4AC9-9D27-EEEE6DA7E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5EE5F-04E7-404E-BF19-FB731929E21B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482170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91FA2E-35F8-4F04-AE25-BC3708AED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x-none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4F100EF4-3B7A-4A00-AB3A-AF19B9E1EA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A84513E-C5DC-49DA-BB39-F12915F31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555E8-36F6-4B43-BB13-AA7742B8AF49}" type="datetimeFigureOut">
              <a:rPr lang="x-none" smtClean="0"/>
              <a:t>12.04.2019</a:t>
            </a:fld>
            <a:endParaRPr lang="x-none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492543D8-3AE8-4B5F-B23A-243C7A22D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95AD91F4-CF18-4806-88D3-DA34AABEA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5EE5F-04E7-404E-BF19-FB731929E21B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90622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CF9956-54EA-4601-B881-90EAF15F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x-none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E3FC13C-873E-4EB8-9971-4FBAEA90CF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x-none"/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A020C5FA-E911-446A-9DDC-11F16F52AE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x-none"/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03D485EC-521F-4928-A569-B1B09C2C3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555E8-36F6-4B43-BB13-AA7742B8AF49}" type="datetimeFigureOut">
              <a:rPr lang="x-none" smtClean="0"/>
              <a:t>12.04.2019</a:t>
            </a:fld>
            <a:endParaRPr lang="x-none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439907E7-7864-4A52-8556-9990141B1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38F2FB63-BB8E-4ED8-A77D-C957687F8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5EE5F-04E7-404E-BF19-FB731929E21B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28019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56B943-245D-4ADD-AB27-613CE32CB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x-none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C906EA14-000D-4371-B968-D601DEF7AC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A2083FE7-FE56-4A9E-8345-87C018D72B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x-none"/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8F35425A-BE5F-4E67-B3EE-ED8826C013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6F3978A1-2277-40C8-B285-38EBA116F4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x-none"/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970BBBFB-9140-486F-A62A-2068401BB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555E8-36F6-4B43-BB13-AA7742B8AF49}" type="datetimeFigureOut">
              <a:rPr lang="x-none" smtClean="0"/>
              <a:t>12.04.2019</a:t>
            </a:fld>
            <a:endParaRPr lang="x-none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366FEDDB-B48B-48E8-92B4-35B94EC75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9702FCFA-B7F1-49C3-8CB5-B0B620E0F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5EE5F-04E7-404E-BF19-FB731929E21B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444029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80B713-0659-414B-B4F8-A7696972D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x-none"/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0E7BA9FF-8333-460A-BC82-D962603D9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555E8-36F6-4B43-BB13-AA7742B8AF49}" type="datetimeFigureOut">
              <a:rPr lang="x-none" smtClean="0"/>
              <a:t>12.04.2019</a:t>
            </a:fld>
            <a:endParaRPr lang="x-none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60E9FFBD-4135-4EB5-AD00-D5DFE64B3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CC0A6281-4228-48D6-9C87-892EBD3AB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5EE5F-04E7-404E-BF19-FB731929E21B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56125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2265A245-5DCF-448F-AF4C-F41F34495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555E8-36F6-4B43-BB13-AA7742B8AF49}" type="datetimeFigureOut">
              <a:rPr lang="x-none" smtClean="0"/>
              <a:t>12.04.2019</a:t>
            </a:fld>
            <a:endParaRPr lang="x-none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69B12A44-88B1-4CD5-A686-856F1F195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20250056-6D5F-44A9-9937-881945100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5EE5F-04E7-404E-BF19-FB731929E21B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60240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9D8674-53CA-4949-97B5-BB1168823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x-none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0C2C050-F717-4306-90B3-97A2B1344F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x-none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07AA6E22-BBC1-4D3F-B6CF-458F869227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61629C04-F63A-412A-990E-C7DAF9D15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555E8-36F6-4B43-BB13-AA7742B8AF49}" type="datetimeFigureOut">
              <a:rPr lang="x-none" smtClean="0"/>
              <a:t>12.04.2019</a:t>
            </a:fld>
            <a:endParaRPr lang="x-none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95B44649-F105-44E8-856B-545E175D5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B562440C-36DC-438E-BC6A-11884DC27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5EE5F-04E7-404E-BF19-FB731929E21B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78965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C7110B-A66E-4C55-A07A-561F590BB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x-none"/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2FD77482-A3E6-4446-B8D9-8A72C7D34F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A96D0A95-5227-4550-8C1D-01CFA8F74B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EABA3185-6EC1-4BED-97C7-27F9EE872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555E8-36F6-4B43-BB13-AA7742B8AF49}" type="datetimeFigureOut">
              <a:rPr lang="x-none" smtClean="0"/>
              <a:t>12.04.2019</a:t>
            </a:fld>
            <a:endParaRPr lang="x-none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6E600F17-72B8-4E5B-9EA3-BE5EE7B35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46012A34-A33F-400D-85BA-17F235AB0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5EE5F-04E7-404E-BF19-FB731929E21B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95563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5A165722-221F-4E31-966F-BD554B2A0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x-none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4EB8DA97-1921-46C1-A940-13EF502E46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x-none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77F8530-CCDB-41F3-9223-BC3A3C98AE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F555E8-36F6-4B43-BB13-AA7742B8AF49}" type="datetimeFigureOut">
              <a:rPr lang="x-none" smtClean="0"/>
              <a:t>12.04.2019</a:t>
            </a:fld>
            <a:endParaRPr lang="x-none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40956DFC-CC7D-4527-9199-79582C6E1B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50CD0BD4-A7EA-4E69-B029-6E53C99213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5EE5F-04E7-404E-BF19-FB731929E21B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02659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6E1435-454C-4980-B36E-3B0DE8AE15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7913" y="1536010"/>
            <a:ext cx="10020535" cy="2387600"/>
          </a:xfrm>
        </p:spPr>
        <p:txBody>
          <a:bodyPr>
            <a:normAutofit fontScale="90000"/>
          </a:bodyPr>
          <a:lstStyle/>
          <a:p>
            <a:r>
              <a:rPr lang="uk-UA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Тренінг щодо підвищення кваліфікації з моніторингу даних ЦСР </a:t>
            </a:r>
            <a:r>
              <a:rPr lang="uk-UA" sz="27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7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проекту Підготовка Національної доповіді «Діти та молодь України в контексті Цілей сталого розвитку»: визначення завдань та показників</a:t>
            </a:r>
            <a:r>
              <a:rPr lang="uk-UA" dirty="0" smtClean="0">
                <a:effectLst/>
              </a:rPr>
              <a:t/>
            </a:r>
            <a:br>
              <a:rPr lang="uk-UA" dirty="0" smtClean="0">
                <a:effectLst/>
              </a:rPr>
            </a:br>
            <a:endParaRPr lang="uk-UA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E57C96AD-CC5A-46DC-B3EB-5038DF56CF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52954" y="3844164"/>
            <a:ext cx="9144000" cy="1655762"/>
          </a:xfrm>
        </p:spPr>
        <p:txBody>
          <a:bodyPr>
            <a:normAutofit fontScale="92500" lnSpcReduction="20000"/>
          </a:bodyPr>
          <a:lstStyle/>
          <a:p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uk-UA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ль 5. 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Ґендерна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рівність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35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Ганна Герасименко, </a:t>
            </a:r>
          </a:p>
          <a:p>
            <a:r>
              <a:rPr lang="uk-UA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uk-UA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ксперт ГО </a:t>
            </a:r>
            <a:r>
              <a:rPr lang="uk-UA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«Український </a:t>
            </a:r>
            <a:r>
              <a:rPr lang="ru-RU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</a:t>
            </a:r>
            <a:r>
              <a:rPr lang="uk-UA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соціальних реформ</a:t>
            </a:r>
            <a:r>
              <a:rPr lang="ru-RU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x-none" sz="2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59C436B-F228-4852-A44E-D284289968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31" y="246822"/>
            <a:ext cx="4052503" cy="641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89FB1AB8-97D5-4733-8067-11C712FAC6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226" y="136825"/>
            <a:ext cx="1299774" cy="936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25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Безпечна статева </a:t>
            </a: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поведінка молоді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кожен третій хлопець і кожна шоста дівчина у віці 13–17 років уже мали досвід сексуальних стосунків, однак 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кожен другий хлопець і кожна третя дівчина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використовували презерватив під час останнього сексуального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контакту (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Behavior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School-Aged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Children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Study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  <a:p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лише 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34% респондентів віком 10-24 роки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володіють всебічними знаннями щодо шляхів передачі ВІЛ, а 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38%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із них мають досвід тестування на ВІЛ упродовж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життя,</a:t>
            </a:r>
          </a:p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частка дівчат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які проходили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тестування на ВІЛ скоротилася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43% до 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27% серед 18–19-річних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з 33% до 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30% серед 20–24-річних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осіб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протягом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2013-2015,</a:t>
            </a:r>
          </a:p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хоча частка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нових випадків ВІЛ-інфекції у віковій групі 15-24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рр. зменшується, жінки долучаються до епідемії ВІЛ/СНІД у більш ранньому віці (МОЗ)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78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Підліткова вагітність та аборти</a:t>
            </a: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Діаграма 1">
            <a:extLst>
              <a:ext uri="{FF2B5EF4-FFF2-40B4-BE49-F238E27FC236}">
                <a16:creationId xmlns:a16="http://schemas.microsoft.com/office/drawing/2014/main" id="{C37A8F56-E685-4FAD-A88B-EFC913A97B0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51648828"/>
              </p:ext>
            </p:extLst>
          </p:nvPr>
        </p:nvGraphicFramePr>
        <p:xfrm>
          <a:off x="1078523" y="2039815"/>
          <a:ext cx="6974131" cy="33996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328207" y="5602123"/>
            <a:ext cx="6323462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itchFamily="2" charset="-122"/>
                <a:cs typeface="Times New Roman" pitchFamily="18" charset="0"/>
              </a:rPr>
              <a:t>Рівень підліткової народжуваності в Україні, 1991-2017 рр.</a:t>
            </a:r>
            <a:endParaRPr kumimoji="0" lang="uk-UA" alt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Джерело: складено за даними </a:t>
            </a:r>
            <a:r>
              <a:rPr kumimoji="0" lang="uk-UA" altLang="uk-UA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Держстата</a:t>
            </a:r>
            <a:r>
              <a:rPr kumimoji="0" lang="uk-UA" altLang="uk-UA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України.</a:t>
            </a:r>
            <a:endParaRPr kumimoji="0" lang="uk-UA" altLang="uk-UA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452337" y="1558388"/>
            <a:ext cx="33762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середньому по ЄС було зареєстровано 10,5 </a:t>
            </a:r>
            <a:r>
              <a:rPr lang="uk-UA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живонароджень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1 тис. жінок віком 15-19 років 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(2016).</a:t>
            </a: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452337" y="3457527"/>
            <a:ext cx="31417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2017 р. на Закарпатті було зареєстровано 126 </a:t>
            </a:r>
            <a:r>
              <a:rPr lang="uk-UA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живонароджень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матерів віком до 16 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років.</a:t>
            </a: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804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8229"/>
          </a:xfrm>
        </p:spPr>
        <p:txBody>
          <a:bodyPr>
            <a:normAutofit/>
          </a:bodyPr>
          <a:lstStyle/>
          <a:p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 ґендерної рівності в інституційному середовищі:</a:t>
            </a:r>
            <a:endParaRPr 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415" y="1204301"/>
            <a:ext cx="11336215" cy="4351338"/>
          </a:xfrm>
        </p:spPr>
        <p:txBody>
          <a:bodyPr>
            <a:noAutofit/>
          </a:bodyPr>
          <a:lstStyle/>
          <a:p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України «Про забезпечення рівних прав та можливостей жінок і чоловіків» (2005 р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.),</a:t>
            </a:r>
          </a:p>
          <a:p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 «Про засади запобігання та протидії дискримінації в Україні» (2013 р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.),</a:t>
            </a:r>
          </a:p>
          <a:p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Конвенція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Ради Європи про захист дітей від сексуальної експлуатації та сексуального насильства (2012 р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.),</a:t>
            </a:r>
          </a:p>
          <a:p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розгляду звернень і повідомлень з приводу жорстокого поводження з дітьми або загрози його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вчинення (2014 р.),</a:t>
            </a:r>
          </a:p>
          <a:p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України «Про запобігання та протидію домашньому насильству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(2017 р.),</a:t>
            </a:r>
          </a:p>
          <a:p>
            <a:pPr lvl="0"/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Державна соціальна програма забезпечення рівних прав та можливостей жінок і чоловіків на період до 2021 року,</a:t>
            </a:r>
          </a:p>
          <a:p>
            <a:pPr lvl="0"/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Національна стратегія у сфері прав людини на період до 2020 року та план дій з її реалізації,</a:t>
            </a:r>
          </a:p>
          <a:p>
            <a:pPr lvl="0"/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Національний план дій із виконання рекомендацій, викладених у заключних зауваженнях Комітету ООН з ліквідації дискримінації щодо жінок до восьмої періодичної доповіді України про виконання Конвенції про ліквідацію всіх форм дискримінації щодо жінок на період до 2021 року,</a:t>
            </a:r>
          </a:p>
          <a:p>
            <a:pPr lvl="0"/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Національний план дій з виконання резолюції Ради Безпеки ООН 1325 «Жінки, мир, безпека» на період до 2020 року,</a:t>
            </a:r>
          </a:p>
          <a:p>
            <a:pPr lvl="0"/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Концепція Державної соціальної програми запобігання та протидії домашньому насильству та насильству за ознакою статі на період до 2023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року,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Державна соціальна програма «Національний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дій щодо реалізації Конвенції ООН про права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дитини»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період до 2021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року,</a:t>
            </a:r>
          </a:p>
          <a:p>
            <a:pPr lvl="0"/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Стратегії впровадження ґендерної рівності у сфері освіти «Освіта: ґендерний вимір – 2021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uk-UA" sz="1400" dirty="0"/>
          </a:p>
        </p:txBody>
      </p:sp>
    </p:spTree>
    <p:extLst>
      <p:ext uri="{BB962C8B-B14F-4D97-AF65-F5344CB8AC3E}">
        <p14:creationId xmlns:p14="http://schemas.microsoft.com/office/powerpoint/2010/main" val="100471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880" y="1295400"/>
            <a:ext cx="78867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7538" y="325289"/>
            <a:ext cx="1076178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ль 5. «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Ґендерна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рівність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»: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показники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м</a:t>
            </a:r>
            <a:r>
              <a:rPr lang="uk-UA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оніторингу</a:t>
            </a: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uk-UA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дезагрегація</a:t>
            </a: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даних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95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260" y="492369"/>
            <a:ext cx="8815755" cy="1092811"/>
          </a:xfrm>
        </p:spPr>
        <p:txBody>
          <a:bodyPr/>
          <a:lstStyle/>
          <a:p>
            <a:pPr algn="ctr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Ціль 5. Ґендерна рівність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8081" y="332898"/>
            <a:ext cx="2421549" cy="1480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021" y="1813590"/>
            <a:ext cx="10131559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079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C346A6-C648-4E0A-90F6-C812FC4F1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Ґендерні стереотипи як передумови нерівного ставлення до жінок і чоловіків, дівчат і хлопців</a:t>
            </a:r>
            <a:endParaRPr 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59444FD-FB4B-4F79-BF87-8211FC8DD8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3031" y="2506662"/>
            <a:ext cx="10515600" cy="4351338"/>
          </a:xfrm>
        </p:spPr>
        <p:txBody>
          <a:bodyPr>
            <a:normAutofit/>
          </a:bodyPr>
          <a:lstStyle/>
          <a:p>
            <a:r>
              <a:rPr lang="uk-UA" sz="2000" dirty="0" smtClean="0"/>
              <a:t>Конвенція</a:t>
            </a:r>
            <a:r>
              <a:rPr lang="ru-RU" sz="2000" dirty="0" smtClean="0"/>
              <a:t> </a:t>
            </a:r>
            <a:r>
              <a:rPr lang="ru-RU" sz="2000" dirty="0"/>
              <a:t>ООН про </a:t>
            </a:r>
            <a:r>
              <a:rPr lang="uk-UA" sz="2000" dirty="0" smtClean="0"/>
              <a:t>ліквідацію</a:t>
            </a:r>
            <a:r>
              <a:rPr lang="ru-RU" sz="2000" dirty="0" smtClean="0"/>
              <a:t> </a:t>
            </a:r>
            <a:r>
              <a:rPr lang="uk-UA" sz="2000" dirty="0" smtClean="0"/>
              <a:t>всіх</a:t>
            </a:r>
            <a:r>
              <a:rPr lang="ru-RU" sz="2000" dirty="0" smtClean="0"/>
              <a:t> </a:t>
            </a:r>
            <a:r>
              <a:rPr lang="ru-RU" sz="2000" dirty="0"/>
              <a:t>форм </a:t>
            </a:r>
            <a:r>
              <a:rPr lang="uk-UA" sz="2000" dirty="0" smtClean="0"/>
              <a:t>дискримінації щодо жінок </a:t>
            </a:r>
            <a:r>
              <a:rPr lang="ru-RU" sz="2000" dirty="0" smtClean="0"/>
              <a:t>(</a:t>
            </a:r>
            <a:r>
              <a:rPr lang="en-US" sz="2000" dirty="0" smtClean="0"/>
              <a:t>CEDAW) </a:t>
            </a:r>
            <a:r>
              <a:rPr lang="uk-UA" sz="2000" dirty="0" smtClean="0"/>
              <a:t>закликає</a:t>
            </a:r>
            <a:r>
              <a:rPr lang="ru-RU" sz="2000" dirty="0" smtClean="0"/>
              <a:t> </a:t>
            </a:r>
            <a:r>
              <a:rPr lang="uk-UA" sz="2000" dirty="0" smtClean="0"/>
              <a:t>держави вживати всіх можливих заходів, аби «</a:t>
            </a:r>
            <a:r>
              <a:rPr lang="uk-UA" sz="2000" i="1" dirty="0" smtClean="0"/>
              <a:t>змінити соціальні та культурні моделі поведінки чоловіків і жінок для досягнення викорінення забобонів, звичаїв та всіх інших проявів, що ґрунтуються на ідеї неповноцінності чи зверхності однієї із статей або стереотипності ролі чоловіків і жінок</a:t>
            </a:r>
            <a:r>
              <a:rPr lang="ru-RU" sz="2000" dirty="0" smtClean="0"/>
              <a:t>»</a:t>
            </a:r>
            <a:endParaRPr lang="x-none" sz="2000" dirty="0"/>
          </a:p>
        </p:txBody>
      </p:sp>
    </p:spTree>
    <p:extLst>
      <p:ext uri="{BB962C8B-B14F-4D97-AF65-F5344CB8AC3E}">
        <p14:creationId xmlns:p14="http://schemas.microsoft.com/office/powerpoint/2010/main" val="100145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6463" y="482356"/>
            <a:ext cx="11195537" cy="678229"/>
          </a:xfrm>
        </p:spPr>
        <p:txBody>
          <a:bodyPr>
            <a:noAutofit/>
          </a:bodyPr>
          <a:lstStyle/>
          <a:p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Ґендерні </a:t>
            </a:r>
            <a:r>
              <a:rPr lang="uk-UA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дисбаланси</a:t>
            </a:r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освіті: переваги в успішності навчання </a:t>
            </a:r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трансформуються в рівність економічних можливостей</a:t>
            </a:r>
            <a:endParaRPr lang="uk-U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584" y="1659652"/>
            <a:ext cx="8141108" cy="4506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404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90C976-61AE-45C2-AA92-108FC232D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Ґендерні </a:t>
            </a:r>
            <a:r>
              <a:rPr lang="uk-UA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дисбаланси</a:t>
            </a: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здобутті вищої освіти як передумови ґендерної сегрегації ринку праці</a:t>
            </a:r>
            <a:endParaRPr lang="uk-UA" sz="28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6E8F9A7-9B8C-46AB-B1E2-CCD978DD48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8139" y="2024407"/>
            <a:ext cx="10515600" cy="4351338"/>
          </a:xfrm>
        </p:spPr>
        <p:txBody>
          <a:bodyPr>
            <a:normAutofit/>
          </a:bodyPr>
          <a:lstStyle/>
          <a:p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жінки переважають серед здобувачів вищої освіти в галузях охорони здоров’я, освіти та в гуманітарних наук (більше 70%), чоловіки - в галузях транспорту та комунікацій, архітектури або інженерних спеціальностей,</a:t>
            </a:r>
          </a:p>
          <a:p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жінки становлять лише 29,5% усіх студентів, які здобували вищу освіту безпосередньо за спеціальностями, зорієнтованими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STEM-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галузі (наука, технології, інжиніринг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математика),</a:t>
            </a:r>
          </a:p>
          <a:p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зростає чисельність жінок серед здобувачів освіти у вищих військових навчальних закладах та військових навчальних підрозділах закладів вищої освіти (8% від загальної чисельності зарахованих на навчання), з вересня 2019 році дівчата зможуть здобувати освіту у військових (військово-морських) ліцеях.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x-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54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8B314B-092A-4927-B333-AE9837598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908" y="212725"/>
            <a:ext cx="11095892" cy="1325563"/>
          </a:xfrm>
        </p:spPr>
        <p:txBody>
          <a:bodyPr>
            <a:normAutofit/>
          </a:bodyPr>
          <a:lstStyle/>
          <a:p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Непропорційний розподіл домашніх обов’язків між дівчатами та </a:t>
            </a: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хлопцями, жінками та чоловіками</a:t>
            </a:r>
            <a:endParaRPr lang="x-none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6956138"/>
              </p:ext>
            </p:extLst>
          </p:nvPr>
        </p:nvGraphicFramePr>
        <p:xfrm>
          <a:off x="668215" y="1542683"/>
          <a:ext cx="7162800" cy="41547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-410309" y="5790417"/>
            <a:ext cx="923778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Різниця між часткою дівчат і хлопців, які щодня долучаються до </a:t>
            </a:r>
            <a:r>
              <a:rPr lang="uk-UA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uk-UA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атньої роботи, </a:t>
            </a:r>
          </a:p>
          <a:p>
            <a:pPr algn="ctr"/>
            <a:r>
              <a:rPr lang="uk-UA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віці 8 і 12 років,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відсоткових пунктах</a:t>
            </a:r>
          </a:p>
          <a:p>
            <a:pPr algn="ctr"/>
            <a:r>
              <a:rPr lang="uk-UA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Джерело: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Children’s Worlds, the International Survey of Children’s Well-Being (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ISCWeB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uk-UA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46122" y="2568751"/>
            <a:ext cx="318867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Україні лише третина </a:t>
            </a:r>
            <a:r>
              <a:rPr lang="uk-UA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(36%) хлопців у віці 18-24 роки </a:t>
            </a:r>
            <a:r>
              <a:rPr lang="uk-UA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погоджуються, </a:t>
            </a:r>
            <a:r>
              <a:rPr lang="uk-UA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що чоловіки мають долучатися до хатньої роботи на рівні з </a:t>
            </a:r>
            <a:r>
              <a:rPr lang="uk-UA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жінками.</a:t>
            </a:r>
          </a:p>
          <a:p>
            <a:r>
              <a:rPr lang="uk-UA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Джерело: «Сучасне розуміння </a:t>
            </a:r>
            <a:r>
              <a:rPr lang="uk-UA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маскулінності</a:t>
            </a:r>
            <a:r>
              <a:rPr lang="uk-UA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(UNFPA, 2018).</a:t>
            </a:r>
            <a:r>
              <a:rPr lang="uk-UA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350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18B314B-092A-4927-B333-AE9837598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Ґендерно зумовлене </a:t>
            </a: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насильство щодо дітей: офіційна </a:t>
            </a:r>
            <a:r>
              <a:rPr lang="uk-UA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сттистика</a:t>
            </a:r>
            <a:endParaRPr lang="x-none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123" y="1629507"/>
            <a:ext cx="7928539" cy="4510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872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Ґендерно зумовлене </a:t>
            </a: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насильство: рівень поширення в суспільстві </a:t>
            </a:r>
            <a:endParaRPr lang="uk-UA" sz="28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522" y="1732973"/>
            <a:ext cx="9031165" cy="4022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116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Домашнє насильство</a:t>
            </a:r>
            <a:endParaRPr 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Згідно даних Національної поліції, в 2017 р. було зафіксовано 96 245 звернень із приводу насильства в сім’ї, з них 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900 звернень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надійшло від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дітей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Новим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Законом України </a:t>
            </a:r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«Про запобігання та протидію домашньому насильству»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(2017 р.) передбачено надання дітям, які стали свідками домашнього насильства, спеціального статусу потерпілих, що дає право на користування відповідним обсягом соціальних послуг від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держави,</a:t>
            </a:r>
          </a:p>
          <a:p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Молоді жінки рідше повідомляють про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випадки,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однак принаймні з однією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формою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насильства з боку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чоловіка/партнера стикалися 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11% жінок у віці 15-24 роки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які перебували в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шлюбі («Поширеність насильства щодо дівчат і жінок – 2014» (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UNFPA, 2015)</a:t>
            </a:r>
            <a:endParaRPr lang="uk-UA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11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694</Words>
  <Application>Microsoft Office PowerPoint</Application>
  <PresentationFormat>Широкоэкранный</PresentationFormat>
  <Paragraphs>52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SimSun</vt:lpstr>
      <vt:lpstr>Arial</vt:lpstr>
      <vt:lpstr>Calibri</vt:lpstr>
      <vt:lpstr>Calibri Light</vt:lpstr>
      <vt:lpstr>Times New Roman</vt:lpstr>
      <vt:lpstr>Тема Office</vt:lpstr>
      <vt:lpstr>Тренінг щодо підвищення кваліфікації з моніторингу даних ЦСР  в рамках проекту Підготовка Національної доповіді «Діти та молодь України в контексті Цілей сталого розвитку»: визначення завдань та показників </vt:lpstr>
      <vt:lpstr>Ціль 5. Ґендерна рівність</vt:lpstr>
      <vt:lpstr>Ґендерні стереотипи як передумови нерівного ставлення до жінок і чоловіків, дівчат і хлопців</vt:lpstr>
      <vt:lpstr>Ґендерні дисбаланси в освіті: переваги в успішності навчання не трансформуються в рівність економічних можливостей</vt:lpstr>
      <vt:lpstr>Ґендерні дисбаланси в здобутті вищої освіти як передумови ґендерної сегрегації ринку праці</vt:lpstr>
      <vt:lpstr>Непропорційний розподіл домашніх обов’язків між дівчатами та хлопцями, жінками та чоловіками</vt:lpstr>
      <vt:lpstr>Ґендерно зумовлене насильство щодо дітей: офіційна сттистика</vt:lpstr>
      <vt:lpstr>Ґендерно зумовлене насильство: рівень поширення в суспільстві </vt:lpstr>
      <vt:lpstr>Домашнє насильство</vt:lpstr>
      <vt:lpstr>Безпечна статева поведінка молоді</vt:lpstr>
      <vt:lpstr>Підліткова вагітність та аборти</vt:lpstr>
      <vt:lpstr>Забезпечення ґендерної рівності в інституційному середовищі: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Тренінг щодо підвищення кваліфікації з моніторингу даних ЦСР  в рамках проекту Підготовка Національної доповіді «Діти та молодь України в контексті Цілей сталого розвитку»: визначення завдань та показників</dc:title>
  <dc:creator>Ganna Geras</dc:creator>
  <cp:lastModifiedBy>Пользователь Windows</cp:lastModifiedBy>
  <cp:revision>24</cp:revision>
  <dcterms:created xsi:type="dcterms:W3CDTF">2019-04-11T06:24:28Z</dcterms:created>
  <dcterms:modified xsi:type="dcterms:W3CDTF">2019-04-12T09:56:12Z</dcterms:modified>
</cp:coreProperties>
</file>