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5"/>
  </p:notesMasterIdLst>
  <p:sldIdLst>
    <p:sldId id="256" r:id="rId2"/>
    <p:sldId id="287" r:id="rId3"/>
    <p:sldId id="288" r:id="rId4"/>
    <p:sldId id="286" r:id="rId5"/>
    <p:sldId id="293" r:id="rId6"/>
    <p:sldId id="294" r:id="rId7"/>
    <p:sldId id="297" r:id="rId8"/>
    <p:sldId id="296" r:id="rId9"/>
    <p:sldId id="285" r:id="rId10"/>
    <p:sldId id="307" r:id="rId11"/>
    <p:sldId id="302" r:id="rId12"/>
    <p:sldId id="301" r:id="rId13"/>
    <p:sldId id="290" r:id="rId14"/>
    <p:sldId id="303" r:id="rId15"/>
    <p:sldId id="304" r:id="rId16"/>
    <p:sldId id="305" r:id="rId17"/>
    <p:sldId id="282" r:id="rId18"/>
    <p:sldId id="261" r:id="rId19"/>
    <p:sldId id="262" r:id="rId20"/>
    <p:sldId id="274" r:id="rId21"/>
    <p:sldId id="309" r:id="rId22"/>
    <p:sldId id="275" r:id="rId23"/>
    <p:sldId id="28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2CF7002-5D34-4D4F-A906-A15DE6055B18}">
          <p14:sldIdLst>
            <p14:sldId id="256"/>
            <p14:sldId id="287"/>
            <p14:sldId id="288"/>
            <p14:sldId id="286"/>
            <p14:sldId id="293"/>
            <p14:sldId id="294"/>
            <p14:sldId id="297"/>
            <p14:sldId id="296"/>
            <p14:sldId id="285"/>
            <p14:sldId id="307"/>
            <p14:sldId id="302"/>
            <p14:sldId id="301"/>
            <p14:sldId id="290"/>
            <p14:sldId id="303"/>
            <p14:sldId id="304"/>
            <p14:sldId id="305"/>
            <p14:sldId id="282"/>
            <p14:sldId id="261"/>
            <p14:sldId id="262"/>
            <p14:sldId id="274"/>
            <p14:sldId id="309"/>
            <p14:sldId id="275"/>
            <p14:sldId id="28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  <a:srgbClr val="008080"/>
    <a:srgbClr val="0066FF"/>
    <a:srgbClr val="FFFFCC"/>
    <a:srgbClr val="99FFCC"/>
    <a:srgbClr val="6699FF"/>
    <a:srgbClr val="99CCFF"/>
    <a:srgbClr val="008000"/>
    <a:srgbClr val="FF99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40" autoAdjust="0"/>
  </p:normalViewPr>
  <p:slideViewPr>
    <p:cSldViewPr>
      <p:cViewPr>
        <p:scale>
          <a:sx n="107" d="100"/>
          <a:sy n="107" d="100"/>
        </p:scale>
        <p:origin x="-84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275019194029317"/>
          <c:y val="8.1081081081081086E-2"/>
          <c:w val="0.52866861030126333"/>
          <c:h val="0.91891891891891897"/>
        </c:manualLayout>
      </c:layout>
      <c:doughnutChart>
        <c:varyColors val="1"/>
        <c:ser>
          <c:idx val="0"/>
          <c:order val="0"/>
          <c:dPt>
            <c:idx val="9"/>
            <c:bubble3D val="0"/>
            <c:spPr>
              <a:solidFill>
                <a:srgbClr val="808080"/>
              </a:solidFill>
            </c:spPr>
          </c:dPt>
          <c:dPt>
            <c:idx val="10"/>
            <c:bubble3D val="0"/>
            <c:explosion val="1"/>
            <c:spPr>
              <a:solidFill>
                <a:schemeClr val="accent2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1.50479656849722E-2"/>
                  <c:y val="-0.1460966017607106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8.9695468619428759E-2"/>
                  <c:y val="-0.1474476476770599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22275858237973559"/>
                  <c:y val="-0.10810797066235718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8553107625722745"/>
                  <c:y val="1.461683637144439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20591359414171384"/>
                  <c:y val="8.160972798264151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7127770827395991"/>
                  <c:y val="0.1288296585939177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0.15317609637576501"/>
                  <c:y val="0.1611999502751816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0.11358122044410525"/>
                  <c:y val="0.182961056426367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9.1497563072702182E-2"/>
                  <c:y val="0.16250409664696508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-0.24360220278587624"/>
                  <c:y val="5.6306306306306307E-2"/>
                </c:manualLayout>
              </c:layout>
              <c:tx>
                <c:rich>
                  <a:bodyPr/>
                  <a:lstStyle/>
                  <a:p>
                    <a:pPr>
                      <a:defRPr lang="uk-UA" sz="1200" b="1" noProof="0"/>
                    </a:pPr>
                    <a:r>
                      <a:rPr lang="uk-UA" sz="1200" b="1" noProof="0" smtClean="0"/>
                      <a:t>із </a:t>
                    </a:r>
                    <a:r>
                      <a:rPr lang="uk-UA" sz="1200" b="1" noProof="0"/>
                      <a:t>затримкою психічного розвитку
21%</a:t>
                    </a:r>
                    <a:endParaRPr lang="ru-RU" sz="1200" b="1" dirty="0"/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-6.8675089083252344E-2"/>
                  <c:y val="-0.24999999999999997"/>
                </c:manualLayout>
              </c:layout>
              <c:spPr/>
              <c:txPr>
                <a:bodyPr/>
                <a:lstStyle/>
                <a:p>
                  <a:pPr>
                    <a:defRPr lang="uk-UA" sz="1100" b="1" noProof="0"/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lang="uk-UA" sz="1000" b="0" noProof="0"/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Лист2!$A$33:$A$43</c:f>
              <c:strCache>
                <c:ptCount val="11"/>
                <c:pt idx="0">
                  <c:v>сліпих</c:v>
                </c:pt>
                <c:pt idx="1">
                  <c:v>з синдромом Дауна</c:v>
                </c:pt>
                <c:pt idx="2">
                  <c:v>з розладами спектра аутизму</c:v>
                </c:pt>
                <c:pt idx="3">
                  <c:v>зі складними порушенням розвитку</c:v>
                </c:pt>
                <c:pt idx="4">
                  <c:v>глухих</c:v>
                </c:pt>
                <c:pt idx="5">
                  <c:v>зі зниженим слухом</c:v>
                </c:pt>
                <c:pt idx="6">
                  <c:v>з порушенням опорно-рухового апарату </c:v>
                </c:pt>
                <c:pt idx="7">
                  <c:v>з тяжким порушенням мовлення</c:v>
                </c:pt>
                <c:pt idx="8">
                  <c:v>зі зниженим зором</c:v>
                </c:pt>
                <c:pt idx="9">
                  <c:v>з затримкою психічного розвитку</c:v>
                </c:pt>
                <c:pt idx="10">
                  <c:v>розумово відсталих</c:v>
                </c:pt>
              </c:strCache>
            </c:strRef>
          </c:cat>
          <c:val>
            <c:numRef>
              <c:f>Лист2!$B$33:$B$43</c:f>
              <c:numCache>
                <c:formatCode>0.0</c:formatCode>
                <c:ptCount val="11"/>
                <c:pt idx="0">
                  <c:v>0.88340568121239804</c:v>
                </c:pt>
                <c:pt idx="1">
                  <c:v>1.1880283299063286</c:v>
                </c:pt>
                <c:pt idx="2">
                  <c:v>2.3551138527149496</c:v>
                </c:pt>
                <c:pt idx="3">
                  <c:v>2.9186657527987205</c:v>
                </c:pt>
                <c:pt idx="4">
                  <c:v>3.4346203640240649</c:v>
                </c:pt>
                <c:pt idx="5">
                  <c:v>4.3903739243012723</c:v>
                </c:pt>
                <c:pt idx="6">
                  <c:v>5.787830325184677</c:v>
                </c:pt>
                <c:pt idx="7">
                  <c:v>9.7974259386185363</c:v>
                </c:pt>
                <c:pt idx="8">
                  <c:v>10.241032670779072</c:v>
                </c:pt>
                <c:pt idx="9">
                  <c:v>20.58868326860102</c:v>
                </c:pt>
                <c:pt idx="10">
                  <c:v>38.414819891858961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5DD482-BAD0-43E1-9E31-5D2126F198BE}" type="doc">
      <dgm:prSet loTypeId="urn:microsoft.com/office/officeart/2005/8/layout/arrow5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A3F8F6E-5675-4B09-BF8F-9C033D58C648}">
      <dgm:prSet phldrT="[Текст]"/>
      <dgm:spPr/>
      <dgm:t>
        <a:bodyPr/>
        <a:lstStyle/>
        <a:p>
          <a:r>
            <a:rPr lang="uk-UA" dirty="0" smtClean="0"/>
            <a:t>Глобальна </a:t>
          </a:r>
          <a:r>
            <a:rPr lang="uk-UA" dirty="0" err="1" smtClean="0"/>
            <a:t>ЦСР</a:t>
          </a:r>
          <a:r>
            <a:rPr lang="uk-UA" dirty="0" smtClean="0"/>
            <a:t> 4</a:t>
          </a:r>
          <a:endParaRPr lang="ru-RU" dirty="0"/>
        </a:p>
      </dgm:t>
    </dgm:pt>
    <dgm:pt modelId="{05AC167A-BD0F-4A87-A8CF-BDDE90100E32}" type="parTrans" cxnId="{91D9AA0C-3B82-4D41-B6C9-487E39615B8E}">
      <dgm:prSet/>
      <dgm:spPr/>
      <dgm:t>
        <a:bodyPr/>
        <a:lstStyle/>
        <a:p>
          <a:endParaRPr lang="ru-RU"/>
        </a:p>
      </dgm:t>
    </dgm:pt>
    <dgm:pt modelId="{1B69C442-C11D-47E3-BAFB-BE10BAFDB597}" type="sibTrans" cxnId="{91D9AA0C-3B82-4D41-B6C9-487E39615B8E}">
      <dgm:prSet/>
      <dgm:spPr/>
      <dgm:t>
        <a:bodyPr/>
        <a:lstStyle/>
        <a:p>
          <a:endParaRPr lang="ru-RU"/>
        </a:p>
      </dgm:t>
    </dgm:pt>
    <dgm:pt modelId="{1BBF462B-3CFE-4B71-8E7A-D6C352F821C4}">
      <dgm:prSet phldrT="[Текст]"/>
      <dgm:spPr>
        <a:solidFill>
          <a:srgbClr val="00CC66"/>
        </a:solidFill>
      </dgm:spPr>
      <dgm:t>
        <a:bodyPr/>
        <a:lstStyle/>
        <a:p>
          <a:r>
            <a:rPr lang="uk-UA" dirty="0" smtClean="0"/>
            <a:t>Національна </a:t>
          </a:r>
          <a:r>
            <a:rPr lang="uk-UA" dirty="0" err="1" smtClean="0"/>
            <a:t>ЦСР</a:t>
          </a:r>
          <a:r>
            <a:rPr lang="uk-UA" dirty="0" smtClean="0"/>
            <a:t> 4</a:t>
          </a:r>
          <a:endParaRPr lang="ru-RU" dirty="0"/>
        </a:p>
      </dgm:t>
    </dgm:pt>
    <dgm:pt modelId="{D04941AB-A6BA-4627-8928-14AB866CC4EA}" type="parTrans" cxnId="{7CF86A4F-4E24-42FE-B4FD-C3C69F9AAF93}">
      <dgm:prSet/>
      <dgm:spPr/>
      <dgm:t>
        <a:bodyPr/>
        <a:lstStyle/>
        <a:p>
          <a:endParaRPr lang="ru-RU"/>
        </a:p>
      </dgm:t>
    </dgm:pt>
    <dgm:pt modelId="{DFB5A8E0-AF25-4C74-A00A-413114E878CB}" type="sibTrans" cxnId="{7CF86A4F-4E24-42FE-B4FD-C3C69F9AAF93}">
      <dgm:prSet/>
      <dgm:spPr/>
      <dgm:t>
        <a:bodyPr/>
        <a:lstStyle/>
        <a:p>
          <a:endParaRPr lang="ru-RU"/>
        </a:p>
      </dgm:t>
    </dgm:pt>
    <dgm:pt modelId="{24652D03-9099-47CE-84DE-44E2CE3A1501}" type="pres">
      <dgm:prSet presAssocID="{B95DD482-BAD0-43E1-9E31-5D2126F198B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2D5712-9781-4E18-8A9E-7757E6D69AF5}" type="pres">
      <dgm:prSet presAssocID="{8A3F8F6E-5675-4B09-BF8F-9C033D58C648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9DEBD4-2034-4A0B-998E-36C1DA260CE5}" type="pres">
      <dgm:prSet presAssocID="{1BBF462B-3CFE-4B71-8E7A-D6C352F821C4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F68BCC-5F1A-485A-B392-5B514D8C8D28}" type="presOf" srcId="{B95DD482-BAD0-43E1-9E31-5D2126F198BE}" destId="{24652D03-9099-47CE-84DE-44E2CE3A1501}" srcOrd="0" destOrd="0" presId="urn:microsoft.com/office/officeart/2005/8/layout/arrow5"/>
    <dgm:cxn modelId="{7CF86A4F-4E24-42FE-B4FD-C3C69F9AAF93}" srcId="{B95DD482-BAD0-43E1-9E31-5D2126F198BE}" destId="{1BBF462B-3CFE-4B71-8E7A-D6C352F821C4}" srcOrd="1" destOrd="0" parTransId="{D04941AB-A6BA-4627-8928-14AB866CC4EA}" sibTransId="{DFB5A8E0-AF25-4C74-A00A-413114E878CB}"/>
    <dgm:cxn modelId="{91D9AA0C-3B82-4D41-B6C9-487E39615B8E}" srcId="{B95DD482-BAD0-43E1-9E31-5D2126F198BE}" destId="{8A3F8F6E-5675-4B09-BF8F-9C033D58C648}" srcOrd="0" destOrd="0" parTransId="{05AC167A-BD0F-4A87-A8CF-BDDE90100E32}" sibTransId="{1B69C442-C11D-47E3-BAFB-BE10BAFDB597}"/>
    <dgm:cxn modelId="{16E01C34-F87B-4A02-9ECD-91FB879F2F84}" type="presOf" srcId="{8A3F8F6E-5675-4B09-BF8F-9C033D58C648}" destId="{B32D5712-9781-4E18-8A9E-7757E6D69AF5}" srcOrd="0" destOrd="0" presId="urn:microsoft.com/office/officeart/2005/8/layout/arrow5"/>
    <dgm:cxn modelId="{5C4D356A-C129-4F02-862C-7C8A9E9450F1}" type="presOf" srcId="{1BBF462B-3CFE-4B71-8E7A-D6C352F821C4}" destId="{399DEBD4-2034-4A0B-998E-36C1DA260CE5}" srcOrd="0" destOrd="0" presId="urn:microsoft.com/office/officeart/2005/8/layout/arrow5"/>
    <dgm:cxn modelId="{7AEED327-692B-4751-8A98-E7F01292AB07}" type="presParOf" srcId="{24652D03-9099-47CE-84DE-44E2CE3A1501}" destId="{B32D5712-9781-4E18-8A9E-7757E6D69AF5}" srcOrd="0" destOrd="0" presId="urn:microsoft.com/office/officeart/2005/8/layout/arrow5"/>
    <dgm:cxn modelId="{DF3310F6-3723-4979-B177-7B5EED5E8D80}" type="presParOf" srcId="{24652D03-9099-47CE-84DE-44E2CE3A1501}" destId="{399DEBD4-2034-4A0B-998E-36C1DA260CE5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4B9D9B-C678-4A26-B0F2-2769A70C9738}" type="doc">
      <dgm:prSet loTypeId="urn:microsoft.com/office/officeart/2005/8/layout/hProcess4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46B1FE7-A901-4A81-8EC7-B246C105953F}">
      <dgm:prSet phldrT="[Текст]"/>
      <dgm:spPr/>
      <dgm:t>
        <a:bodyPr/>
        <a:lstStyle/>
        <a:p>
          <a:r>
            <a:rPr lang="uk-UA" dirty="0" smtClean="0"/>
            <a:t>Завдання</a:t>
          </a:r>
          <a:endParaRPr lang="ru-RU" dirty="0"/>
        </a:p>
      </dgm:t>
    </dgm:pt>
    <dgm:pt modelId="{31899755-C20B-4AFA-BCAB-CF837063A4A3}" type="parTrans" cxnId="{87BEFA14-1CFA-4AD2-809E-9F80FC4EEEEB}">
      <dgm:prSet/>
      <dgm:spPr/>
      <dgm:t>
        <a:bodyPr/>
        <a:lstStyle/>
        <a:p>
          <a:endParaRPr lang="ru-RU"/>
        </a:p>
      </dgm:t>
    </dgm:pt>
    <dgm:pt modelId="{54A14E30-D4B8-4E7C-8761-76AB91887DDF}" type="sibTrans" cxnId="{87BEFA14-1CFA-4AD2-809E-9F80FC4EEEEB}">
      <dgm:prSet/>
      <dgm:spPr/>
      <dgm:t>
        <a:bodyPr/>
        <a:lstStyle/>
        <a:p>
          <a:endParaRPr lang="ru-RU"/>
        </a:p>
      </dgm:t>
    </dgm:pt>
    <dgm:pt modelId="{152129AF-F851-4D1F-BD50-9C6668533943}">
      <dgm:prSet phldrT="[Текст]" custT="1"/>
      <dgm:spPr/>
      <dgm:t>
        <a:bodyPr/>
        <a:lstStyle/>
        <a:p>
          <a:r>
            <a:rPr lang="en-US" sz="1200" b="1" dirty="0" smtClean="0"/>
            <a:t>SDGs</a:t>
          </a:r>
          <a:endParaRPr lang="ru-RU" sz="1200" b="1" dirty="0"/>
        </a:p>
      </dgm:t>
    </dgm:pt>
    <dgm:pt modelId="{5F31CDBF-EF72-402D-8839-0C8A0A39EF37}" type="parTrans" cxnId="{822B8ADD-74DA-400B-BFF4-822ADD8FA89D}">
      <dgm:prSet/>
      <dgm:spPr/>
      <dgm:t>
        <a:bodyPr/>
        <a:lstStyle/>
        <a:p>
          <a:endParaRPr lang="ru-RU"/>
        </a:p>
      </dgm:t>
    </dgm:pt>
    <dgm:pt modelId="{26327A2F-3CAF-441F-BD74-1D4006587CDE}" type="sibTrans" cxnId="{822B8ADD-74DA-400B-BFF4-822ADD8FA89D}">
      <dgm:prSet/>
      <dgm:spPr/>
      <dgm:t>
        <a:bodyPr/>
        <a:lstStyle/>
        <a:p>
          <a:endParaRPr lang="ru-RU"/>
        </a:p>
      </dgm:t>
    </dgm:pt>
    <dgm:pt modelId="{16E09959-99E0-4245-AFAA-CF5C06EA0753}">
      <dgm:prSet phldrT="[Текст]"/>
      <dgm:spPr>
        <a:solidFill>
          <a:srgbClr val="00CC66"/>
        </a:solidFill>
      </dgm:spPr>
      <dgm:t>
        <a:bodyPr/>
        <a:lstStyle/>
        <a:p>
          <a:r>
            <a:rPr lang="uk-UA" dirty="0" smtClean="0"/>
            <a:t>Завдання</a:t>
          </a:r>
          <a:endParaRPr lang="ru-RU" dirty="0"/>
        </a:p>
      </dgm:t>
    </dgm:pt>
    <dgm:pt modelId="{374A47B0-A4F6-4381-B194-7F780F6B778C}" type="parTrans" cxnId="{1BF2B90E-1E7C-417C-B577-349C6148A764}">
      <dgm:prSet/>
      <dgm:spPr/>
      <dgm:t>
        <a:bodyPr/>
        <a:lstStyle/>
        <a:p>
          <a:endParaRPr lang="ru-RU"/>
        </a:p>
      </dgm:t>
    </dgm:pt>
    <dgm:pt modelId="{CA608546-0007-432B-9C5C-82A66FE73798}" type="sibTrans" cxnId="{1BF2B90E-1E7C-417C-B577-349C6148A764}">
      <dgm:prSet/>
      <dgm:spPr/>
      <dgm:t>
        <a:bodyPr/>
        <a:lstStyle/>
        <a:p>
          <a:endParaRPr lang="ru-RU"/>
        </a:p>
      </dgm:t>
    </dgm:pt>
    <dgm:pt modelId="{5822F261-A2E4-45E3-96A0-514ABAD9873D}">
      <dgm:prSet phldrT="[Текст]" custT="1"/>
      <dgm:spPr/>
      <dgm:t>
        <a:bodyPr/>
        <a:lstStyle/>
        <a:p>
          <a:r>
            <a:rPr lang="uk-UA" sz="1200" b="1" dirty="0" err="1" smtClean="0"/>
            <a:t>ЦСР</a:t>
          </a:r>
          <a:endParaRPr lang="ru-RU" sz="1200" b="1" dirty="0"/>
        </a:p>
      </dgm:t>
    </dgm:pt>
    <dgm:pt modelId="{9FFC21C8-6959-4DBB-ADCD-F004FA191CEF}" type="parTrans" cxnId="{8A91D762-FD0D-40E4-A30A-094E628C6E19}">
      <dgm:prSet/>
      <dgm:spPr/>
      <dgm:t>
        <a:bodyPr/>
        <a:lstStyle/>
        <a:p>
          <a:endParaRPr lang="ru-RU"/>
        </a:p>
      </dgm:t>
    </dgm:pt>
    <dgm:pt modelId="{2FDCB763-5D09-40D1-973B-ECABC50877CE}" type="sibTrans" cxnId="{8A91D762-FD0D-40E4-A30A-094E628C6E19}">
      <dgm:prSet/>
      <dgm:spPr/>
      <dgm:t>
        <a:bodyPr/>
        <a:lstStyle/>
        <a:p>
          <a:endParaRPr lang="ru-RU"/>
        </a:p>
      </dgm:t>
    </dgm:pt>
    <dgm:pt modelId="{39C1EE0D-171C-4BD4-AB72-48C9BC3D595C}">
      <dgm:prSet phldrT="[Текст]"/>
      <dgm:spPr/>
      <dgm:t>
        <a:bodyPr/>
        <a:lstStyle/>
        <a:p>
          <a:r>
            <a:rPr lang="uk-UA" sz="1000" dirty="0" smtClean="0"/>
            <a:t>7 національних</a:t>
          </a:r>
          <a:endParaRPr lang="ru-RU" sz="1000" dirty="0"/>
        </a:p>
      </dgm:t>
    </dgm:pt>
    <dgm:pt modelId="{F367C659-3652-4A0E-95E4-51D2F59B30E9}" type="parTrans" cxnId="{5B4F8774-FE0D-43F2-85CD-A360607F7C95}">
      <dgm:prSet/>
      <dgm:spPr/>
      <dgm:t>
        <a:bodyPr/>
        <a:lstStyle/>
        <a:p>
          <a:endParaRPr lang="ru-RU"/>
        </a:p>
      </dgm:t>
    </dgm:pt>
    <dgm:pt modelId="{83BF7020-DC6A-448F-8199-B49A9108DCAF}" type="sibTrans" cxnId="{5B4F8774-FE0D-43F2-85CD-A360607F7C95}">
      <dgm:prSet/>
      <dgm:spPr/>
      <dgm:t>
        <a:bodyPr/>
        <a:lstStyle/>
        <a:p>
          <a:endParaRPr lang="ru-RU"/>
        </a:p>
      </dgm:t>
    </dgm:pt>
    <dgm:pt modelId="{82352432-C71C-4D75-BBBD-428D505CB6AE}">
      <dgm:prSet phldrT="[Текст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uk-UA" dirty="0" smtClean="0"/>
            <a:t>Завдання</a:t>
          </a:r>
          <a:endParaRPr lang="ru-RU" dirty="0"/>
        </a:p>
      </dgm:t>
    </dgm:pt>
    <dgm:pt modelId="{C4585D13-E9CB-45C4-85B6-66076D9F8E8B}" type="parTrans" cxnId="{D0869EB8-81EC-4DEF-B152-4627BD6C51BF}">
      <dgm:prSet/>
      <dgm:spPr/>
      <dgm:t>
        <a:bodyPr/>
        <a:lstStyle/>
        <a:p>
          <a:endParaRPr lang="ru-RU"/>
        </a:p>
      </dgm:t>
    </dgm:pt>
    <dgm:pt modelId="{B7E0F822-1F01-47E9-82F2-E03D20D35394}" type="sibTrans" cxnId="{D0869EB8-81EC-4DEF-B152-4627BD6C51BF}">
      <dgm:prSet/>
      <dgm:spPr/>
      <dgm:t>
        <a:bodyPr/>
        <a:lstStyle/>
        <a:p>
          <a:endParaRPr lang="ru-RU"/>
        </a:p>
      </dgm:t>
    </dgm:pt>
    <dgm:pt modelId="{2AE44AB8-F498-4497-8BCC-887A0D0743B2}">
      <dgm:prSet phldrT="[Текст]" custT="1"/>
      <dgm:spPr/>
      <dgm:t>
        <a:bodyPr/>
        <a:lstStyle/>
        <a:p>
          <a:r>
            <a:rPr lang="uk-UA" sz="1200" b="1" dirty="0" err="1" smtClean="0"/>
            <a:t>ЦСР</a:t>
          </a:r>
          <a:r>
            <a:rPr lang="uk-UA" sz="1200" b="1" dirty="0" smtClean="0"/>
            <a:t>-діти</a:t>
          </a:r>
          <a:endParaRPr lang="ru-RU" sz="1200" b="1" dirty="0"/>
        </a:p>
      </dgm:t>
    </dgm:pt>
    <dgm:pt modelId="{BA431A26-A447-472D-BBF4-BEDFF4810F18}" type="parTrans" cxnId="{ACBB235E-4017-48E2-8454-8E020CE30911}">
      <dgm:prSet/>
      <dgm:spPr/>
      <dgm:t>
        <a:bodyPr/>
        <a:lstStyle/>
        <a:p>
          <a:endParaRPr lang="ru-RU"/>
        </a:p>
      </dgm:t>
    </dgm:pt>
    <dgm:pt modelId="{C83E544D-4890-4C3B-AEFE-B0C1BA5CCAE5}" type="sibTrans" cxnId="{ACBB235E-4017-48E2-8454-8E020CE30911}">
      <dgm:prSet/>
      <dgm:spPr/>
      <dgm:t>
        <a:bodyPr/>
        <a:lstStyle/>
        <a:p>
          <a:endParaRPr lang="ru-RU"/>
        </a:p>
      </dgm:t>
    </dgm:pt>
    <dgm:pt modelId="{1AF62886-DA4D-4C81-9F5A-DE605F638EE5}">
      <dgm:prSet phldrT="[Текст]" custT="1"/>
      <dgm:spPr/>
      <dgm:t>
        <a:bodyPr/>
        <a:lstStyle/>
        <a:p>
          <a:r>
            <a:rPr lang="en-US" sz="1100" dirty="0" smtClean="0"/>
            <a:t>8</a:t>
          </a:r>
          <a:r>
            <a:rPr lang="uk-UA" sz="1100" dirty="0" smtClean="0"/>
            <a:t> тематичних </a:t>
          </a:r>
          <a:endParaRPr lang="ru-RU" sz="1100" dirty="0"/>
        </a:p>
      </dgm:t>
    </dgm:pt>
    <dgm:pt modelId="{F1031C32-9D36-4105-BBCE-8AFDAFB7CC35}" type="parTrans" cxnId="{92E169D2-7A2E-4ADC-9602-B674E0F1EFF8}">
      <dgm:prSet/>
      <dgm:spPr/>
      <dgm:t>
        <a:bodyPr/>
        <a:lstStyle/>
        <a:p>
          <a:endParaRPr lang="ru-RU"/>
        </a:p>
      </dgm:t>
    </dgm:pt>
    <dgm:pt modelId="{320B2745-4317-4D7F-B39C-FFB5CD794C9F}" type="sibTrans" cxnId="{92E169D2-7A2E-4ADC-9602-B674E0F1EFF8}">
      <dgm:prSet/>
      <dgm:spPr/>
      <dgm:t>
        <a:bodyPr/>
        <a:lstStyle/>
        <a:p>
          <a:endParaRPr lang="ru-RU"/>
        </a:p>
      </dgm:t>
    </dgm:pt>
    <dgm:pt modelId="{B2A6C387-5DC3-426F-9438-2ED1294F2515}">
      <dgm:prSet phldrT="[Текст]"/>
      <dgm:spPr/>
      <dgm:t>
        <a:bodyPr/>
        <a:lstStyle/>
        <a:p>
          <a:r>
            <a:rPr lang="en-US" sz="900" dirty="0" smtClean="0"/>
            <a:t>7 </a:t>
          </a:r>
          <a:r>
            <a:rPr lang="uk-UA" sz="900" dirty="0" smtClean="0"/>
            <a:t>основних</a:t>
          </a:r>
          <a:endParaRPr lang="ru-RU" sz="900" dirty="0"/>
        </a:p>
      </dgm:t>
    </dgm:pt>
    <dgm:pt modelId="{ADC8AE9B-8721-4415-8A2F-0DB2D9E76943}" type="parTrans" cxnId="{59A5AECA-4B94-4A51-B256-F208C6BCC125}">
      <dgm:prSet/>
      <dgm:spPr/>
      <dgm:t>
        <a:bodyPr/>
        <a:lstStyle/>
        <a:p>
          <a:endParaRPr lang="ru-RU"/>
        </a:p>
      </dgm:t>
    </dgm:pt>
    <dgm:pt modelId="{57D65FE3-0F3B-4E15-AED2-6D828C5D1116}" type="sibTrans" cxnId="{59A5AECA-4B94-4A51-B256-F208C6BCC125}">
      <dgm:prSet/>
      <dgm:spPr/>
      <dgm:t>
        <a:bodyPr/>
        <a:lstStyle/>
        <a:p>
          <a:endParaRPr lang="ru-RU"/>
        </a:p>
      </dgm:t>
    </dgm:pt>
    <dgm:pt modelId="{4772CB4E-4987-4B04-8C49-CF2C1B857E64}">
      <dgm:prSet phldrT="[Текст]"/>
      <dgm:spPr/>
      <dgm:t>
        <a:bodyPr/>
        <a:lstStyle/>
        <a:p>
          <a:r>
            <a:rPr lang="en-US" sz="900" dirty="0" smtClean="0"/>
            <a:t>3</a:t>
          </a:r>
          <a:r>
            <a:rPr lang="uk-UA" sz="900" dirty="0" smtClean="0"/>
            <a:t> стимулюючих</a:t>
          </a:r>
          <a:endParaRPr lang="ru-RU" sz="900" dirty="0"/>
        </a:p>
      </dgm:t>
    </dgm:pt>
    <dgm:pt modelId="{AD18F5B5-CDEA-435C-B75A-9A067F4254F5}" type="parTrans" cxnId="{DF380C07-CC3B-4A07-84D0-67274150EC07}">
      <dgm:prSet/>
      <dgm:spPr/>
      <dgm:t>
        <a:bodyPr/>
        <a:lstStyle/>
        <a:p>
          <a:endParaRPr lang="ru-RU"/>
        </a:p>
      </dgm:t>
    </dgm:pt>
    <dgm:pt modelId="{CBF78A2D-F646-484A-9F7A-A5082460473E}" type="sibTrans" cxnId="{DF380C07-CC3B-4A07-84D0-67274150EC07}">
      <dgm:prSet/>
      <dgm:spPr/>
      <dgm:t>
        <a:bodyPr/>
        <a:lstStyle/>
        <a:p>
          <a:endParaRPr lang="ru-RU"/>
        </a:p>
      </dgm:t>
    </dgm:pt>
    <dgm:pt modelId="{32D06B7C-A10D-45F9-8F9F-8C67170B9067}" type="pres">
      <dgm:prSet presAssocID="{724B9D9B-C678-4A26-B0F2-2769A70C973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19B5DCD-F336-4E91-993D-FE78B9E9B1B7}" type="pres">
      <dgm:prSet presAssocID="{724B9D9B-C678-4A26-B0F2-2769A70C9738}" presName="tSp" presStyleCnt="0"/>
      <dgm:spPr/>
    </dgm:pt>
    <dgm:pt modelId="{06B5F0EA-7348-4D68-89B9-29E2D156AA37}" type="pres">
      <dgm:prSet presAssocID="{724B9D9B-C678-4A26-B0F2-2769A70C9738}" presName="bSp" presStyleCnt="0"/>
      <dgm:spPr/>
    </dgm:pt>
    <dgm:pt modelId="{89AF25D4-F039-4649-B209-8E4BA3DD2417}" type="pres">
      <dgm:prSet presAssocID="{724B9D9B-C678-4A26-B0F2-2769A70C9738}" presName="process" presStyleCnt="0"/>
      <dgm:spPr/>
    </dgm:pt>
    <dgm:pt modelId="{70A402B4-9BC0-440E-AEB3-0ACD1BEFBEFD}" type="pres">
      <dgm:prSet presAssocID="{546B1FE7-A901-4A81-8EC7-B246C105953F}" presName="composite1" presStyleCnt="0"/>
      <dgm:spPr/>
    </dgm:pt>
    <dgm:pt modelId="{9F9CFFF4-AA03-49E8-A9EB-1953B4D944C7}" type="pres">
      <dgm:prSet presAssocID="{546B1FE7-A901-4A81-8EC7-B246C105953F}" presName="dummyNode1" presStyleLbl="node1" presStyleIdx="0" presStyleCnt="3"/>
      <dgm:spPr/>
    </dgm:pt>
    <dgm:pt modelId="{9B891A1D-6BB5-4226-8BA7-F0EF1C1BED1F}" type="pres">
      <dgm:prSet presAssocID="{546B1FE7-A901-4A81-8EC7-B246C105953F}" presName="childNode1" presStyleLbl="bgAcc1" presStyleIdx="0" presStyleCnt="3" custScaleX="143363" custLinFactNeighborX="-89140" custLinFactNeighborY="-149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E8A2D1-FFCE-40A1-9D3A-2AA99390A155}" type="pres">
      <dgm:prSet presAssocID="{546B1FE7-A901-4A81-8EC7-B246C105953F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8D9DF6-0002-4500-B378-24034BCE1264}" type="pres">
      <dgm:prSet presAssocID="{546B1FE7-A901-4A81-8EC7-B246C105953F}" presName="parentNode1" presStyleLbl="node1" presStyleIdx="0" presStyleCnt="3" custLinFactX="-3616" custLinFactNeighborX="-100000" custLinFactNeighborY="176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BCA50A-40AC-4AD5-A1A5-AEB074AFA037}" type="pres">
      <dgm:prSet presAssocID="{546B1FE7-A901-4A81-8EC7-B246C105953F}" presName="connSite1" presStyleCnt="0"/>
      <dgm:spPr/>
    </dgm:pt>
    <dgm:pt modelId="{A40BEDEF-CF93-4C23-8A01-77416D0611AF}" type="pres">
      <dgm:prSet presAssocID="{54A14E30-D4B8-4E7C-8761-76AB91887DDF}" presName="Name9" presStyleLbl="sibTrans2D1" presStyleIdx="0" presStyleCnt="2"/>
      <dgm:spPr/>
      <dgm:t>
        <a:bodyPr/>
        <a:lstStyle/>
        <a:p>
          <a:endParaRPr lang="ru-RU"/>
        </a:p>
      </dgm:t>
    </dgm:pt>
    <dgm:pt modelId="{83EE985F-6A82-47DC-ADBB-341E375A696F}" type="pres">
      <dgm:prSet presAssocID="{16E09959-99E0-4245-AFAA-CF5C06EA0753}" presName="composite2" presStyleCnt="0"/>
      <dgm:spPr/>
    </dgm:pt>
    <dgm:pt modelId="{AC387BD8-D1E0-461C-A3D6-E0E97ECA8A24}" type="pres">
      <dgm:prSet presAssocID="{16E09959-99E0-4245-AFAA-CF5C06EA0753}" presName="dummyNode2" presStyleLbl="node1" presStyleIdx="0" presStyleCnt="3"/>
      <dgm:spPr/>
    </dgm:pt>
    <dgm:pt modelId="{322296C0-2B2D-47A8-8458-53344AE95469}" type="pres">
      <dgm:prSet presAssocID="{16E09959-99E0-4245-AFAA-CF5C06EA0753}" presName="childNode2" presStyleLbl="bgAcc1" presStyleIdx="1" presStyleCnt="3" custScaleX="1334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FA57E9-E622-4272-B539-42921EA350F1}" type="pres">
      <dgm:prSet presAssocID="{16E09959-99E0-4245-AFAA-CF5C06EA0753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552043-A28B-4127-8F74-B19ED60D41BA}" type="pres">
      <dgm:prSet presAssocID="{16E09959-99E0-4245-AFAA-CF5C06EA0753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39EA64-DFCA-49E7-8F0D-AB19AC0A95ED}" type="pres">
      <dgm:prSet presAssocID="{16E09959-99E0-4245-AFAA-CF5C06EA0753}" presName="connSite2" presStyleCnt="0"/>
      <dgm:spPr/>
    </dgm:pt>
    <dgm:pt modelId="{DB997A75-1247-4A6A-BC1D-10568AC6C3C8}" type="pres">
      <dgm:prSet presAssocID="{CA608546-0007-432B-9C5C-82A66FE73798}" presName="Name18" presStyleLbl="sibTrans2D1" presStyleIdx="1" presStyleCnt="2" custLinFactNeighborX="-1196" custLinFactNeighborY="4923"/>
      <dgm:spPr/>
      <dgm:t>
        <a:bodyPr/>
        <a:lstStyle/>
        <a:p>
          <a:endParaRPr lang="ru-RU"/>
        </a:p>
      </dgm:t>
    </dgm:pt>
    <dgm:pt modelId="{8191E1CC-8745-4583-9975-D0BD261B4A32}" type="pres">
      <dgm:prSet presAssocID="{82352432-C71C-4D75-BBBD-428D505CB6AE}" presName="composite1" presStyleCnt="0"/>
      <dgm:spPr/>
    </dgm:pt>
    <dgm:pt modelId="{F2870C33-7C8D-4493-B632-9ED011F0524C}" type="pres">
      <dgm:prSet presAssocID="{82352432-C71C-4D75-BBBD-428D505CB6AE}" presName="dummyNode1" presStyleLbl="node1" presStyleIdx="1" presStyleCnt="3"/>
      <dgm:spPr/>
    </dgm:pt>
    <dgm:pt modelId="{8D374377-68CE-456E-A73D-4F1494F2358F}" type="pres">
      <dgm:prSet presAssocID="{82352432-C71C-4D75-BBBD-428D505CB6AE}" presName="childNode1" presStyleLbl="bgAcc1" presStyleIdx="2" presStyleCnt="3" custScaleX="156554" custScaleY="95172" custLinFactX="74303" custLinFactNeighborX="100000" custLinFactNeighborY="39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8AAFB1-6BFE-44E4-BA48-20E8096B2132}" type="pres">
      <dgm:prSet presAssocID="{82352432-C71C-4D75-BBBD-428D505CB6AE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B1DF47-DADE-4709-99CA-1E3CDA224EE0}" type="pres">
      <dgm:prSet presAssocID="{82352432-C71C-4D75-BBBD-428D505CB6AE}" presName="parentNode1" presStyleLbl="node1" presStyleIdx="2" presStyleCnt="3" custLinFactX="44855" custLinFactNeighborX="100000" custLinFactNeighborY="3682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86CAA2-680C-4702-912B-374ED66DA8C0}" type="pres">
      <dgm:prSet presAssocID="{82352432-C71C-4D75-BBBD-428D505CB6AE}" presName="connSite1" presStyleCnt="0"/>
      <dgm:spPr/>
    </dgm:pt>
  </dgm:ptLst>
  <dgm:cxnLst>
    <dgm:cxn modelId="{41ED11FF-E1D1-4A97-8C5D-FEDC75F813B5}" type="presOf" srcId="{B2A6C387-5DC3-426F-9438-2ED1294F2515}" destId="{9B891A1D-6BB5-4226-8BA7-F0EF1C1BED1F}" srcOrd="0" destOrd="1" presId="urn:microsoft.com/office/officeart/2005/8/layout/hProcess4"/>
    <dgm:cxn modelId="{A836223F-4B02-4AAE-80EC-12967A824E6E}" type="presOf" srcId="{152129AF-F851-4D1F-BD50-9C6668533943}" destId="{9B891A1D-6BB5-4226-8BA7-F0EF1C1BED1F}" srcOrd="0" destOrd="0" presId="urn:microsoft.com/office/officeart/2005/8/layout/hProcess4"/>
    <dgm:cxn modelId="{87BEFA14-1CFA-4AD2-809E-9F80FC4EEEEB}" srcId="{724B9D9B-C678-4A26-B0F2-2769A70C9738}" destId="{546B1FE7-A901-4A81-8EC7-B246C105953F}" srcOrd="0" destOrd="0" parTransId="{31899755-C20B-4AFA-BCAB-CF837063A4A3}" sibTransId="{54A14E30-D4B8-4E7C-8761-76AB91887DDF}"/>
    <dgm:cxn modelId="{39FF90F6-D2A6-4DAD-9829-56B421002DFE}" type="presOf" srcId="{2AE44AB8-F498-4497-8BCC-887A0D0743B2}" destId="{158AAFB1-6BFE-44E4-BA48-20E8096B2132}" srcOrd="1" destOrd="0" presId="urn:microsoft.com/office/officeart/2005/8/layout/hProcess4"/>
    <dgm:cxn modelId="{31645A5A-8B83-4C70-A35B-BEDB658AEF28}" type="presOf" srcId="{B2A6C387-5DC3-426F-9438-2ED1294F2515}" destId="{5DE8A2D1-FFCE-40A1-9D3A-2AA99390A155}" srcOrd="1" destOrd="1" presId="urn:microsoft.com/office/officeart/2005/8/layout/hProcess4"/>
    <dgm:cxn modelId="{5B4F8774-FE0D-43F2-85CD-A360607F7C95}" srcId="{16E09959-99E0-4245-AFAA-CF5C06EA0753}" destId="{39C1EE0D-171C-4BD4-AB72-48C9BC3D595C}" srcOrd="1" destOrd="0" parTransId="{F367C659-3652-4A0E-95E4-51D2F59B30E9}" sibTransId="{83BF7020-DC6A-448F-8199-B49A9108DCAF}"/>
    <dgm:cxn modelId="{B6B65D1E-0952-4877-888C-E812A6801BBA}" type="presOf" srcId="{1AF62886-DA4D-4C81-9F5A-DE605F638EE5}" destId="{8D374377-68CE-456E-A73D-4F1494F2358F}" srcOrd="0" destOrd="1" presId="urn:microsoft.com/office/officeart/2005/8/layout/hProcess4"/>
    <dgm:cxn modelId="{E0EC5EA2-34A3-4636-AE77-A2E412288C8B}" type="presOf" srcId="{16E09959-99E0-4245-AFAA-CF5C06EA0753}" destId="{DD552043-A28B-4127-8F74-B19ED60D41BA}" srcOrd="0" destOrd="0" presId="urn:microsoft.com/office/officeart/2005/8/layout/hProcess4"/>
    <dgm:cxn modelId="{456F3D0C-B0FC-43B2-A287-2C2BF323E480}" type="presOf" srcId="{724B9D9B-C678-4A26-B0F2-2769A70C9738}" destId="{32D06B7C-A10D-45F9-8F9F-8C67170B9067}" srcOrd="0" destOrd="0" presId="urn:microsoft.com/office/officeart/2005/8/layout/hProcess4"/>
    <dgm:cxn modelId="{C0ADA9BF-757B-4A91-9B00-618D1A8CDBD6}" type="presOf" srcId="{546B1FE7-A901-4A81-8EC7-B246C105953F}" destId="{2C8D9DF6-0002-4500-B378-24034BCE1264}" srcOrd="0" destOrd="0" presId="urn:microsoft.com/office/officeart/2005/8/layout/hProcess4"/>
    <dgm:cxn modelId="{6429A924-7271-40BA-AE0B-ABBD4EBAF198}" type="presOf" srcId="{4772CB4E-4987-4B04-8C49-CF2C1B857E64}" destId="{5DE8A2D1-FFCE-40A1-9D3A-2AA99390A155}" srcOrd="1" destOrd="2" presId="urn:microsoft.com/office/officeart/2005/8/layout/hProcess4"/>
    <dgm:cxn modelId="{92E169D2-7A2E-4ADC-9602-B674E0F1EFF8}" srcId="{82352432-C71C-4D75-BBBD-428D505CB6AE}" destId="{1AF62886-DA4D-4C81-9F5A-DE605F638EE5}" srcOrd="1" destOrd="0" parTransId="{F1031C32-9D36-4105-BBCE-8AFDAFB7CC35}" sibTransId="{320B2745-4317-4D7F-B39C-FFB5CD794C9F}"/>
    <dgm:cxn modelId="{065B297D-B600-4F98-A6D2-632D481E3832}" type="presOf" srcId="{39C1EE0D-171C-4BD4-AB72-48C9BC3D595C}" destId="{DDFA57E9-E622-4272-B539-42921EA350F1}" srcOrd="1" destOrd="1" presId="urn:microsoft.com/office/officeart/2005/8/layout/hProcess4"/>
    <dgm:cxn modelId="{8A91D762-FD0D-40E4-A30A-094E628C6E19}" srcId="{16E09959-99E0-4245-AFAA-CF5C06EA0753}" destId="{5822F261-A2E4-45E3-96A0-514ABAD9873D}" srcOrd="0" destOrd="0" parTransId="{9FFC21C8-6959-4DBB-ADCD-F004FA191CEF}" sibTransId="{2FDCB763-5D09-40D1-973B-ECABC50877CE}"/>
    <dgm:cxn modelId="{3816095F-4CF5-430D-8389-30A2E524F5FB}" type="presOf" srcId="{5822F261-A2E4-45E3-96A0-514ABAD9873D}" destId="{DDFA57E9-E622-4272-B539-42921EA350F1}" srcOrd="1" destOrd="0" presId="urn:microsoft.com/office/officeart/2005/8/layout/hProcess4"/>
    <dgm:cxn modelId="{1BF2B90E-1E7C-417C-B577-349C6148A764}" srcId="{724B9D9B-C678-4A26-B0F2-2769A70C9738}" destId="{16E09959-99E0-4245-AFAA-CF5C06EA0753}" srcOrd="1" destOrd="0" parTransId="{374A47B0-A4F6-4381-B194-7F780F6B778C}" sibTransId="{CA608546-0007-432B-9C5C-82A66FE73798}"/>
    <dgm:cxn modelId="{9D9C3F6C-5D8D-46FF-ADF3-A6BC6F53D4A5}" type="presOf" srcId="{5822F261-A2E4-45E3-96A0-514ABAD9873D}" destId="{322296C0-2B2D-47A8-8458-53344AE95469}" srcOrd="0" destOrd="0" presId="urn:microsoft.com/office/officeart/2005/8/layout/hProcess4"/>
    <dgm:cxn modelId="{D9141B05-A781-4BC6-BE4C-528F58DF0636}" type="presOf" srcId="{1AF62886-DA4D-4C81-9F5A-DE605F638EE5}" destId="{158AAFB1-6BFE-44E4-BA48-20E8096B2132}" srcOrd="1" destOrd="1" presId="urn:microsoft.com/office/officeart/2005/8/layout/hProcess4"/>
    <dgm:cxn modelId="{C4E32D74-869C-4A14-AEE4-0482D8D83DCB}" type="presOf" srcId="{152129AF-F851-4D1F-BD50-9C6668533943}" destId="{5DE8A2D1-FFCE-40A1-9D3A-2AA99390A155}" srcOrd="1" destOrd="0" presId="urn:microsoft.com/office/officeart/2005/8/layout/hProcess4"/>
    <dgm:cxn modelId="{4EE580C3-D053-4B17-89B8-DE1B4D35F168}" type="presOf" srcId="{CA608546-0007-432B-9C5C-82A66FE73798}" destId="{DB997A75-1247-4A6A-BC1D-10568AC6C3C8}" srcOrd="0" destOrd="0" presId="urn:microsoft.com/office/officeart/2005/8/layout/hProcess4"/>
    <dgm:cxn modelId="{822B8ADD-74DA-400B-BFF4-822ADD8FA89D}" srcId="{546B1FE7-A901-4A81-8EC7-B246C105953F}" destId="{152129AF-F851-4D1F-BD50-9C6668533943}" srcOrd="0" destOrd="0" parTransId="{5F31CDBF-EF72-402D-8839-0C8A0A39EF37}" sibTransId="{26327A2F-3CAF-441F-BD74-1D4006587CDE}"/>
    <dgm:cxn modelId="{4E5B9EB2-8CAF-48D3-9E9D-F2B046FD987B}" type="presOf" srcId="{82352432-C71C-4D75-BBBD-428D505CB6AE}" destId="{E0B1DF47-DADE-4709-99CA-1E3CDA224EE0}" srcOrd="0" destOrd="0" presId="urn:microsoft.com/office/officeart/2005/8/layout/hProcess4"/>
    <dgm:cxn modelId="{EE082455-F263-4245-A4A5-9899C67802C5}" type="presOf" srcId="{4772CB4E-4987-4B04-8C49-CF2C1B857E64}" destId="{9B891A1D-6BB5-4226-8BA7-F0EF1C1BED1F}" srcOrd="0" destOrd="2" presId="urn:microsoft.com/office/officeart/2005/8/layout/hProcess4"/>
    <dgm:cxn modelId="{266E8570-5B38-41A2-B552-6C672288D06B}" type="presOf" srcId="{54A14E30-D4B8-4E7C-8761-76AB91887DDF}" destId="{A40BEDEF-CF93-4C23-8A01-77416D0611AF}" srcOrd="0" destOrd="0" presId="urn:microsoft.com/office/officeart/2005/8/layout/hProcess4"/>
    <dgm:cxn modelId="{D0869EB8-81EC-4DEF-B152-4627BD6C51BF}" srcId="{724B9D9B-C678-4A26-B0F2-2769A70C9738}" destId="{82352432-C71C-4D75-BBBD-428D505CB6AE}" srcOrd="2" destOrd="0" parTransId="{C4585D13-E9CB-45C4-85B6-66076D9F8E8B}" sibTransId="{B7E0F822-1F01-47E9-82F2-E03D20D35394}"/>
    <dgm:cxn modelId="{6365F2E1-856D-4106-9F42-F98C1AB61F28}" type="presOf" srcId="{2AE44AB8-F498-4497-8BCC-887A0D0743B2}" destId="{8D374377-68CE-456E-A73D-4F1494F2358F}" srcOrd="0" destOrd="0" presId="urn:microsoft.com/office/officeart/2005/8/layout/hProcess4"/>
    <dgm:cxn modelId="{DF380C07-CC3B-4A07-84D0-67274150EC07}" srcId="{546B1FE7-A901-4A81-8EC7-B246C105953F}" destId="{4772CB4E-4987-4B04-8C49-CF2C1B857E64}" srcOrd="2" destOrd="0" parTransId="{AD18F5B5-CDEA-435C-B75A-9A067F4254F5}" sibTransId="{CBF78A2D-F646-484A-9F7A-A5082460473E}"/>
    <dgm:cxn modelId="{59A5AECA-4B94-4A51-B256-F208C6BCC125}" srcId="{546B1FE7-A901-4A81-8EC7-B246C105953F}" destId="{B2A6C387-5DC3-426F-9438-2ED1294F2515}" srcOrd="1" destOrd="0" parTransId="{ADC8AE9B-8721-4415-8A2F-0DB2D9E76943}" sibTransId="{57D65FE3-0F3B-4E15-AED2-6D828C5D1116}"/>
    <dgm:cxn modelId="{3B2010BE-785A-4705-A653-782141527F48}" type="presOf" srcId="{39C1EE0D-171C-4BD4-AB72-48C9BC3D595C}" destId="{322296C0-2B2D-47A8-8458-53344AE95469}" srcOrd="0" destOrd="1" presId="urn:microsoft.com/office/officeart/2005/8/layout/hProcess4"/>
    <dgm:cxn modelId="{ACBB235E-4017-48E2-8454-8E020CE30911}" srcId="{82352432-C71C-4D75-BBBD-428D505CB6AE}" destId="{2AE44AB8-F498-4497-8BCC-887A0D0743B2}" srcOrd="0" destOrd="0" parTransId="{BA431A26-A447-472D-BBF4-BEDFF4810F18}" sibTransId="{C83E544D-4890-4C3B-AEFE-B0C1BA5CCAE5}"/>
    <dgm:cxn modelId="{6CEB8060-404A-47E8-A7BF-F5D43FB4C089}" type="presParOf" srcId="{32D06B7C-A10D-45F9-8F9F-8C67170B9067}" destId="{D19B5DCD-F336-4E91-993D-FE78B9E9B1B7}" srcOrd="0" destOrd="0" presId="urn:microsoft.com/office/officeart/2005/8/layout/hProcess4"/>
    <dgm:cxn modelId="{184B0A56-6879-44C0-A32F-A9101F82EB91}" type="presParOf" srcId="{32D06B7C-A10D-45F9-8F9F-8C67170B9067}" destId="{06B5F0EA-7348-4D68-89B9-29E2D156AA37}" srcOrd="1" destOrd="0" presId="urn:microsoft.com/office/officeart/2005/8/layout/hProcess4"/>
    <dgm:cxn modelId="{B6E24CFE-AD49-4AA8-B9A0-536CCDE71E41}" type="presParOf" srcId="{32D06B7C-A10D-45F9-8F9F-8C67170B9067}" destId="{89AF25D4-F039-4649-B209-8E4BA3DD2417}" srcOrd="2" destOrd="0" presId="urn:microsoft.com/office/officeart/2005/8/layout/hProcess4"/>
    <dgm:cxn modelId="{6080714B-2BAB-4B4F-9910-EA3345FBFA49}" type="presParOf" srcId="{89AF25D4-F039-4649-B209-8E4BA3DD2417}" destId="{70A402B4-9BC0-440E-AEB3-0ACD1BEFBEFD}" srcOrd="0" destOrd="0" presId="urn:microsoft.com/office/officeart/2005/8/layout/hProcess4"/>
    <dgm:cxn modelId="{670DF0E0-B125-497B-8B0A-737CCC25835E}" type="presParOf" srcId="{70A402B4-9BC0-440E-AEB3-0ACD1BEFBEFD}" destId="{9F9CFFF4-AA03-49E8-A9EB-1953B4D944C7}" srcOrd="0" destOrd="0" presId="urn:microsoft.com/office/officeart/2005/8/layout/hProcess4"/>
    <dgm:cxn modelId="{EC6E38D7-99B3-47E8-994A-838DFB29DB63}" type="presParOf" srcId="{70A402B4-9BC0-440E-AEB3-0ACD1BEFBEFD}" destId="{9B891A1D-6BB5-4226-8BA7-F0EF1C1BED1F}" srcOrd="1" destOrd="0" presId="urn:microsoft.com/office/officeart/2005/8/layout/hProcess4"/>
    <dgm:cxn modelId="{2673CA78-0A66-4CDC-8F4B-78460AFA49E2}" type="presParOf" srcId="{70A402B4-9BC0-440E-AEB3-0ACD1BEFBEFD}" destId="{5DE8A2D1-FFCE-40A1-9D3A-2AA99390A155}" srcOrd="2" destOrd="0" presId="urn:microsoft.com/office/officeart/2005/8/layout/hProcess4"/>
    <dgm:cxn modelId="{033910EF-AB3C-458B-958C-639B9F80905B}" type="presParOf" srcId="{70A402B4-9BC0-440E-AEB3-0ACD1BEFBEFD}" destId="{2C8D9DF6-0002-4500-B378-24034BCE1264}" srcOrd="3" destOrd="0" presId="urn:microsoft.com/office/officeart/2005/8/layout/hProcess4"/>
    <dgm:cxn modelId="{20196403-F1BE-4318-BB96-4BBE8682B3F3}" type="presParOf" srcId="{70A402B4-9BC0-440E-AEB3-0ACD1BEFBEFD}" destId="{C6BCA50A-40AC-4AD5-A1A5-AEB074AFA037}" srcOrd="4" destOrd="0" presId="urn:microsoft.com/office/officeart/2005/8/layout/hProcess4"/>
    <dgm:cxn modelId="{5C2B082A-921C-455B-A486-711FB08182A4}" type="presParOf" srcId="{89AF25D4-F039-4649-B209-8E4BA3DD2417}" destId="{A40BEDEF-CF93-4C23-8A01-77416D0611AF}" srcOrd="1" destOrd="0" presId="urn:microsoft.com/office/officeart/2005/8/layout/hProcess4"/>
    <dgm:cxn modelId="{34832BE1-CB16-4AA2-B8C9-68C66C8F9D1B}" type="presParOf" srcId="{89AF25D4-F039-4649-B209-8E4BA3DD2417}" destId="{83EE985F-6A82-47DC-ADBB-341E375A696F}" srcOrd="2" destOrd="0" presId="urn:microsoft.com/office/officeart/2005/8/layout/hProcess4"/>
    <dgm:cxn modelId="{B266A967-AC37-4065-8F89-8C0194F26CAA}" type="presParOf" srcId="{83EE985F-6A82-47DC-ADBB-341E375A696F}" destId="{AC387BD8-D1E0-461C-A3D6-E0E97ECA8A24}" srcOrd="0" destOrd="0" presId="urn:microsoft.com/office/officeart/2005/8/layout/hProcess4"/>
    <dgm:cxn modelId="{70DE2057-2244-479C-9E72-973E5F01D789}" type="presParOf" srcId="{83EE985F-6A82-47DC-ADBB-341E375A696F}" destId="{322296C0-2B2D-47A8-8458-53344AE95469}" srcOrd="1" destOrd="0" presId="urn:microsoft.com/office/officeart/2005/8/layout/hProcess4"/>
    <dgm:cxn modelId="{F8F2DD8E-5D87-4CCF-89A4-524045864938}" type="presParOf" srcId="{83EE985F-6A82-47DC-ADBB-341E375A696F}" destId="{DDFA57E9-E622-4272-B539-42921EA350F1}" srcOrd="2" destOrd="0" presId="urn:microsoft.com/office/officeart/2005/8/layout/hProcess4"/>
    <dgm:cxn modelId="{807DD165-74FB-41C1-B7DE-A835F97AC784}" type="presParOf" srcId="{83EE985F-6A82-47DC-ADBB-341E375A696F}" destId="{DD552043-A28B-4127-8F74-B19ED60D41BA}" srcOrd="3" destOrd="0" presId="urn:microsoft.com/office/officeart/2005/8/layout/hProcess4"/>
    <dgm:cxn modelId="{3FDC3BB2-FFE7-479C-9DFF-D3714D72F707}" type="presParOf" srcId="{83EE985F-6A82-47DC-ADBB-341E375A696F}" destId="{9639EA64-DFCA-49E7-8F0D-AB19AC0A95ED}" srcOrd="4" destOrd="0" presId="urn:microsoft.com/office/officeart/2005/8/layout/hProcess4"/>
    <dgm:cxn modelId="{5CAF7918-3E06-4471-9B3B-41E23D0B7D20}" type="presParOf" srcId="{89AF25D4-F039-4649-B209-8E4BA3DD2417}" destId="{DB997A75-1247-4A6A-BC1D-10568AC6C3C8}" srcOrd="3" destOrd="0" presId="urn:microsoft.com/office/officeart/2005/8/layout/hProcess4"/>
    <dgm:cxn modelId="{695F477D-491E-4984-A357-C7410D3DBDF2}" type="presParOf" srcId="{89AF25D4-F039-4649-B209-8E4BA3DD2417}" destId="{8191E1CC-8745-4583-9975-D0BD261B4A32}" srcOrd="4" destOrd="0" presId="urn:microsoft.com/office/officeart/2005/8/layout/hProcess4"/>
    <dgm:cxn modelId="{66BA8E71-8B24-4CAC-B5DD-1E73D4B67F71}" type="presParOf" srcId="{8191E1CC-8745-4583-9975-D0BD261B4A32}" destId="{F2870C33-7C8D-4493-B632-9ED011F0524C}" srcOrd="0" destOrd="0" presId="urn:microsoft.com/office/officeart/2005/8/layout/hProcess4"/>
    <dgm:cxn modelId="{31F29B04-06DE-42A1-8982-BF9156C13029}" type="presParOf" srcId="{8191E1CC-8745-4583-9975-D0BD261B4A32}" destId="{8D374377-68CE-456E-A73D-4F1494F2358F}" srcOrd="1" destOrd="0" presId="urn:microsoft.com/office/officeart/2005/8/layout/hProcess4"/>
    <dgm:cxn modelId="{E4521FB2-BE9C-479F-825D-E751CFBB42B9}" type="presParOf" srcId="{8191E1CC-8745-4583-9975-D0BD261B4A32}" destId="{158AAFB1-6BFE-44E4-BA48-20E8096B2132}" srcOrd="2" destOrd="0" presId="urn:microsoft.com/office/officeart/2005/8/layout/hProcess4"/>
    <dgm:cxn modelId="{BCC6D2CA-4AD5-48CA-823B-3FBFB86CDD6E}" type="presParOf" srcId="{8191E1CC-8745-4583-9975-D0BD261B4A32}" destId="{E0B1DF47-DADE-4709-99CA-1E3CDA224EE0}" srcOrd="3" destOrd="0" presId="urn:microsoft.com/office/officeart/2005/8/layout/hProcess4"/>
    <dgm:cxn modelId="{11905FDD-BD6E-4867-9FAF-57F9A7569549}" type="presParOf" srcId="{8191E1CC-8745-4583-9975-D0BD261B4A32}" destId="{9C86CAA2-680C-4702-912B-374ED66DA8C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CF6435-32F6-4D50-99F3-2D36569D8ED7}" type="doc">
      <dgm:prSet loTypeId="urn:microsoft.com/office/officeart/2008/layout/RadialCluster" loCatId="cycle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A258134-991E-45A8-9584-0FF98AC8E6A5}">
      <dgm:prSet phldrT="[Текст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SDGs,</a:t>
          </a:r>
        </a:p>
        <a:p>
          <a:r>
            <a:rPr lang="en-US" dirty="0" smtClean="0"/>
            <a:t>SDG 4</a:t>
          </a:r>
          <a:endParaRPr lang="uk-UA" dirty="0" smtClean="0"/>
        </a:p>
        <a:p>
          <a:r>
            <a:rPr lang="uk-UA" dirty="0" smtClean="0"/>
            <a:t>(2015-2030)</a:t>
          </a:r>
          <a:endParaRPr lang="ru-RU" dirty="0"/>
        </a:p>
      </dgm:t>
    </dgm:pt>
    <dgm:pt modelId="{4AA91E61-543B-4C18-901F-9F15D1F81741}" type="parTrans" cxnId="{CA0134F8-A698-46DD-9426-4EBF1E969C71}">
      <dgm:prSet/>
      <dgm:spPr/>
      <dgm:t>
        <a:bodyPr/>
        <a:lstStyle/>
        <a:p>
          <a:endParaRPr lang="ru-RU"/>
        </a:p>
      </dgm:t>
    </dgm:pt>
    <dgm:pt modelId="{2491D81F-9DA7-497C-8D8B-15CD77AF556E}" type="sibTrans" cxnId="{CA0134F8-A698-46DD-9426-4EBF1E969C71}">
      <dgm:prSet/>
      <dgm:spPr/>
      <dgm:t>
        <a:bodyPr/>
        <a:lstStyle/>
        <a:p>
          <a:endParaRPr lang="ru-RU"/>
        </a:p>
      </dgm:t>
    </dgm:pt>
    <dgm:pt modelId="{7DDEF225-C25F-4B78-B2A5-5DB2BD2EE7B7}">
      <dgm:prSet phldrT="[Текст]"/>
      <dgm:spPr>
        <a:solidFill>
          <a:srgbClr val="008000"/>
        </a:solidFill>
      </dgm:spPr>
      <dgm:t>
        <a:bodyPr/>
        <a:lstStyle/>
        <a:p>
          <a:r>
            <a:rPr lang="uk-UA" i="1" dirty="0" err="1" smtClean="0"/>
            <a:t>International</a:t>
          </a:r>
          <a:r>
            <a:rPr lang="uk-UA" i="1" dirty="0" smtClean="0"/>
            <a:t> </a:t>
          </a:r>
          <a:r>
            <a:rPr lang="uk-UA" i="1" dirty="0" err="1" smtClean="0"/>
            <a:t>Council</a:t>
          </a:r>
          <a:r>
            <a:rPr lang="uk-UA" i="1" dirty="0" smtClean="0"/>
            <a:t> </a:t>
          </a:r>
          <a:r>
            <a:rPr lang="uk-UA" i="1" dirty="0" err="1" smtClean="0"/>
            <a:t>for</a:t>
          </a:r>
          <a:r>
            <a:rPr lang="uk-UA" i="1" dirty="0" smtClean="0"/>
            <a:t> </a:t>
          </a:r>
          <a:r>
            <a:rPr lang="uk-UA" i="1" dirty="0" err="1" smtClean="0"/>
            <a:t>Science</a:t>
          </a:r>
          <a:r>
            <a:rPr lang="uk-UA" i="1" dirty="0" smtClean="0"/>
            <a:t>, </a:t>
          </a:r>
          <a:r>
            <a:rPr lang="uk-UA" i="1" dirty="0" err="1" smtClean="0"/>
            <a:t>ICSU</a:t>
          </a:r>
          <a:r>
            <a:rPr lang="en-US" i="1" dirty="0" smtClean="0"/>
            <a:t>;</a:t>
          </a:r>
        </a:p>
        <a:p>
          <a:r>
            <a:rPr lang="uk-UA" i="1" dirty="0" err="1" smtClean="0"/>
            <a:t>International</a:t>
          </a:r>
          <a:r>
            <a:rPr lang="uk-UA" i="1" dirty="0" smtClean="0"/>
            <a:t> </a:t>
          </a:r>
          <a:r>
            <a:rPr lang="uk-UA" i="1" dirty="0" err="1" smtClean="0"/>
            <a:t>Social</a:t>
          </a:r>
          <a:r>
            <a:rPr lang="uk-UA" i="1" dirty="0" smtClean="0"/>
            <a:t> </a:t>
          </a:r>
          <a:r>
            <a:rPr lang="uk-UA" i="1" dirty="0" err="1" smtClean="0"/>
            <a:t>Science</a:t>
          </a:r>
          <a:r>
            <a:rPr lang="uk-UA" i="1" dirty="0" smtClean="0"/>
            <a:t> </a:t>
          </a:r>
          <a:r>
            <a:rPr lang="uk-UA" i="1" dirty="0" err="1" smtClean="0"/>
            <a:t>Council</a:t>
          </a:r>
          <a:r>
            <a:rPr lang="uk-UA" i="1" dirty="0" smtClean="0"/>
            <a:t>, </a:t>
          </a:r>
          <a:r>
            <a:rPr lang="uk-UA" i="1" dirty="0" err="1" smtClean="0"/>
            <a:t>ISSC</a:t>
          </a:r>
          <a:r>
            <a:rPr lang="en-US" i="1" dirty="0" smtClean="0"/>
            <a:t>, 2015</a:t>
          </a:r>
        </a:p>
        <a:p>
          <a:r>
            <a:rPr lang="en-US" i="1" dirty="0" err="1" smtClean="0"/>
            <a:t>SDG4</a:t>
          </a:r>
          <a:r>
            <a:rPr lang="en-US" i="1" dirty="0" smtClean="0"/>
            <a:t> &amp; other  SDGs</a:t>
          </a:r>
          <a:endParaRPr lang="ru-RU" dirty="0"/>
        </a:p>
      </dgm:t>
    </dgm:pt>
    <dgm:pt modelId="{19D1F1BD-159E-436C-9008-18D4156CB1E4}" type="parTrans" cxnId="{408F6A99-CFF3-4794-A049-F88BFF3D30B2}">
      <dgm:prSet/>
      <dgm:spPr/>
      <dgm:t>
        <a:bodyPr/>
        <a:lstStyle/>
        <a:p>
          <a:endParaRPr lang="ru-RU"/>
        </a:p>
      </dgm:t>
    </dgm:pt>
    <dgm:pt modelId="{582011F2-41A3-4604-A5F1-608F2B46834C}" type="sibTrans" cxnId="{408F6A99-CFF3-4794-A049-F88BFF3D30B2}">
      <dgm:prSet/>
      <dgm:spPr/>
      <dgm:t>
        <a:bodyPr/>
        <a:lstStyle/>
        <a:p>
          <a:endParaRPr lang="ru-RU"/>
        </a:p>
      </dgm:t>
    </dgm:pt>
    <dgm:pt modelId="{A764E985-11DF-4B0C-9BDD-C6A27B0C6AAE}">
      <dgm:prSet phldrT="[Текст]"/>
      <dgm:spPr/>
      <dgm:t>
        <a:bodyPr/>
        <a:lstStyle/>
        <a:p>
          <a:r>
            <a:rPr lang="uk-UA" i="1" dirty="0" err="1" smtClean="0"/>
            <a:t>GEM</a:t>
          </a:r>
          <a:r>
            <a:rPr lang="uk-UA" dirty="0" smtClean="0"/>
            <a:t>-2016</a:t>
          </a:r>
        </a:p>
        <a:p>
          <a:r>
            <a:rPr lang="uk-UA" i="1" dirty="0" err="1" smtClean="0"/>
            <a:t>learning</a:t>
          </a:r>
          <a:r>
            <a:rPr lang="uk-UA" i="1" dirty="0" smtClean="0"/>
            <a:t>, </a:t>
          </a:r>
          <a:r>
            <a:rPr lang="uk-UA" i="1" dirty="0" err="1" smtClean="0"/>
            <a:t>training</a:t>
          </a:r>
          <a:r>
            <a:rPr lang="uk-UA" i="1" dirty="0" smtClean="0"/>
            <a:t>, </a:t>
          </a:r>
          <a:r>
            <a:rPr lang="uk-UA" i="1" dirty="0" err="1" smtClean="0"/>
            <a:t>educating</a:t>
          </a:r>
          <a:endParaRPr lang="en-US" i="1" dirty="0" smtClean="0"/>
        </a:p>
        <a:p>
          <a:r>
            <a:rPr lang="en-US" i="1" dirty="0" smtClean="0"/>
            <a:t> for all  SDGs</a:t>
          </a:r>
          <a:endParaRPr lang="ru-RU" dirty="0"/>
        </a:p>
      </dgm:t>
    </dgm:pt>
    <dgm:pt modelId="{A9722621-95D5-4025-8D8F-516FDB6A010A}" type="parTrans" cxnId="{8B719ED3-9931-4BFD-8CB2-E27C4D0650CA}">
      <dgm:prSet/>
      <dgm:spPr/>
      <dgm:t>
        <a:bodyPr/>
        <a:lstStyle/>
        <a:p>
          <a:endParaRPr lang="ru-RU"/>
        </a:p>
      </dgm:t>
    </dgm:pt>
    <dgm:pt modelId="{AF12DFDE-2DC1-4340-B2E8-CD1AD86ED423}" type="sibTrans" cxnId="{8B719ED3-9931-4BFD-8CB2-E27C4D0650CA}">
      <dgm:prSet/>
      <dgm:spPr/>
      <dgm:t>
        <a:bodyPr/>
        <a:lstStyle/>
        <a:p>
          <a:endParaRPr lang="ru-RU"/>
        </a:p>
      </dgm:t>
    </dgm:pt>
    <dgm:pt modelId="{5C1847A1-DA53-45E3-88B6-723225BBB1B3}">
      <dgm:prSet phldrT="[Текст]"/>
      <dgm:spPr>
        <a:solidFill>
          <a:srgbClr val="FF9933"/>
        </a:solidFill>
      </dgm:spPr>
      <dgm:t>
        <a:bodyPr/>
        <a:lstStyle/>
        <a:p>
          <a:r>
            <a:rPr lang="en-US" dirty="0" err="1" smtClean="0">
              <a:solidFill>
                <a:schemeClr val="accent1">
                  <a:lumMod val="50000"/>
                </a:schemeClr>
              </a:solidFill>
            </a:rPr>
            <a:t>MDGs</a:t>
          </a:r>
          <a:r>
            <a:rPr lang="uk-UA" dirty="0" smtClean="0">
              <a:solidFill>
                <a:schemeClr val="accent1">
                  <a:lumMod val="50000"/>
                </a:schemeClr>
              </a:solidFill>
            </a:rPr>
            <a:t> (2000-2015)</a:t>
          </a:r>
          <a:endParaRPr lang="en-US" dirty="0" smtClean="0">
            <a:solidFill>
              <a:schemeClr val="accent1">
                <a:lumMod val="50000"/>
              </a:schemeClr>
            </a:solidFill>
          </a:endParaRPr>
        </a:p>
        <a:p>
          <a:r>
            <a:rPr lang="en-US" dirty="0" err="1" smtClean="0">
              <a:solidFill>
                <a:schemeClr val="accent1">
                  <a:lumMod val="50000"/>
                </a:schemeClr>
              </a:solidFill>
            </a:rPr>
            <a:t>MDG</a:t>
          </a:r>
          <a:r>
            <a:rPr lang="en-US" dirty="0" smtClean="0">
              <a:solidFill>
                <a:schemeClr val="accent1">
                  <a:lumMod val="50000"/>
                </a:schemeClr>
              </a:solidFill>
            </a:rPr>
            <a:t> 2: achieve universal primary education </a:t>
          </a:r>
        </a:p>
      </dgm:t>
    </dgm:pt>
    <dgm:pt modelId="{B4DCB413-D510-4088-9D08-F6D474F93B7A}" type="parTrans" cxnId="{BC8A7166-A940-45A9-83D5-6E4B38720FCE}">
      <dgm:prSet/>
      <dgm:spPr/>
      <dgm:t>
        <a:bodyPr/>
        <a:lstStyle/>
        <a:p>
          <a:endParaRPr lang="ru-RU"/>
        </a:p>
      </dgm:t>
    </dgm:pt>
    <dgm:pt modelId="{03A41DC8-5D6A-4A03-A09A-2090D7D01CEA}" type="sibTrans" cxnId="{BC8A7166-A940-45A9-83D5-6E4B38720FCE}">
      <dgm:prSet/>
      <dgm:spPr/>
      <dgm:t>
        <a:bodyPr/>
        <a:lstStyle/>
        <a:p>
          <a:endParaRPr lang="ru-RU"/>
        </a:p>
      </dgm:t>
    </dgm:pt>
    <dgm:pt modelId="{92164311-D434-4C92-BAD5-FAEC6D5D14C3}">
      <dgm:prSet/>
      <dgm:spPr/>
      <dgm:t>
        <a:bodyPr/>
        <a:lstStyle/>
        <a:p>
          <a:r>
            <a:rPr lang="uk-UA" i="1" dirty="0" err="1" smtClean="0"/>
            <a:t>Open</a:t>
          </a:r>
          <a:r>
            <a:rPr lang="uk-UA" i="1" dirty="0" smtClean="0"/>
            <a:t> </a:t>
          </a:r>
          <a:r>
            <a:rPr lang="uk-UA" i="1" dirty="0" err="1" smtClean="0"/>
            <a:t>Working</a:t>
          </a:r>
          <a:r>
            <a:rPr lang="uk-UA" i="1" dirty="0" smtClean="0"/>
            <a:t> </a:t>
          </a:r>
          <a:r>
            <a:rPr lang="uk-UA" i="1" dirty="0" err="1" smtClean="0"/>
            <a:t>Group</a:t>
          </a:r>
          <a:r>
            <a:rPr lang="uk-UA" i="1" dirty="0" smtClean="0"/>
            <a:t> </a:t>
          </a:r>
          <a:r>
            <a:rPr lang="en-US" i="1" dirty="0" smtClean="0"/>
            <a:t>UN</a:t>
          </a:r>
          <a:r>
            <a:rPr lang="uk-UA" i="1" dirty="0" smtClean="0"/>
            <a:t>, 2012</a:t>
          </a:r>
          <a:r>
            <a:rPr lang="en-US" i="1" dirty="0" smtClean="0"/>
            <a:t>:</a:t>
          </a:r>
        </a:p>
        <a:p>
          <a:r>
            <a:rPr lang="en-US" i="1" dirty="0" smtClean="0"/>
            <a:t>#4</a:t>
          </a:r>
          <a:endParaRPr lang="ru-RU" dirty="0"/>
        </a:p>
      </dgm:t>
    </dgm:pt>
    <dgm:pt modelId="{99C8F4D3-35A4-4711-9A60-DB8D5672AA69}" type="parTrans" cxnId="{F38A8FCF-836F-48BD-80B2-D24C4529B04E}">
      <dgm:prSet/>
      <dgm:spPr/>
      <dgm:t>
        <a:bodyPr/>
        <a:lstStyle/>
        <a:p>
          <a:endParaRPr lang="ru-RU"/>
        </a:p>
      </dgm:t>
    </dgm:pt>
    <dgm:pt modelId="{E114BC61-224E-4E1E-A8A7-EF1B9324F2AB}" type="sibTrans" cxnId="{F38A8FCF-836F-48BD-80B2-D24C4529B04E}">
      <dgm:prSet/>
      <dgm:spPr/>
      <dgm:t>
        <a:bodyPr/>
        <a:lstStyle/>
        <a:p>
          <a:endParaRPr lang="ru-RU"/>
        </a:p>
      </dgm:t>
    </dgm:pt>
    <dgm:pt modelId="{F200C456-DB1E-49A7-AF18-3F48126C690D}">
      <dgm:prSet/>
      <dgm:spPr/>
      <dgm:t>
        <a:bodyPr/>
        <a:lstStyle/>
        <a:p>
          <a:r>
            <a:rPr lang="uk-UA" i="1" dirty="0" err="1" smtClean="0"/>
            <a:t>SDG-Education</a:t>
          </a:r>
          <a:r>
            <a:rPr lang="uk-UA" i="1" dirty="0" smtClean="0"/>
            <a:t> 2030</a:t>
          </a:r>
          <a:r>
            <a:rPr lang="en-US" i="1" dirty="0" smtClean="0"/>
            <a:t>, 2018</a:t>
          </a:r>
        </a:p>
        <a:p>
          <a:r>
            <a:rPr lang="uk-UA" dirty="0" err="1" smtClean="0">
              <a:latin typeface="Arial" panose="020B0604020202020204" pitchFamily="34" charset="0"/>
              <a:cs typeface="Arial" panose="020B0604020202020204" pitchFamily="34" charset="0"/>
            </a:rPr>
            <a:t>Education</a:t>
          </a:r>
          <a:r>
            <a:rPr lang="uk-UA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uk-UA" dirty="0" err="1" smtClean="0">
              <a:latin typeface="Arial" panose="020B0604020202020204" pitchFamily="34" charset="0"/>
              <a:cs typeface="Arial" panose="020B0604020202020204" pitchFamily="34" charset="0"/>
            </a:rPr>
            <a:t>for</a:t>
          </a:r>
          <a:r>
            <a:rPr lang="uk-UA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uk-UA" dirty="0" err="1" smtClean="0">
              <a:latin typeface="Arial" panose="020B0604020202020204" pitchFamily="34" charset="0"/>
              <a:cs typeface="Arial" panose="020B0604020202020204" pitchFamily="34" charset="0"/>
            </a:rPr>
            <a:t>Sustainable</a:t>
          </a:r>
          <a:r>
            <a:rPr lang="uk-UA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uk-UA" dirty="0" err="1" smtClean="0">
              <a:latin typeface="Arial" panose="020B0604020202020204" pitchFamily="34" charset="0"/>
              <a:cs typeface="Arial" panose="020B0604020202020204" pitchFamily="34" charset="0"/>
            </a:rPr>
            <a:t>Development</a:t>
          </a:r>
          <a:endParaRPr lang="en-US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US" i="1" dirty="0" smtClean="0">
              <a:latin typeface="Arial" panose="020B0604020202020204" pitchFamily="34" charset="0"/>
              <a:cs typeface="Arial" panose="020B0604020202020204" pitchFamily="34" charset="0"/>
            </a:rPr>
            <a:t>Target 4.7</a:t>
          </a:r>
          <a:r>
            <a:rPr lang="uk-UA" i="1" dirty="0" smtClean="0"/>
            <a:t> </a:t>
          </a:r>
          <a:endParaRPr lang="ru-RU" dirty="0"/>
        </a:p>
      </dgm:t>
    </dgm:pt>
    <dgm:pt modelId="{1F4AB2B4-DC8D-4BE7-B83F-B59DD8BF718C}" type="parTrans" cxnId="{1C9C45CC-35DA-4655-98B2-B8F5AE8DD620}">
      <dgm:prSet/>
      <dgm:spPr/>
      <dgm:t>
        <a:bodyPr/>
        <a:lstStyle/>
        <a:p>
          <a:endParaRPr lang="ru-RU"/>
        </a:p>
      </dgm:t>
    </dgm:pt>
    <dgm:pt modelId="{C4F7DEF2-021D-4BA0-8811-29E9CB17662B}" type="sibTrans" cxnId="{1C9C45CC-35DA-4655-98B2-B8F5AE8DD620}">
      <dgm:prSet/>
      <dgm:spPr/>
      <dgm:t>
        <a:bodyPr/>
        <a:lstStyle/>
        <a:p>
          <a:endParaRPr lang="ru-RU"/>
        </a:p>
      </dgm:t>
    </dgm:pt>
    <dgm:pt modelId="{565FA11E-278E-40D7-9C36-74D33F9D5407}" type="pres">
      <dgm:prSet presAssocID="{C4CF6435-32F6-4D50-99F3-2D36569D8ED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992E930F-465B-480C-91F6-50618AB295B0}" type="pres">
      <dgm:prSet presAssocID="{BA258134-991E-45A8-9584-0FF98AC8E6A5}" presName="singleCycle" presStyleCnt="0"/>
      <dgm:spPr/>
    </dgm:pt>
    <dgm:pt modelId="{0BC675EF-68A6-4359-B9B6-D3C26E297931}" type="pres">
      <dgm:prSet presAssocID="{BA258134-991E-45A8-9584-0FF98AC8E6A5}" presName="singleCenter" presStyleLbl="node1" presStyleIdx="0" presStyleCnt="6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BFCCF372-7A39-44F1-969A-1E45184682D9}" type="pres">
      <dgm:prSet presAssocID="{19D1F1BD-159E-436C-9008-18D4156CB1E4}" presName="Name56" presStyleLbl="parChTrans1D2" presStyleIdx="0" presStyleCnt="5"/>
      <dgm:spPr/>
      <dgm:t>
        <a:bodyPr/>
        <a:lstStyle/>
        <a:p>
          <a:endParaRPr lang="ru-RU"/>
        </a:p>
      </dgm:t>
    </dgm:pt>
    <dgm:pt modelId="{A8566B68-AD64-45D0-897F-626EBE5C0025}" type="pres">
      <dgm:prSet presAssocID="{7DDEF225-C25F-4B78-B2A5-5DB2BD2EE7B7}" presName="text0" presStyleLbl="node1" presStyleIdx="1" presStyleCnt="6" custScaleX="170125" custScaleY="169398" custRadScaleRad="103881" custRadScaleInc="523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9594BD-B3F6-4E67-8EAA-3F7AAE88BDCA}" type="pres">
      <dgm:prSet presAssocID="{99C8F4D3-35A4-4711-9A60-DB8D5672AA69}" presName="Name56" presStyleLbl="parChTrans1D2" presStyleIdx="1" presStyleCnt="5"/>
      <dgm:spPr/>
      <dgm:t>
        <a:bodyPr/>
        <a:lstStyle/>
        <a:p>
          <a:endParaRPr lang="ru-RU"/>
        </a:p>
      </dgm:t>
    </dgm:pt>
    <dgm:pt modelId="{7A0574EE-F6F0-42B1-AFD2-FDEB591EA8F3}" type="pres">
      <dgm:prSet presAssocID="{92164311-D434-4C92-BAD5-FAEC6D5D14C3}" presName="text0" presStyleLbl="node1" presStyleIdx="2" presStyleCnt="6" custScaleX="135534" custScaleY="133650" custRadScaleRad="99886" custRadScaleInc="4423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1A4E5A-4F4E-410F-BAD9-D8E94B9760E8}" type="pres">
      <dgm:prSet presAssocID="{A9722621-95D5-4025-8D8F-516FDB6A010A}" presName="Name56" presStyleLbl="parChTrans1D2" presStyleIdx="2" presStyleCnt="5"/>
      <dgm:spPr/>
      <dgm:t>
        <a:bodyPr/>
        <a:lstStyle/>
        <a:p>
          <a:endParaRPr lang="ru-RU"/>
        </a:p>
      </dgm:t>
    </dgm:pt>
    <dgm:pt modelId="{9C892563-3706-4B3F-A86B-47978D346803}" type="pres">
      <dgm:prSet presAssocID="{A764E985-11DF-4B0C-9BDD-C6A27B0C6AAE}" presName="text0" presStyleLbl="node1" presStyleIdx="3" presStyleCnt="6" custScaleX="148861" custScaleY="112618" custRadScaleRad="88391" custRadScaleInc="-1718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25540D-70B1-49DC-8EDE-8983FE2BD0C8}" type="pres">
      <dgm:prSet presAssocID="{1F4AB2B4-DC8D-4BE7-B83F-B59DD8BF718C}" presName="Name56" presStyleLbl="parChTrans1D2" presStyleIdx="3" presStyleCnt="5"/>
      <dgm:spPr/>
      <dgm:t>
        <a:bodyPr/>
        <a:lstStyle/>
        <a:p>
          <a:endParaRPr lang="ru-RU"/>
        </a:p>
      </dgm:t>
    </dgm:pt>
    <dgm:pt modelId="{B1DF43AF-DCF6-4DB2-ABAC-F51BC9A433EA}" type="pres">
      <dgm:prSet presAssocID="{F200C456-DB1E-49A7-AF18-3F48126C690D}" presName="text0" presStyleLbl="node1" presStyleIdx="4" presStyleCnt="6" custScaleX="114828" custScaleY="115156" custRadScaleRad="96242" custRadScaleInc="-2300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7E4DD4-354D-4BC3-A98C-8F8A615DD7C1}" type="pres">
      <dgm:prSet presAssocID="{B4DCB413-D510-4088-9D08-F6D474F93B7A}" presName="Name56" presStyleLbl="parChTrans1D2" presStyleIdx="4" presStyleCnt="5"/>
      <dgm:spPr/>
      <dgm:t>
        <a:bodyPr/>
        <a:lstStyle/>
        <a:p>
          <a:endParaRPr lang="ru-RU"/>
        </a:p>
      </dgm:t>
    </dgm:pt>
    <dgm:pt modelId="{1FD92A55-9885-42B7-82AD-A5B55CC0A9A3}" type="pres">
      <dgm:prSet presAssocID="{5C1847A1-DA53-45E3-88B6-723225BBB1B3}" presName="text0" presStyleLbl="node1" presStyleIdx="5" presStyleCnt="6" custScaleX="129687" custScaleY="121508" custRadScaleRad="107927" custRadScaleInc="686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18A5F6-3F84-435A-9751-4925A75B8082}" type="presOf" srcId="{5C1847A1-DA53-45E3-88B6-723225BBB1B3}" destId="{1FD92A55-9885-42B7-82AD-A5B55CC0A9A3}" srcOrd="0" destOrd="0" presId="urn:microsoft.com/office/officeart/2008/layout/RadialCluster"/>
    <dgm:cxn modelId="{152D6E24-E7E1-4656-8BD8-14A3712E4D4C}" type="presOf" srcId="{A764E985-11DF-4B0C-9BDD-C6A27B0C6AAE}" destId="{9C892563-3706-4B3F-A86B-47978D346803}" srcOrd="0" destOrd="0" presId="urn:microsoft.com/office/officeart/2008/layout/RadialCluster"/>
    <dgm:cxn modelId="{408F6A99-CFF3-4794-A049-F88BFF3D30B2}" srcId="{BA258134-991E-45A8-9584-0FF98AC8E6A5}" destId="{7DDEF225-C25F-4B78-B2A5-5DB2BD2EE7B7}" srcOrd="0" destOrd="0" parTransId="{19D1F1BD-159E-436C-9008-18D4156CB1E4}" sibTransId="{582011F2-41A3-4604-A5F1-608F2B46834C}"/>
    <dgm:cxn modelId="{E0683FDB-9B4A-4B9E-A97F-9382F8701A52}" type="presOf" srcId="{A9722621-95D5-4025-8D8F-516FDB6A010A}" destId="{CA1A4E5A-4F4E-410F-BAD9-D8E94B9760E8}" srcOrd="0" destOrd="0" presId="urn:microsoft.com/office/officeart/2008/layout/RadialCluster"/>
    <dgm:cxn modelId="{8B719ED3-9931-4BFD-8CB2-E27C4D0650CA}" srcId="{BA258134-991E-45A8-9584-0FF98AC8E6A5}" destId="{A764E985-11DF-4B0C-9BDD-C6A27B0C6AAE}" srcOrd="2" destOrd="0" parTransId="{A9722621-95D5-4025-8D8F-516FDB6A010A}" sibTransId="{AF12DFDE-2DC1-4340-B2E8-CD1AD86ED423}"/>
    <dgm:cxn modelId="{DE9B6374-68C3-4374-BC60-0E5C85E7FFE7}" type="presOf" srcId="{B4DCB413-D510-4088-9D08-F6D474F93B7A}" destId="{E07E4DD4-354D-4BC3-A98C-8F8A615DD7C1}" srcOrd="0" destOrd="0" presId="urn:microsoft.com/office/officeart/2008/layout/RadialCluster"/>
    <dgm:cxn modelId="{E483772C-760B-4E91-949B-EED295DCABF9}" type="presOf" srcId="{F200C456-DB1E-49A7-AF18-3F48126C690D}" destId="{B1DF43AF-DCF6-4DB2-ABAC-F51BC9A433EA}" srcOrd="0" destOrd="0" presId="urn:microsoft.com/office/officeart/2008/layout/RadialCluster"/>
    <dgm:cxn modelId="{84CB9C8D-3FD3-4370-B72E-F94E462AACF2}" type="presOf" srcId="{C4CF6435-32F6-4D50-99F3-2D36569D8ED7}" destId="{565FA11E-278E-40D7-9C36-74D33F9D5407}" srcOrd="0" destOrd="0" presId="urn:microsoft.com/office/officeart/2008/layout/RadialCluster"/>
    <dgm:cxn modelId="{80D41442-EFD9-4FDA-A216-8D6857BC9123}" type="presOf" srcId="{BA258134-991E-45A8-9584-0FF98AC8E6A5}" destId="{0BC675EF-68A6-4359-B9B6-D3C26E297931}" srcOrd="0" destOrd="0" presId="urn:microsoft.com/office/officeart/2008/layout/RadialCluster"/>
    <dgm:cxn modelId="{AF064B58-4933-4EB3-A0A5-47F8F3598661}" type="presOf" srcId="{99C8F4D3-35A4-4711-9A60-DB8D5672AA69}" destId="{2D9594BD-B3F6-4E67-8EAA-3F7AAE88BDCA}" srcOrd="0" destOrd="0" presId="urn:microsoft.com/office/officeart/2008/layout/RadialCluster"/>
    <dgm:cxn modelId="{413976A7-91BD-4E65-B1AE-ABA4A2DC6AE0}" type="presOf" srcId="{92164311-D434-4C92-BAD5-FAEC6D5D14C3}" destId="{7A0574EE-F6F0-42B1-AFD2-FDEB591EA8F3}" srcOrd="0" destOrd="0" presId="urn:microsoft.com/office/officeart/2008/layout/RadialCluster"/>
    <dgm:cxn modelId="{7CC05B87-27FF-4F09-ACB0-641D6393C585}" type="presOf" srcId="{1F4AB2B4-DC8D-4BE7-B83F-B59DD8BF718C}" destId="{6625540D-70B1-49DC-8EDE-8983FE2BD0C8}" srcOrd="0" destOrd="0" presId="urn:microsoft.com/office/officeart/2008/layout/RadialCluster"/>
    <dgm:cxn modelId="{7C7E9EEB-E509-4D64-89CE-30AC2CD37692}" type="presOf" srcId="{7DDEF225-C25F-4B78-B2A5-5DB2BD2EE7B7}" destId="{A8566B68-AD64-45D0-897F-626EBE5C0025}" srcOrd="0" destOrd="0" presId="urn:microsoft.com/office/officeart/2008/layout/RadialCluster"/>
    <dgm:cxn modelId="{F38A8FCF-836F-48BD-80B2-D24C4529B04E}" srcId="{BA258134-991E-45A8-9584-0FF98AC8E6A5}" destId="{92164311-D434-4C92-BAD5-FAEC6D5D14C3}" srcOrd="1" destOrd="0" parTransId="{99C8F4D3-35A4-4711-9A60-DB8D5672AA69}" sibTransId="{E114BC61-224E-4E1E-A8A7-EF1B9324F2AB}"/>
    <dgm:cxn modelId="{1C9C45CC-35DA-4655-98B2-B8F5AE8DD620}" srcId="{BA258134-991E-45A8-9584-0FF98AC8E6A5}" destId="{F200C456-DB1E-49A7-AF18-3F48126C690D}" srcOrd="3" destOrd="0" parTransId="{1F4AB2B4-DC8D-4BE7-B83F-B59DD8BF718C}" sibTransId="{C4F7DEF2-021D-4BA0-8811-29E9CB17662B}"/>
    <dgm:cxn modelId="{CA0134F8-A698-46DD-9426-4EBF1E969C71}" srcId="{C4CF6435-32F6-4D50-99F3-2D36569D8ED7}" destId="{BA258134-991E-45A8-9584-0FF98AC8E6A5}" srcOrd="0" destOrd="0" parTransId="{4AA91E61-543B-4C18-901F-9F15D1F81741}" sibTransId="{2491D81F-9DA7-497C-8D8B-15CD77AF556E}"/>
    <dgm:cxn modelId="{BC8A7166-A940-45A9-83D5-6E4B38720FCE}" srcId="{BA258134-991E-45A8-9584-0FF98AC8E6A5}" destId="{5C1847A1-DA53-45E3-88B6-723225BBB1B3}" srcOrd="4" destOrd="0" parTransId="{B4DCB413-D510-4088-9D08-F6D474F93B7A}" sibTransId="{03A41DC8-5D6A-4A03-A09A-2090D7D01CEA}"/>
    <dgm:cxn modelId="{1E68D8A9-55BE-4853-8908-28F83983D464}" type="presOf" srcId="{19D1F1BD-159E-436C-9008-18D4156CB1E4}" destId="{BFCCF372-7A39-44F1-969A-1E45184682D9}" srcOrd="0" destOrd="0" presId="urn:microsoft.com/office/officeart/2008/layout/RadialCluster"/>
    <dgm:cxn modelId="{E6845330-4F7B-4E97-B940-B55C243BF74B}" type="presParOf" srcId="{565FA11E-278E-40D7-9C36-74D33F9D5407}" destId="{992E930F-465B-480C-91F6-50618AB295B0}" srcOrd="0" destOrd="0" presId="urn:microsoft.com/office/officeart/2008/layout/RadialCluster"/>
    <dgm:cxn modelId="{7E9A2A03-D4D8-46A0-A042-55F7B8D73570}" type="presParOf" srcId="{992E930F-465B-480C-91F6-50618AB295B0}" destId="{0BC675EF-68A6-4359-B9B6-D3C26E297931}" srcOrd="0" destOrd="0" presId="urn:microsoft.com/office/officeart/2008/layout/RadialCluster"/>
    <dgm:cxn modelId="{2D443EAF-BBC4-408A-BE50-8B19B3B00EEB}" type="presParOf" srcId="{992E930F-465B-480C-91F6-50618AB295B0}" destId="{BFCCF372-7A39-44F1-969A-1E45184682D9}" srcOrd="1" destOrd="0" presId="urn:microsoft.com/office/officeart/2008/layout/RadialCluster"/>
    <dgm:cxn modelId="{77C31CB8-DBA4-46B6-9F79-E0CCFCDF70E3}" type="presParOf" srcId="{992E930F-465B-480C-91F6-50618AB295B0}" destId="{A8566B68-AD64-45D0-897F-626EBE5C0025}" srcOrd="2" destOrd="0" presId="urn:microsoft.com/office/officeart/2008/layout/RadialCluster"/>
    <dgm:cxn modelId="{96F739CD-804E-42D5-B3E9-CD9F4C9A569B}" type="presParOf" srcId="{992E930F-465B-480C-91F6-50618AB295B0}" destId="{2D9594BD-B3F6-4E67-8EAA-3F7AAE88BDCA}" srcOrd="3" destOrd="0" presId="urn:microsoft.com/office/officeart/2008/layout/RadialCluster"/>
    <dgm:cxn modelId="{6CFBDB90-13D8-4358-9BAD-3C93D4E1A7D3}" type="presParOf" srcId="{992E930F-465B-480C-91F6-50618AB295B0}" destId="{7A0574EE-F6F0-42B1-AFD2-FDEB591EA8F3}" srcOrd="4" destOrd="0" presId="urn:microsoft.com/office/officeart/2008/layout/RadialCluster"/>
    <dgm:cxn modelId="{E7BF73A7-CE74-4006-AC19-A02D98BA4217}" type="presParOf" srcId="{992E930F-465B-480C-91F6-50618AB295B0}" destId="{CA1A4E5A-4F4E-410F-BAD9-D8E94B9760E8}" srcOrd="5" destOrd="0" presId="urn:microsoft.com/office/officeart/2008/layout/RadialCluster"/>
    <dgm:cxn modelId="{63FAC15D-C226-4051-A8FA-F64C881E6BBC}" type="presParOf" srcId="{992E930F-465B-480C-91F6-50618AB295B0}" destId="{9C892563-3706-4B3F-A86B-47978D346803}" srcOrd="6" destOrd="0" presId="urn:microsoft.com/office/officeart/2008/layout/RadialCluster"/>
    <dgm:cxn modelId="{816FAEC8-C31D-4A52-92C1-419E50211560}" type="presParOf" srcId="{992E930F-465B-480C-91F6-50618AB295B0}" destId="{6625540D-70B1-49DC-8EDE-8983FE2BD0C8}" srcOrd="7" destOrd="0" presId="urn:microsoft.com/office/officeart/2008/layout/RadialCluster"/>
    <dgm:cxn modelId="{A99A2C82-E620-41E3-BF19-CCED6BB4898A}" type="presParOf" srcId="{992E930F-465B-480C-91F6-50618AB295B0}" destId="{B1DF43AF-DCF6-4DB2-ABAC-F51BC9A433EA}" srcOrd="8" destOrd="0" presId="urn:microsoft.com/office/officeart/2008/layout/RadialCluster"/>
    <dgm:cxn modelId="{908983FF-F34C-4679-9E1F-C6D4AC2E3D04}" type="presParOf" srcId="{992E930F-465B-480C-91F6-50618AB295B0}" destId="{E07E4DD4-354D-4BC3-A98C-8F8A615DD7C1}" srcOrd="9" destOrd="0" presId="urn:microsoft.com/office/officeart/2008/layout/RadialCluster"/>
    <dgm:cxn modelId="{569DF82E-1962-40D2-96E9-3F3E5B08DFAB}" type="presParOf" srcId="{992E930F-465B-480C-91F6-50618AB295B0}" destId="{1FD92A55-9885-42B7-82AD-A5B55CC0A9A3}" srcOrd="10" destOrd="0" presId="urn:microsoft.com/office/officeart/2008/layout/RadialCluster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2D5712-9781-4E18-8A9E-7757E6D69AF5}">
      <dsp:nvSpPr>
        <dsp:cNvPr id="0" name=""/>
        <dsp:cNvSpPr/>
      </dsp:nvSpPr>
      <dsp:spPr>
        <a:xfrm rot="16200000">
          <a:off x="1742" y="800"/>
          <a:ext cx="1527146" cy="1527146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Глобальна </a:t>
          </a:r>
          <a:r>
            <a:rPr lang="uk-UA" sz="1500" kern="1200" dirty="0" err="1" smtClean="0"/>
            <a:t>ЦСР</a:t>
          </a:r>
          <a:r>
            <a:rPr lang="uk-UA" sz="1500" kern="1200" dirty="0" smtClean="0"/>
            <a:t> 4</a:t>
          </a:r>
          <a:endParaRPr lang="ru-RU" sz="1500" kern="1200" dirty="0"/>
        </a:p>
      </dsp:txBody>
      <dsp:txXfrm rot="5400000">
        <a:off x="1742" y="382586"/>
        <a:ext cx="1259895" cy="763573"/>
      </dsp:txXfrm>
    </dsp:sp>
    <dsp:sp modelId="{399DEBD4-2034-4A0B-998E-36C1DA260CE5}">
      <dsp:nvSpPr>
        <dsp:cNvPr id="0" name=""/>
        <dsp:cNvSpPr/>
      </dsp:nvSpPr>
      <dsp:spPr>
        <a:xfrm rot="5400000">
          <a:off x="6680022" y="800"/>
          <a:ext cx="1527146" cy="1527146"/>
        </a:xfrm>
        <a:prstGeom prst="downArrow">
          <a:avLst>
            <a:gd name="adj1" fmla="val 50000"/>
            <a:gd name="adj2" fmla="val 35000"/>
          </a:avLst>
        </a:prstGeom>
        <a:solidFill>
          <a:srgbClr val="00CC6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Національна </a:t>
          </a:r>
          <a:r>
            <a:rPr lang="uk-UA" sz="1500" kern="1200" dirty="0" err="1" smtClean="0"/>
            <a:t>ЦСР</a:t>
          </a:r>
          <a:r>
            <a:rPr lang="uk-UA" sz="1500" kern="1200" dirty="0" smtClean="0"/>
            <a:t> 4</a:t>
          </a:r>
          <a:endParaRPr lang="ru-RU" sz="1500" kern="1200" dirty="0"/>
        </a:p>
      </dsp:txBody>
      <dsp:txXfrm rot="-5400000">
        <a:off x="6947273" y="382587"/>
        <a:ext cx="1259895" cy="7635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91A1D-6BB5-4226-8BA7-F0EF1C1BED1F}">
      <dsp:nvSpPr>
        <dsp:cNvPr id="0" name=""/>
        <dsp:cNvSpPr/>
      </dsp:nvSpPr>
      <dsp:spPr>
        <a:xfrm>
          <a:off x="731518" y="283607"/>
          <a:ext cx="1328022" cy="7640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dirty="0" smtClean="0"/>
            <a:t>SDGs</a:t>
          </a:r>
          <a:endParaRPr lang="ru-RU" sz="1200" b="1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7 </a:t>
          </a:r>
          <a:r>
            <a:rPr lang="uk-UA" sz="900" kern="1200" dirty="0" smtClean="0"/>
            <a:t>основних</a:t>
          </a:r>
          <a:endParaRPr lang="ru-RU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3</a:t>
          </a:r>
          <a:r>
            <a:rPr lang="uk-UA" sz="900" kern="1200" dirty="0" smtClean="0"/>
            <a:t> стимулюючих</a:t>
          </a:r>
          <a:endParaRPr lang="ru-RU" sz="900" kern="1200" dirty="0"/>
        </a:p>
      </dsp:txBody>
      <dsp:txXfrm>
        <a:off x="749101" y="301190"/>
        <a:ext cx="1292856" cy="565145"/>
      </dsp:txXfrm>
    </dsp:sp>
    <dsp:sp modelId="{A40BEDEF-CF93-4C23-8A01-77416D0611AF}">
      <dsp:nvSpPr>
        <dsp:cNvPr id="0" name=""/>
        <dsp:cNvSpPr/>
      </dsp:nvSpPr>
      <dsp:spPr>
        <a:xfrm>
          <a:off x="1267515" y="-631064"/>
          <a:ext cx="2682800" cy="2682800"/>
        </a:xfrm>
        <a:prstGeom prst="leftCircularArrow">
          <a:avLst>
            <a:gd name="adj1" fmla="val 3100"/>
            <a:gd name="adj2" fmla="val 381019"/>
            <a:gd name="adj3" fmla="val 2147415"/>
            <a:gd name="adj4" fmla="val 9015375"/>
            <a:gd name="adj5" fmla="val 3617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8D9DF6-0002-4500-B378-24034BCE1264}">
      <dsp:nvSpPr>
        <dsp:cNvPr id="0" name=""/>
        <dsp:cNvSpPr/>
      </dsp:nvSpPr>
      <dsp:spPr>
        <a:xfrm>
          <a:off x="1110766" y="1003690"/>
          <a:ext cx="823409" cy="3274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Завдання</a:t>
          </a:r>
          <a:endParaRPr lang="ru-RU" sz="1400" kern="1200" dirty="0"/>
        </a:p>
      </dsp:txBody>
      <dsp:txXfrm>
        <a:off x="1120356" y="1013280"/>
        <a:ext cx="804229" cy="308262"/>
      </dsp:txXfrm>
    </dsp:sp>
    <dsp:sp modelId="{322296C0-2B2D-47A8-8458-53344AE95469}">
      <dsp:nvSpPr>
        <dsp:cNvPr id="0" name=""/>
        <dsp:cNvSpPr/>
      </dsp:nvSpPr>
      <dsp:spPr>
        <a:xfrm>
          <a:off x="3281320" y="397609"/>
          <a:ext cx="1236046" cy="7640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b="1" kern="1200" dirty="0" err="1" smtClean="0"/>
            <a:t>ЦСР</a:t>
          </a:r>
          <a:endParaRPr lang="ru-RU" sz="1200" b="1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000" kern="1200" dirty="0" smtClean="0"/>
            <a:t>7 національних</a:t>
          </a:r>
          <a:endParaRPr lang="ru-RU" sz="1000" kern="1200" dirty="0"/>
        </a:p>
      </dsp:txBody>
      <dsp:txXfrm>
        <a:off x="3298903" y="578913"/>
        <a:ext cx="1200880" cy="565145"/>
      </dsp:txXfrm>
    </dsp:sp>
    <dsp:sp modelId="{DB997A75-1247-4A6A-BC1D-10568AC6C3C8}">
      <dsp:nvSpPr>
        <dsp:cNvPr id="0" name=""/>
        <dsp:cNvSpPr/>
      </dsp:nvSpPr>
      <dsp:spPr>
        <a:xfrm>
          <a:off x="3682602" y="-545978"/>
          <a:ext cx="3681271" cy="3681271"/>
        </a:xfrm>
        <a:prstGeom prst="circularArrow">
          <a:avLst>
            <a:gd name="adj1" fmla="val 2259"/>
            <a:gd name="adj2" fmla="val 272288"/>
            <a:gd name="adj3" fmla="val 19586388"/>
            <a:gd name="adj4" fmla="val 12609697"/>
            <a:gd name="adj5" fmla="val 2636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D552043-A28B-4127-8F74-B19ED60D41BA}">
      <dsp:nvSpPr>
        <dsp:cNvPr id="0" name=""/>
        <dsp:cNvSpPr/>
      </dsp:nvSpPr>
      <dsp:spPr>
        <a:xfrm>
          <a:off x="3642028" y="233887"/>
          <a:ext cx="823409" cy="327442"/>
        </a:xfrm>
        <a:prstGeom prst="roundRect">
          <a:avLst>
            <a:gd name="adj" fmla="val 10000"/>
          </a:avLst>
        </a:prstGeom>
        <a:solidFill>
          <a:srgbClr val="00CC6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Завдання</a:t>
          </a:r>
          <a:endParaRPr lang="ru-RU" sz="1400" kern="1200" dirty="0"/>
        </a:p>
      </dsp:txBody>
      <dsp:txXfrm>
        <a:off x="3651618" y="243477"/>
        <a:ext cx="804229" cy="308262"/>
      </dsp:txXfrm>
    </dsp:sp>
    <dsp:sp modelId="{8D374377-68CE-456E-A73D-4F1494F2358F}">
      <dsp:nvSpPr>
        <dsp:cNvPr id="0" name=""/>
        <dsp:cNvSpPr/>
      </dsp:nvSpPr>
      <dsp:spPr>
        <a:xfrm>
          <a:off x="6470664" y="446063"/>
          <a:ext cx="1450215" cy="7271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b="1" kern="1200" dirty="0" err="1" smtClean="0"/>
            <a:t>ЦСР</a:t>
          </a:r>
          <a:r>
            <a:rPr lang="uk-UA" sz="1200" b="1" kern="1200" dirty="0" smtClean="0"/>
            <a:t>-діти</a:t>
          </a:r>
          <a:endParaRPr lang="ru-RU" sz="1200" b="1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8</a:t>
          </a:r>
          <a:r>
            <a:rPr lang="uk-UA" sz="1100" kern="1200" dirty="0" smtClean="0"/>
            <a:t> тематичних </a:t>
          </a:r>
          <a:endParaRPr lang="ru-RU" sz="1100" kern="1200" dirty="0"/>
        </a:p>
      </dsp:txBody>
      <dsp:txXfrm>
        <a:off x="6487398" y="462797"/>
        <a:ext cx="1416747" cy="537860"/>
      </dsp:txXfrm>
    </dsp:sp>
    <dsp:sp modelId="{E0B1DF47-DADE-4709-99CA-1E3CDA224EE0}">
      <dsp:nvSpPr>
        <dsp:cNvPr id="0" name=""/>
        <dsp:cNvSpPr/>
      </dsp:nvSpPr>
      <dsp:spPr>
        <a:xfrm>
          <a:off x="6573952" y="1118511"/>
          <a:ext cx="823409" cy="327442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Завдання</a:t>
          </a:r>
          <a:endParaRPr lang="ru-RU" sz="1400" kern="1200" dirty="0"/>
        </a:p>
      </dsp:txBody>
      <dsp:txXfrm>
        <a:off x="6583542" y="1128101"/>
        <a:ext cx="804229" cy="3082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C675EF-68A6-4359-B9B6-D3C26E297931}">
      <dsp:nvSpPr>
        <dsp:cNvPr id="0" name=""/>
        <dsp:cNvSpPr/>
      </dsp:nvSpPr>
      <dsp:spPr>
        <a:xfrm>
          <a:off x="1478072" y="1911014"/>
          <a:ext cx="1277644" cy="1277644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SDGs,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SDG 4</a:t>
          </a:r>
          <a:endParaRPr lang="uk-UA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(2015-2030)</a:t>
          </a:r>
          <a:endParaRPr lang="ru-RU" sz="1600" kern="1200" dirty="0"/>
        </a:p>
      </dsp:txBody>
      <dsp:txXfrm>
        <a:off x="1540441" y="1973383"/>
        <a:ext cx="1152906" cy="1152906"/>
      </dsp:txXfrm>
    </dsp:sp>
    <dsp:sp modelId="{BFCCF372-7A39-44F1-969A-1E45184682D9}">
      <dsp:nvSpPr>
        <dsp:cNvPr id="0" name=""/>
        <dsp:cNvSpPr/>
      </dsp:nvSpPr>
      <dsp:spPr>
        <a:xfrm rot="17330544">
          <a:off x="2193840" y="1713836"/>
          <a:ext cx="41668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16684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566B68-AD64-45D0-897F-626EBE5C0025}">
      <dsp:nvSpPr>
        <dsp:cNvPr id="0" name=""/>
        <dsp:cNvSpPr/>
      </dsp:nvSpPr>
      <dsp:spPr>
        <a:xfrm>
          <a:off x="1988740" y="66575"/>
          <a:ext cx="1456307" cy="1450084"/>
        </a:xfrm>
        <a:prstGeom prst="roundRect">
          <a:avLst/>
        </a:prstGeom>
        <a:solidFill>
          <a:srgbClr val="00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i="1" kern="1200" dirty="0" err="1" smtClean="0"/>
            <a:t>International</a:t>
          </a:r>
          <a:r>
            <a:rPr lang="uk-UA" sz="1100" i="1" kern="1200" dirty="0" smtClean="0"/>
            <a:t> </a:t>
          </a:r>
          <a:r>
            <a:rPr lang="uk-UA" sz="1100" i="1" kern="1200" dirty="0" err="1" smtClean="0"/>
            <a:t>Council</a:t>
          </a:r>
          <a:r>
            <a:rPr lang="uk-UA" sz="1100" i="1" kern="1200" dirty="0" smtClean="0"/>
            <a:t> </a:t>
          </a:r>
          <a:r>
            <a:rPr lang="uk-UA" sz="1100" i="1" kern="1200" dirty="0" err="1" smtClean="0"/>
            <a:t>for</a:t>
          </a:r>
          <a:r>
            <a:rPr lang="uk-UA" sz="1100" i="1" kern="1200" dirty="0" smtClean="0"/>
            <a:t> </a:t>
          </a:r>
          <a:r>
            <a:rPr lang="uk-UA" sz="1100" i="1" kern="1200" dirty="0" err="1" smtClean="0"/>
            <a:t>Science</a:t>
          </a:r>
          <a:r>
            <a:rPr lang="uk-UA" sz="1100" i="1" kern="1200" dirty="0" smtClean="0"/>
            <a:t>, </a:t>
          </a:r>
          <a:r>
            <a:rPr lang="uk-UA" sz="1100" i="1" kern="1200" dirty="0" err="1" smtClean="0"/>
            <a:t>ICSU</a:t>
          </a:r>
          <a:r>
            <a:rPr lang="en-US" sz="1100" i="1" kern="1200" dirty="0" smtClean="0"/>
            <a:t>;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i="1" kern="1200" dirty="0" err="1" smtClean="0"/>
            <a:t>International</a:t>
          </a:r>
          <a:r>
            <a:rPr lang="uk-UA" sz="1100" i="1" kern="1200" dirty="0" smtClean="0"/>
            <a:t> </a:t>
          </a:r>
          <a:r>
            <a:rPr lang="uk-UA" sz="1100" i="1" kern="1200" dirty="0" err="1" smtClean="0"/>
            <a:t>Social</a:t>
          </a:r>
          <a:r>
            <a:rPr lang="uk-UA" sz="1100" i="1" kern="1200" dirty="0" smtClean="0"/>
            <a:t> </a:t>
          </a:r>
          <a:r>
            <a:rPr lang="uk-UA" sz="1100" i="1" kern="1200" dirty="0" err="1" smtClean="0"/>
            <a:t>Science</a:t>
          </a:r>
          <a:r>
            <a:rPr lang="uk-UA" sz="1100" i="1" kern="1200" dirty="0" smtClean="0"/>
            <a:t> </a:t>
          </a:r>
          <a:r>
            <a:rPr lang="uk-UA" sz="1100" i="1" kern="1200" dirty="0" err="1" smtClean="0"/>
            <a:t>Council</a:t>
          </a:r>
          <a:r>
            <a:rPr lang="uk-UA" sz="1100" i="1" kern="1200" dirty="0" smtClean="0"/>
            <a:t>, </a:t>
          </a:r>
          <a:r>
            <a:rPr lang="uk-UA" sz="1100" i="1" kern="1200" dirty="0" err="1" smtClean="0"/>
            <a:t>ISSC</a:t>
          </a:r>
          <a:r>
            <a:rPr lang="en-US" sz="1100" i="1" kern="1200" dirty="0" smtClean="0"/>
            <a:t>, 2015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i="1" kern="1200" dirty="0" err="1" smtClean="0"/>
            <a:t>SDG4</a:t>
          </a:r>
          <a:r>
            <a:rPr lang="en-US" sz="1100" i="1" kern="1200" dirty="0" smtClean="0"/>
            <a:t> &amp; other  SDGs</a:t>
          </a:r>
          <a:endParaRPr lang="ru-RU" sz="1100" kern="1200" dirty="0"/>
        </a:p>
      </dsp:txBody>
      <dsp:txXfrm>
        <a:off x="2059527" y="137362"/>
        <a:ext cx="1314733" cy="1308510"/>
      </dsp:txXfrm>
    </dsp:sp>
    <dsp:sp modelId="{2D9594BD-B3F6-4E67-8EAA-3F7AAE88BDCA}">
      <dsp:nvSpPr>
        <dsp:cNvPr id="0" name=""/>
        <dsp:cNvSpPr/>
      </dsp:nvSpPr>
      <dsp:spPr>
        <a:xfrm rot="8473918">
          <a:off x="1279652" y="3132689"/>
          <a:ext cx="22298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2983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0574EE-F6F0-42B1-AFD2-FDEB591EA8F3}">
      <dsp:nvSpPr>
        <dsp:cNvPr id="0" name=""/>
        <dsp:cNvSpPr/>
      </dsp:nvSpPr>
      <dsp:spPr>
        <a:xfrm>
          <a:off x="144014" y="3096345"/>
          <a:ext cx="1160200" cy="1144073"/>
        </a:xfrm>
        <a:prstGeom prst="roundRect">
          <a:avLst/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i="1" kern="1200" dirty="0" err="1" smtClean="0"/>
            <a:t>Open</a:t>
          </a:r>
          <a:r>
            <a:rPr lang="uk-UA" sz="1300" i="1" kern="1200" dirty="0" smtClean="0"/>
            <a:t> </a:t>
          </a:r>
          <a:r>
            <a:rPr lang="uk-UA" sz="1300" i="1" kern="1200" dirty="0" err="1" smtClean="0"/>
            <a:t>Working</a:t>
          </a:r>
          <a:r>
            <a:rPr lang="uk-UA" sz="1300" i="1" kern="1200" dirty="0" smtClean="0"/>
            <a:t> </a:t>
          </a:r>
          <a:r>
            <a:rPr lang="uk-UA" sz="1300" i="1" kern="1200" dirty="0" err="1" smtClean="0"/>
            <a:t>Group</a:t>
          </a:r>
          <a:r>
            <a:rPr lang="uk-UA" sz="1300" i="1" kern="1200" dirty="0" smtClean="0"/>
            <a:t> </a:t>
          </a:r>
          <a:r>
            <a:rPr lang="en-US" sz="1300" i="1" kern="1200" dirty="0" smtClean="0"/>
            <a:t>UN</a:t>
          </a:r>
          <a:r>
            <a:rPr lang="uk-UA" sz="1300" i="1" kern="1200" dirty="0" smtClean="0"/>
            <a:t>, 2012</a:t>
          </a:r>
          <a:r>
            <a:rPr lang="en-US" sz="1300" i="1" kern="1200" dirty="0" smtClean="0"/>
            <a:t>: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i="1" kern="1200" dirty="0" smtClean="0"/>
            <a:t>#4</a:t>
          </a:r>
          <a:endParaRPr lang="ru-RU" sz="1300" kern="1200" dirty="0"/>
        </a:p>
      </dsp:txBody>
      <dsp:txXfrm>
        <a:off x="199863" y="3152194"/>
        <a:ext cx="1048502" cy="1032375"/>
      </dsp:txXfrm>
    </dsp:sp>
    <dsp:sp modelId="{CA1A4E5A-4F4E-410F-BAD9-D8E94B9760E8}">
      <dsp:nvSpPr>
        <dsp:cNvPr id="0" name=""/>
        <dsp:cNvSpPr/>
      </dsp:nvSpPr>
      <dsp:spPr>
        <a:xfrm rot="21109240">
          <a:off x="2754541" y="2441571"/>
          <a:ext cx="23116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1167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892563-3706-4B3F-A86B-47978D346803}">
      <dsp:nvSpPr>
        <dsp:cNvPr id="0" name=""/>
        <dsp:cNvSpPr/>
      </dsp:nvSpPr>
      <dsp:spPr>
        <a:xfrm>
          <a:off x="2984533" y="1851530"/>
          <a:ext cx="1274282" cy="964034"/>
        </a:xfrm>
        <a:prstGeom prst="roundRect">
          <a:avLst/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i="1" kern="1200" dirty="0" err="1" smtClean="0"/>
            <a:t>GEM</a:t>
          </a:r>
          <a:r>
            <a:rPr lang="uk-UA" sz="1200" kern="1200" dirty="0" smtClean="0"/>
            <a:t>-2016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i="1" kern="1200" dirty="0" err="1" smtClean="0"/>
            <a:t>learning</a:t>
          </a:r>
          <a:r>
            <a:rPr lang="uk-UA" sz="1200" i="1" kern="1200" dirty="0" smtClean="0"/>
            <a:t>, </a:t>
          </a:r>
          <a:r>
            <a:rPr lang="uk-UA" sz="1200" i="1" kern="1200" dirty="0" err="1" smtClean="0"/>
            <a:t>training</a:t>
          </a:r>
          <a:r>
            <a:rPr lang="uk-UA" sz="1200" i="1" kern="1200" dirty="0" smtClean="0"/>
            <a:t>, </a:t>
          </a:r>
          <a:r>
            <a:rPr lang="uk-UA" sz="1200" i="1" kern="1200" dirty="0" err="1" smtClean="0"/>
            <a:t>educating</a:t>
          </a:r>
          <a:endParaRPr lang="en-US" sz="1200" i="1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i="1" kern="1200" dirty="0" smtClean="0"/>
            <a:t> for all  SDGs</a:t>
          </a:r>
          <a:endParaRPr lang="ru-RU" sz="1200" kern="1200" dirty="0"/>
        </a:p>
      </dsp:txBody>
      <dsp:txXfrm>
        <a:off x="3031593" y="1898590"/>
        <a:ext cx="1180162" cy="869914"/>
      </dsp:txXfrm>
    </dsp:sp>
    <dsp:sp modelId="{6625540D-70B1-49DC-8EDE-8983FE2BD0C8}">
      <dsp:nvSpPr>
        <dsp:cNvPr id="0" name=""/>
        <dsp:cNvSpPr/>
      </dsp:nvSpPr>
      <dsp:spPr>
        <a:xfrm rot="2591330">
          <a:off x="2732569" y="3207979"/>
          <a:ext cx="17090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0901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DF43AF-DCF6-4DB2-ABAC-F51BC9A433EA}">
      <dsp:nvSpPr>
        <dsp:cNvPr id="0" name=""/>
        <dsp:cNvSpPr/>
      </dsp:nvSpPr>
      <dsp:spPr>
        <a:xfrm>
          <a:off x="2880321" y="3234928"/>
          <a:ext cx="982952" cy="985760"/>
        </a:xfrm>
        <a:prstGeom prst="roundRect">
          <a:avLst/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i="1" kern="1200" dirty="0" err="1" smtClean="0"/>
            <a:t>SDG-Education</a:t>
          </a:r>
          <a:r>
            <a:rPr lang="uk-UA" sz="800" i="1" kern="1200" dirty="0" smtClean="0"/>
            <a:t> 2030</a:t>
          </a:r>
          <a:r>
            <a:rPr lang="en-US" sz="800" i="1" kern="1200" dirty="0" smtClean="0"/>
            <a:t>, 2018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8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Education</a:t>
          </a:r>
          <a:r>
            <a:rPr lang="uk-UA" sz="8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uk-UA" sz="8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for</a:t>
          </a:r>
          <a:r>
            <a:rPr lang="uk-UA" sz="8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uk-UA" sz="8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Sustainable</a:t>
          </a:r>
          <a:r>
            <a:rPr lang="uk-UA" sz="8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uk-UA" sz="8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Development</a:t>
          </a:r>
          <a:endParaRPr lang="en-US" sz="8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i="1" kern="1200" dirty="0" smtClean="0">
              <a:latin typeface="Arial" panose="020B0604020202020204" pitchFamily="34" charset="0"/>
              <a:cs typeface="Arial" panose="020B0604020202020204" pitchFamily="34" charset="0"/>
            </a:rPr>
            <a:t>Target 4.7</a:t>
          </a:r>
          <a:r>
            <a:rPr lang="uk-UA" sz="800" i="1" kern="1200" dirty="0" smtClean="0"/>
            <a:t> </a:t>
          </a:r>
          <a:endParaRPr lang="ru-RU" sz="800" kern="1200" dirty="0"/>
        </a:p>
      </dsp:txBody>
      <dsp:txXfrm>
        <a:off x="2928305" y="3282912"/>
        <a:ext cx="886984" cy="889792"/>
      </dsp:txXfrm>
    </dsp:sp>
    <dsp:sp modelId="{E07E4DD4-354D-4BC3-A98C-8F8A615DD7C1}">
      <dsp:nvSpPr>
        <dsp:cNvPr id="0" name=""/>
        <dsp:cNvSpPr/>
      </dsp:nvSpPr>
      <dsp:spPr>
        <a:xfrm rot="13363812">
          <a:off x="1213721" y="1856312"/>
          <a:ext cx="30480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4804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D92A55-9885-42B7-82AD-A5B55CC0A9A3}">
      <dsp:nvSpPr>
        <dsp:cNvPr id="0" name=""/>
        <dsp:cNvSpPr/>
      </dsp:nvSpPr>
      <dsp:spPr>
        <a:xfrm>
          <a:off x="144026" y="720082"/>
          <a:ext cx="1110149" cy="1040135"/>
        </a:xfrm>
        <a:prstGeom prst="roundRect">
          <a:avLst/>
        </a:prstGeom>
        <a:solidFill>
          <a:srgbClr val="FF993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err="1" smtClean="0">
              <a:solidFill>
                <a:schemeClr val="accent1">
                  <a:lumMod val="50000"/>
                </a:schemeClr>
              </a:solidFill>
            </a:rPr>
            <a:t>MDGs</a:t>
          </a:r>
          <a:r>
            <a:rPr lang="uk-UA" sz="1000" kern="1200" dirty="0" smtClean="0">
              <a:solidFill>
                <a:schemeClr val="accent1">
                  <a:lumMod val="50000"/>
                </a:schemeClr>
              </a:solidFill>
            </a:rPr>
            <a:t> (2000-2015)</a:t>
          </a:r>
          <a:endParaRPr lang="en-US" sz="1000" kern="1200" dirty="0" smtClean="0">
            <a:solidFill>
              <a:schemeClr val="accent1">
                <a:lumMod val="50000"/>
              </a:schemeClr>
            </a:solidFill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err="1" smtClean="0">
              <a:solidFill>
                <a:schemeClr val="accent1">
                  <a:lumMod val="50000"/>
                </a:schemeClr>
              </a:solidFill>
            </a:rPr>
            <a:t>MDG</a:t>
          </a:r>
          <a:r>
            <a:rPr lang="en-US" sz="1000" kern="1200" dirty="0" smtClean="0">
              <a:solidFill>
                <a:schemeClr val="accent1">
                  <a:lumMod val="50000"/>
                </a:schemeClr>
              </a:solidFill>
            </a:rPr>
            <a:t> 2: achieve universal primary education </a:t>
          </a:r>
        </a:p>
      </dsp:txBody>
      <dsp:txXfrm>
        <a:off x="194801" y="770857"/>
        <a:ext cx="1008599" cy="9385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3890E7-78C1-40C9-8B45-697F64D81062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128E7C-9564-41B2-B587-5F5650FBCE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688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93E99-569F-4F85-8520-5BCD1F978F80}" type="datetime1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C128-B616-4860-9214-6C7F66194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023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C28D8-9D14-41FC-95FC-E9DA58656E40}" type="datetime1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C128-B616-4860-9214-6C7F66194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200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2A31-C81E-4324-AD87-E3DF49AA51A6}" type="datetime1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C128-B616-4860-9214-6C7F66194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063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03D34-1ACF-42FA-A553-5F9444715817}" type="datetime1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C128-B616-4860-9214-6C7F66194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107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510BA-3762-4665-A808-F600F28F968D}" type="datetime1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C128-B616-4860-9214-6C7F66194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337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89D0A-2290-475C-8B3B-9647B7E2344D}" type="datetime1">
              <a:rPr lang="ru-RU" smtClean="0"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C128-B616-4860-9214-6C7F66194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209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D743E-4767-40BC-8FA1-B9DA4BB06222}" type="datetime1">
              <a:rPr lang="ru-RU" smtClean="0"/>
              <a:t>11.04.2019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C128-B616-4860-9214-6C7F66194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95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882E5-ADDF-42E8-A666-0E766A2B4B97}" type="datetime1">
              <a:rPr lang="ru-RU" smtClean="0"/>
              <a:t>11.04.2019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C128-B616-4860-9214-6C7F66194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995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9C017-3C9F-45C4-AE88-32C2DAE85426}" type="datetime1">
              <a:rPr lang="ru-RU" smtClean="0"/>
              <a:t>11.04.2019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C128-B616-4860-9214-6C7F66194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826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5750F-D092-4B1B-95BD-804F68F4C0F7}" type="datetime1">
              <a:rPr lang="ru-RU" smtClean="0"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C128-B616-4860-9214-6C7F66194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395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85AB-424B-4CEA-A9E4-882E61153956}" type="datetime1">
              <a:rPr lang="ru-RU" smtClean="0"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C128-B616-4860-9214-6C7F66194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28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DC01D-7285-4460-92F0-CD38F8AE8889}" type="datetime1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BC128-B616-4860-9214-6C7F66194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222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unstats.un.org/sdgs/files/report/2018/secretary-general-sdg-report-2018--EN.pdf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hyperlink" Target="http://www.oecd.org/skills/piaac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unesdoc.unesco.org/%20images/0026/002614/261445e.pdf" TargetMode="External"/><Relationship Id="rId4" Type="http://schemas.openxmlformats.org/officeDocument/2006/relationships/hyperlink" Target="https://www.iau-hesd.net/sites/default/files/documents/unesco-esd.pdf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jpeg"/><Relationship Id="rId7" Type="http://schemas.openxmlformats.org/officeDocument/2006/relationships/image" Target="../media/image1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hyperlink" Target="https://www.google.com/search?q=Green+School+Bali&amp;client=firefox-b&amp;tbm=isch&amp;tbo=u&amp;source=univ&amp;sa=X&amp;ved=2ahUKEwimncqPn5zeAhVOJFAKHfQVCRAQsAR6BAgEEAE&amp;biw=1280&amp;bih=890#imgrc=rL5dp11fujEXdM" TargetMode="External"/><Relationship Id="rId10" Type="http://schemas.openxmlformats.org/officeDocument/2006/relationships/image" Target="../media/image19.png"/><Relationship Id="rId4" Type="http://schemas.openxmlformats.org/officeDocument/2006/relationships/hyperlink" Target="https://www.google.com/search?q=Green+School+%20Bali&amp;client=firefox-b&amp;tbm=isch&amp;tbo=u&amp;source=univ&amp;sa=X&amp;ved=2ahUKE%20wimncqPn5zeAhVOJFAKHfQVCRAQsAR6BAgEEAE&amp;biw=1280&amp;bih=890#imgrc=HOiep6AI1_L0tM" TargetMode="External"/><Relationship Id="rId9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diagramQuickStyle" Target="../diagrams/quickStyle2.xml"/><Relationship Id="rId3" Type="http://schemas.openxmlformats.org/officeDocument/2006/relationships/hyperlink" Target="https://www.unicef.org/ukraine" TargetMode="External"/><Relationship Id="rId7" Type="http://schemas.openxmlformats.org/officeDocument/2006/relationships/diagramLayout" Target="../diagrams/layout1.xml"/><Relationship Id="rId12" Type="http://schemas.openxmlformats.org/officeDocument/2006/relationships/diagramLayout" Target="../diagrams/layout2.xml"/><Relationship Id="rId17" Type="http://schemas.openxmlformats.org/officeDocument/2006/relationships/image" Target="../media/image4.png"/><Relationship Id="rId2" Type="http://schemas.openxmlformats.org/officeDocument/2006/relationships/hyperlink" Target="http://www.ua.undp.org/content/ukraine" TargetMode="Externa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1.xml"/><Relationship Id="rId11" Type="http://schemas.openxmlformats.org/officeDocument/2006/relationships/diagramData" Target="../diagrams/data2.xml"/><Relationship Id="rId5" Type="http://schemas.openxmlformats.org/officeDocument/2006/relationships/image" Target="../media/image2.png"/><Relationship Id="rId15" Type="http://schemas.microsoft.com/office/2007/relationships/diagramDrawing" Target="../diagrams/drawing2.xml"/><Relationship Id="rId10" Type="http://schemas.microsoft.com/office/2007/relationships/diagramDrawing" Target="../diagrams/drawing1.xml"/><Relationship Id="rId4" Type="http://schemas.openxmlformats.org/officeDocument/2006/relationships/hyperlink" Target="https://en.unesco.org/themes/education-sustainable-development" TargetMode="External"/><Relationship Id="rId9" Type="http://schemas.openxmlformats.org/officeDocument/2006/relationships/diagramColors" Target="../diagrams/colors1.xml"/><Relationship Id="rId14" Type="http://schemas.openxmlformats.org/officeDocument/2006/relationships/diagramColors" Target="../diagrams/colors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package" Target="../embeddings/_________Microsoft_Word1.docx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testportal.gov.ua/wp-content/uploads/2018/08/ZVIT-ZNO_2018-Tom_1.pdf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04856" cy="454496"/>
          </a:xfrm>
        </p:spPr>
        <p:txBody>
          <a:bodyPr>
            <a:normAutofit/>
          </a:bodyPr>
          <a:lstStyle/>
          <a:p>
            <a:r>
              <a:rPr lang="uk-UA" sz="1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Тренінг </a:t>
            </a:r>
            <a:r>
              <a:rPr lang="uk-UA" sz="10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 </a:t>
            </a:r>
            <a:r>
              <a:rPr lang="uk-UA" sz="1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моніторингу даних </a:t>
            </a:r>
            <a:r>
              <a:rPr lang="uk-UA" sz="10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ЦСР</a:t>
            </a:r>
            <a:r>
              <a:rPr lang="uk-UA" sz="1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sz="10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рамках проекту </a:t>
            </a:r>
            <a:br>
              <a:rPr lang="ru-RU" sz="1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10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Підготовка </a:t>
            </a:r>
            <a:r>
              <a:rPr lang="uk-UA" sz="1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Національної доповіді «Діти та молодь України в контексті </a:t>
            </a:r>
            <a:r>
              <a:rPr lang="uk-UA" sz="1000" b="1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ЦСР</a:t>
            </a:r>
            <a:r>
              <a:rPr lang="uk-UA" sz="10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»: </a:t>
            </a:r>
            <a:r>
              <a:rPr lang="uk-UA" sz="1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визначення завдань та </a:t>
            </a:r>
            <a:r>
              <a:rPr lang="uk-UA" sz="10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показників</a:t>
            </a:r>
            <a:endParaRPr lang="ru-RU" sz="1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5157192"/>
            <a:ext cx="3888432" cy="694928"/>
          </a:xfrm>
        </p:spPr>
        <p:txBody>
          <a:bodyPr>
            <a:normAutofit/>
          </a:bodyPr>
          <a:lstStyle/>
          <a:p>
            <a:r>
              <a:rPr lang="uk-UA" sz="1200" i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Оксана </a:t>
            </a:r>
            <a:r>
              <a:rPr lang="uk-UA" sz="1200" i="1" dirty="0" err="1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Хмелевська</a:t>
            </a:r>
            <a:r>
              <a:rPr lang="uk-UA" sz="1200" i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200" i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200" i="1" dirty="0" err="1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к.е.н</a:t>
            </a:r>
            <a:r>
              <a:rPr lang="uk-UA" sz="1200" i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., </a:t>
            </a:r>
            <a:r>
              <a:rPr lang="uk-UA" sz="1200" i="1" dirty="0" err="1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с.н.с</a:t>
            </a:r>
            <a:r>
              <a:rPr lang="uk-UA" sz="1200" i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.,</a:t>
            </a:r>
            <a:endParaRPr lang="en-US" sz="1200" i="1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uk-UA" sz="1200" i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200" i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експерт ГО «Український центр соціальних реформ»</a:t>
            </a:r>
            <a:endParaRPr lang="ru-RU" sz="12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DBBC128-B616-4860-9214-6C7F66194349}" type="slidenum">
              <a:rPr lang="ru-RU" smtClean="0"/>
              <a:t>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2456370"/>
            <a:ext cx="4320480" cy="10643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ЦСР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4: </a:t>
            </a:r>
            <a:r>
              <a:rPr lang="uk-UA" sz="3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Якісна освіта</a:t>
            </a:r>
            <a:r>
              <a:rPr lang="uk-UA" sz="3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3816424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40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C128-B616-4860-9214-6C7F66194349}" type="slidenum">
              <a:rPr lang="ru-RU" smtClean="0"/>
              <a:t>10</a:t>
            </a:fld>
            <a:endParaRPr lang="ru-RU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539552" y="620688"/>
            <a:ext cx="68617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1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Сформованість читацької та математичної </a:t>
            </a:r>
            <a:r>
              <a:rPr lang="uk-UA" sz="12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компетентностей</a:t>
            </a:r>
            <a:r>
              <a:rPr lang="uk-UA" sz="1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випускників початкової школи залежно від їхньої дошкільної </a:t>
            </a:r>
            <a:r>
              <a:rPr lang="uk-UA" sz="12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підготовки</a:t>
            </a:r>
            <a:r>
              <a:rPr lang="uk-UA" sz="1200" b="1" baseline="300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1</a:t>
            </a:r>
            <a:r>
              <a:rPr lang="uk-UA" sz="1200" b="1" baseline="30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)</a:t>
            </a:r>
            <a:r>
              <a:rPr lang="uk-UA" sz="1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, 2018 рік</a:t>
            </a:r>
            <a:endParaRPr lang="ru-RU" sz="9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39552" y="5661248"/>
            <a:ext cx="793949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Примітки: 1) розподіл відповідей і середнього бала учнів–учасників дослідження за запитаннями анкети «Як довго ти ходив / ходила до дитячого садка?»</a:t>
            </a:r>
            <a:r>
              <a:rPr kumimoji="0" lang="uk-UA" sz="9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та «Пригадай, як ти готувався / готувалася до вступу до першого класу?»; 2) стандартна похибка середнього.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Джерело: складено за [</a:t>
            </a: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Звіти про результати першого циклу загальнодержавного моніторингового дослідження якості початкової освіти «Стан сформованості читацької та математичної </a:t>
            </a:r>
            <a:r>
              <a:rPr kumimoji="0" lang="uk-UA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компетентностей</a:t>
            </a: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випускників початкової школи закладів загальної середньої освіти» 2018, Ч. </a:t>
            </a:r>
            <a:r>
              <a:rPr kumimoji="0" lang="uk-UA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ІІ–ІІІ</a:t>
            </a: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/</a:t>
            </a:r>
            <a:r>
              <a:rPr kumimoji="0" lang="uk-UA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УЦОЯ</a:t>
            </a: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О. Київ, 2019. http://testportal.gov.ua].</a:t>
            </a:r>
            <a:endParaRPr kumimoji="0" lang="uk-UA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273092"/>
              </p:ext>
            </p:extLst>
          </p:nvPr>
        </p:nvGraphicFramePr>
        <p:xfrm>
          <a:off x="542501" y="1340768"/>
          <a:ext cx="8136904" cy="41044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6041"/>
                <a:gridCol w="777463"/>
                <a:gridCol w="1107987"/>
                <a:gridCol w="3115551"/>
                <a:gridCol w="1106358"/>
                <a:gridCol w="777463"/>
                <a:gridCol w="626041"/>
              </a:tblGrid>
              <a:tr h="277331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ЧИТАННЯ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Дошкільна підготовка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МАТЕМАТИКА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91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err="1">
                          <a:solidFill>
                            <a:schemeClr val="tx1"/>
                          </a:solidFill>
                          <a:effectLst/>
                        </a:rPr>
                        <a:t>СПС</a:t>
                      </a:r>
                      <a:r>
                        <a:rPr lang="uk-UA" sz="900" baseline="30000" dirty="0" err="1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uk-UA" sz="900" baseline="300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Середній бал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Розподіл відповідей, 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Розподіл відповідей, 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Середній бал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СПС</a:t>
                      </a:r>
                      <a:r>
                        <a:rPr lang="uk-UA" sz="900" baseline="30000">
                          <a:effectLst/>
                        </a:rPr>
                        <a:t>2)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7331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effectLst/>
                        </a:rPr>
                        <a:t>Виховання у </a:t>
                      </a:r>
                      <a:r>
                        <a:rPr lang="uk-UA" sz="1100" b="1" dirty="0" err="1">
                          <a:effectLst/>
                        </a:rPr>
                        <a:t>ДНЗ</a:t>
                      </a:r>
                      <a:r>
                        <a:rPr lang="uk-UA" sz="1100" b="1" dirty="0">
                          <a:effectLst/>
                        </a:rPr>
                        <a:t>: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73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</a:rPr>
                        <a:t>0,9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205,5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42,3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більше двох років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42,9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208,5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0,8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73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</a:rPr>
                        <a:t>1,8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202,1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9,9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від кількох місяців до двох років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8,5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206,0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1,9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73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</a:rPr>
                        <a:t>2,9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197,2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5,7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кілька місяців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7,3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196,7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2,1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73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</a:rPr>
                        <a:t>1,0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199,3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31,9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не пам’ятаю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30,4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198,2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1,0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73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</a:rPr>
                        <a:t>2,1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196,1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9,0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не відвідував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9,6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</a:rPr>
                        <a:t>197,1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2,1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7331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effectLst/>
                        </a:rPr>
                        <a:t>Підготовка до вступу до школи: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73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</a:rPr>
                        <a:t>1,3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212,3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17,4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відвідував підготовчі курси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17,0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213,4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1,4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73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</a:rPr>
                        <a:t>0,8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199,0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50,7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готувався з рідними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50,7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200,7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0,8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73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</a:rPr>
                        <a:t>3,3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203,9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3,7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інше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4,2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203,1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2,8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73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</a:rPr>
                        <a:t>2,6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199,5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5,8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ніяк спеціально не готувався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6,6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202,3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2,2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73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0" dirty="0">
                          <a:solidFill>
                            <a:schemeClr val="tx1"/>
                          </a:solidFill>
                          <a:effectLst/>
                        </a:rPr>
                        <a:t>1,7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200,7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9,6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індивідуальні заняття з репетитором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10,4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201,9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1,7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981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4955983"/>
              </p:ext>
            </p:extLst>
          </p:nvPr>
        </p:nvGraphicFramePr>
        <p:xfrm>
          <a:off x="467544" y="489247"/>
          <a:ext cx="4940593" cy="1219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4323"/>
                <a:gridCol w="954022"/>
                <a:gridCol w="936104"/>
                <a:gridCol w="1296144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2015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2016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2017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Усе населення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48,9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53,0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58,9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Хлопці до 15 років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38,4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43,6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50,2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Дівчатка до 15 років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34,7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44,0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50,2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Юнаки 15–17 років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89,8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87,8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87,6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Дівчата 15–17 років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83,7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83,6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94,8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Юнаки 18–24 роки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82,8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83,8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87,1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Дівчата 18–24 роки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80,9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85,8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92,4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212248"/>
            <a:ext cx="852560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Україна: частка населення, яке повідомило, що за останні 12 місяців користувалось послугами Інтернету, </a:t>
            </a:r>
            <a:r>
              <a:rPr kumimoji="0" lang="uk-UA" sz="1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%</a:t>
            </a:r>
            <a:r>
              <a:rPr kumimoji="0" lang="uk-UA" sz="1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uk-UA" sz="12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DBBC128-B616-4860-9214-6C7F66194349}" type="slidenum">
              <a:rPr lang="ru-RU" smtClean="0"/>
              <a:t>11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8962" y="1758045"/>
            <a:ext cx="18453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000" dirty="0">
                <a:latin typeface="Arial" pitchFamily="34" charset="0"/>
                <a:cs typeface="Arial" pitchFamily="34" charset="0"/>
              </a:rPr>
              <a:t>Джерело: </a:t>
            </a:r>
            <a:r>
              <a:rPr lang="uk-UA" sz="1000" dirty="0" err="1" smtClean="0">
                <a:latin typeface="Arial" pitchFamily="34" charset="0"/>
                <a:cs typeface="Arial" pitchFamily="34" charset="0"/>
              </a:rPr>
              <a:t>Держстат</a:t>
            </a:r>
            <a:r>
              <a:rPr lang="uk-UA" sz="1000" dirty="0" smtClean="0">
                <a:latin typeface="Arial" pitchFamily="34" charset="0"/>
                <a:cs typeface="Arial" pitchFamily="34" charset="0"/>
              </a:rPr>
              <a:t> України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010519"/>
            <a:ext cx="8280920" cy="472437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en-US" sz="1200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SDG</a:t>
            </a:r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.4 -</a:t>
            </a:r>
            <a:r>
              <a:rPr lang="en-US" sz="1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4.4.1: </a:t>
            </a:r>
            <a:r>
              <a:rPr lang="uk-UA" sz="1200" b="1" dirty="0" smtClean="0">
                <a:latin typeface="Arial" pitchFamily="34" charset="0"/>
                <a:cs typeface="Arial" pitchFamily="34" charset="0"/>
              </a:rPr>
              <a:t>Частка населення з навичками використання ІКТ</a:t>
            </a:r>
            <a:r>
              <a:rPr lang="uk-UA" sz="12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uk-UA" sz="1200" dirty="0" smtClean="0">
                <a:latin typeface="Arial" pitchFamily="34" charset="0"/>
                <a:cs typeface="Arial" pitchFamily="34" charset="0"/>
              </a:rPr>
              <a:t>з розбивкою за віком (15-24; 15+) та типами навичок:</a:t>
            </a:r>
            <a:br>
              <a:rPr lang="uk-UA" sz="1200" dirty="0" smtClean="0">
                <a:latin typeface="Arial" pitchFamily="34" charset="0"/>
                <a:cs typeface="Arial" pitchFamily="34" charset="0"/>
              </a:rPr>
            </a:br>
            <a:r>
              <a:rPr lang="uk-UA" sz="1200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uk-UA" sz="1100" dirty="0" smtClean="0">
                <a:latin typeface="Arial" pitchFamily="34" charset="0"/>
                <a:cs typeface="Arial" pitchFamily="34" charset="0"/>
              </a:rPr>
              <a:t>Копіювання чи переміщення файлу /папки</a:t>
            </a:r>
            <a:br>
              <a:rPr lang="uk-UA" sz="1100" dirty="0" smtClean="0">
                <a:latin typeface="Arial" pitchFamily="34" charset="0"/>
                <a:cs typeface="Arial" pitchFamily="34" charset="0"/>
              </a:rPr>
            </a:br>
            <a:r>
              <a:rPr lang="uk-UA" sz="1100" dirty="0" smtClean="0">
                <a:latin typeface="Arial" pitchFamily="34" charset="0"/>
                <a:cs typeface="Arial" pitchFamily="34" charset="0"/>
              </a:rPr>
              <a:t>2. Використання інструментів копіювання та вставки для дублювання/переміщення інформації у документі</a:t>
            </a:r>
            <a:br>
              <a:rPr lang="uk-UA" sz="1100" dirty="0" smtClean="0">
                <a:latin typeface="Arial" pitchFamily="34" charset="0"/>
                <a:cs typeface="Arial" pitchFamily="34" charset="0"/>
              </a:rPr>
            </a:br>
            <a:r>
              <a:rPr lang="uk-UA" sz="1100" dirty="0" smtClean="0">
                <a:latin typeface="Arial" pitchFamily="34" charset="0"/>
                <a:cs typeface="Arial" pitchFamily="34" charset="0"/>
              </a:rPr>
              <a:t>3. Відправка електронних листів із вкладеними файлами (документ, зображення, відео)</a:t>
            </a:r>
            <a:br>
              <a:rPr lang="uk-UA" sz="1100" dirty="0" smtClean="0">
                <a:latin typeface="Arial" pitchFamily="34" charset="0"/>
                <a:cs typeface="Arial" pitchFamily="34" charset="0"/>
              </a:rPr>
            </a:br>
            <a:r>
              <a:rPr lang="uk-UA" sz="1100" dirty="0" smtClean="0">
                <a:latin typeface="Arial" pitchFamily="34" charset="0"/>
                <a:cs typeface="Arial" pitchFamily="34" charset="0"/>
              </a:rPr>
              <a:t>4. Використання основних арифметичних формул у електронній таблиці</a:t>
            </a:r>
            <a:br>
              <a:rPr lang="uk-UA" sz="1100" dirty="0" smtClean="0">
                <a:latin typeface="Arial" pitchFamily="34" charset="0"/>
                <a:cs typeface="Arial" pitchFamily="34" charset="0"/>
              </a:rPr>
            </a:br>
            <a:r>
              <a:rPr lang="uk-UA" sz="1100" dirty="0" smtClean="0">
                <a:latin typeface="Arial" pitchFamily="34" charset="0"/>
                <a:cs typeface="Arial" pitchFamily="34" charset="0"/>
              </a:rPr>
              <a:t>5. Підключення та установка нових пристроїв (модему, камери, принтера тощо)</a:t>
            </a:r>
            <a:br>
              <a:rPr lang="uk-UA" sz="1100" dirty="0" smtClean="0">
                <a:latin typeface="Arial" pitchFamily="34" charset="0"/>
                <a:cs typeface="Arial" pitchFamily="34" charset="0"/>
              </a:rPr>
            </a:br>
            <a:r>
              <a:rPr lang="uk-UA" sz="1100" dirty="0" smtClean="0">
                <a:latin typeface="Arial" pitchFamily="34" charset="0"/>
                <a:cs typeface="Arial" pitchFamily="34" charset="0"/>
              </a:rPr>
              <a:t>6. Пошук, загрузка, установка та налаштування ПО</a:t>
            </a:r>
            <a:br>
              <a:rPr lang="uk-UA" sz="1100" dirty="0" smtClean="0">
                <a:latin typeface="Arial" pitchFamily="34" charset="0"/>
                <a:cs typeface="Arial" pitchFamily="34" charset="0"/>
              </a:rPr>
            </a:br>
            <a:r>
              <a:rPr lang="uk-UA" sz="1100" dirty="0" smtClean="0">
                <a:latin typeface="Arial" pitchFamily="34" charset="0"/>
                <a:cs typeface="Arial" pitchFamily="34" charset="0"/>
              </a:rPr>
              <a:t>7. Створення презентацій за допомогою ПО для презентацій (включно з текстом, зображенням, графікою, звуком, відео)</a:t>
            </a:r>
            <a:br>
              <a:rPr lang="uk-UA" sz="1100" dirty="0" smtClean="0">
                <a:latin typeface="Arial" pitchFamily="34" charset="0"/>
                <a:cs typeface="Arial" pitchFamily="34" charset="0"/>
              </a:rPr>
            </a:br>
            <a:r>
              <a:rPr lang="uk-UA" sz="1100" dirty="0" smtClean="0">
                <a:latin typeface="Arial" pitchFamily="34" charset="0"/>
                <a:cs typeface="Arial" pitchFamily="34" charset="0"/>
              </a:rPr>
              <a:t>8. Передача файлів між комп’ютером та іншими пристроями</a:t>
            </a:r>
            <a:br>
              <a:rPr lang="uk-UA" sz="1100" dirty="0" smtClean="0">
                <a:latin typeface="Arial" pitchFamily="34" charset="0"/>
                <a:cs typeface="Arial" pitchFamily="34" charset="0"/>
              </a:rPr>
            </a:br>
            <a:r>
              <a:rPr lang="uk-UA" sz="1100" dirty="0" smtClean="0">
                <a:latin typeface="Arial" pitchFamily="34" charset="0"/>
                <a:cs typeface="Arial" pitchFamily="34" charset="0"/>
              </a:rPr>
              <a:t>9. Написання комп’ютерної програми з використання спеціалізованої мови програмування</a:t>
            </a:r>
          </a:p>
          <a:p>
            <a:endParaRPr lang="uk-UA" sz="1100" dirty="0" smtClean="0">
              <a:latin typeface="Arial" pitchFamily="34" charset="0"/>
              <a:cs typeface="Arial" pitchFamily="34" charset="0"/>
            </a:endParaRPr>
          </a:p>
          <a:p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Програма міжнародної оцінки компетентності дорослих </a:t>
            </a:r>
            <a:r>
              <a:rPr lang="uk-UA" sz="1200" dirty="0" smtClean="0">
                <a:latin typeface="Arial" pitchFamily="34" charset="0"/>
                <a:cs typeface="Arial" pitchFamily="34" charset="0"/>
              </a:rPr>
              <a:t>(16-65 років), ОЕСР</a:t>
            </a:r>
          </a:p>
          <a:p>
            <a:r>
              <a:rPr lang="ru-RU" sz="1100" dirty="0" err="1" smtClean="0">
                <a:latin typeface="Arial" pitchFamily="34" charset="0"/>
                <a:cs typeface="Arial" pitchFamily="34" charset="0"/>
              </a:rPr>
              <a:t>Programme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100" dirty="0" err="1">
                <a:latin typeface="Arial" pitchFamily="34" charset="0"/>
                <a:cs typeface="Arial" pitchFamily="34" charset="0"/>
              </a:rPr>
              <a:t>for</a:t>
            </a:r>
            <a:r>
              <a:rPr lang="ru-RU" sz="1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100" dirty="0" err="1">
                <a:latin typeface="Arial" pitchFamily="34" charset="0"/>
                <a:cs typeface="Arial" pitchFamily="34" charset="0"/>
              </a:rPr>
              <a:t>the</a:t>
            </a:r>
            <a:r>
              <a:rPr lang="ru-RU" sz="1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100" dirty="0" err="1">
                <a:latin typeface="Arial" pitchFamily="34" charset="0"/>
                <a:cs typeface="Arial" pitchFamily="34" charset="0"/>
              </a:rPr>
              <a:t>International</a:t>
            </a:r>
            <a:r>
              <a:rPr lang="ru-RU" sz="1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100" dirty="0" err="1">
                <a:latin typeface="Arial" pitchFamily="34" charset="0"/>
                <a:cs typeface="Arial" pitchFamily="34" charset="0"/>
              </a:rPr>
              <a:t>Assessment</a:t>
            </a:r>
            <a:r>
              <a:rPr lang="ru-RU" sz="1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100" dirty="0" err="1">
                <a:latin typeface="Arial" pitchFamily="34" charset="0"/>
                <a:cs typeface="Arial" pitchFamily="34" charset="0"/>
              </a:rPr>
              <a:t>of</a:t>
            </a:r>
            <a:r>
              <a:rPr lang="ru-RU" sz="1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100" dirty="0" err="1">
                <a:latin typeface="Arial" pitchFamily="34" charset="0"/>
                <a:cs typeface="Arial" pitchFamily="34" charset="0"/>
              </a:rPr>
              <a:t>Adult</a:t>
            </a:r>
            <a:r>
              <a:rPr lang="ru-RU" sz="1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100" dirty="0" err="1">
                <a:latin typeface="Arial" pitchFamily="34" charset="0"/>
                <a:cs typeface="Arial" pitchFamily="34" charset="0"/>
              </a:rPr>
              <a:t>Competencies</a:t>
            </a:r>
            <a:r>
              <a:rPr lang="ru-RU" sz="11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1100" dirty="0" err="1">
                <a:latin typeface="Arial" pitchFamily="34" charset="0"/>
                <a:cs typeface="Arial" pitchFamily="34" charset="0"/>
              </a:rPr>
              <a:t>PIAAC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252000"/>
            <a:r>
              <a:rPr lang="uk-UA" sz="1100" dirty="0" smtClean="0">
                <a:latin typeface="Arial" pitchFamily="34" charset="0"/>
                <a:cs typeface="Arial" pitchFamily="34" charset="0"/>
              </a:rPr>
              <a:t>Оцінка ключових </a:t>
            </a:r>
            <a:r>
              <a:rPr lang="uk-UA" sz="1100" dirty="0" err="1" smtClean="0">
                <a:latin typeface="Arial" pitchFamily="34" charset="0"/>
                <a:cs typeface="Arial" pitchFamily="34" charset="0"/>
              </a:rPr>
              <a:t>компетенцій</a:t>
            </a:r>
            <a:r>
              <a:rPr lang="uk-UA" sz="1100" dirty="0" smtClean="0">
                <a:latin typeface="Arial" pitchFamily="34" charset="0"/>
                <a:cs typeface="Arial" pitchFamily="34" charset="0"/>
              </a:rPr>
              <a:t>: літературна та математична грамотність, </a:t>
            </a:r>
            <a:r>
              <a:rPr lang="uk-UA" sz="1100" dirty="0" err="1" smtClean="0">
                <a:latin typeface="Arial" pitchFamily="34" charset="0"/>
                <a:cs typeface="Arial" pitchFamily="34" charset="0"/>
              </a:rPr>
              <a:t>розв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’</a:t>
            </a:r>
            <a:r>
              <a:rPr lang="uk-UA" sz="1100" dirty="0" err="1" smtClean="0">
                <a:latin typeface="Arial" pitchFamily="34" charset="0"/>
                <a:cs typeface="Arial" pitchFamily="34" charset="0"/>
              </a:rPr>
              <a:t>язання</a:t>
            </a:r>
            <a:r>
              <a:rPr lang="uk-UA" sz="1100" dirty="0" smtClean="0">
                <a:latin typeface="Arial" pitchFamily="34" charset="0"/>
                <a:cs typeface="Arial" pitchFamily="34" charset="0"/>
              </a:rPr>
              <a:t> з</a:t>
            </a:r>
          </a:p>
          <a:p>
            <a:pPr marL="252000"/>
            <a:r>
              <a:rPr lang="uk-UA" sz="1100" dirty="0" err="1" smtClean="0">
                <a:latin typeface="Arial" pitchFamily="34" charset="0"/>
                <a:cs typeface="Arial" pitchFamily="34" charset="0"/>
              </a:rPr>
              <a:t>адач</a:t>
            </a:r>
            <a:r>
              <a:rPr lang="uk-UA" sz="1100" dirty="0" smtClean="0">
                <a:latin typeface="Arial" pitchFamily="34" charset="0"/>
                <a:cs typeface="Arial" pitchFamily="34" charset="0"/>
              </a:rPr>
              <a:t> у технологічно насиченому середовищі. 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marL="252000"/>
            <a:r>
              <a:rPr lang="ru-RU" sz="1100" dirty="0" smtClean="0">
                <a:latin typeface="Arial" pitchFamily="34" charset="0"/>
                <a:cs typeface="Arial" pitchFamily="34" charset="0"/>
              </a:rPr>
              <a:t>Зв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’</a:t>
            </a:r>
            <a:r>
              <a:rPr lang="uk-UA" sz="1100" dirty="0" err="1" smtClean="0">
                <a:latin typeface="Arial" pitchFamily="34" charset="0"/>
                <a:cs typeface="Arial" pitchFamily="34" charset="0"/>
              </a:rPr>
              <a:t>язок</a:t>
            </a:r>
            <a:r>
              <a:rPr lang="uk-UA" sz="1100" dirty="0" smtClean="0">
                <a:latin typeface="Arial" pitchFamily="34" charset="0"/>
                <a:cs typeface="Arial" pitchFamily="34" charset="0"/>
              </a:rPr>
              <a:t> між ключовими навичками обробки інформації та іншими змінними для кращого розуміння:</a:t>
            </a:r>
          </a:p>
          <a:p>
            <a:pPr marL="252000"/>
            <a:r>
              <a:rPr lang="uk-UA" sz="1100" dirty="0" smtClean="0">
                <a:latin typeface="Arial" pitchFamily="34" charset="0"/>
                <a:cs typeface="Arial" pitchFamily="34" charset="0"/>
              </a:rPr>
              <a:t>Продуктивність систем освіти та  підготовки</a:t>
            </a:r>
          </a:p>
          <a:p>
            <a:pPr marL="252000"/>
            <a:r>
              <a:rPr lang="uk-UA" sz="1100" dirty="0" smtClean="0">
                <a:latin typeface="Arial" pitchFamily="34" charset="0"/>
                <a:cs typeface="Arial" pitchFamily="34" charset="0"/>
              </a:rPr>
              <a:t>Масштаби неграмотності </a:t>
            </a:r>
          </a:p>
          <a:p>
            <a:pPr marL="252000"/>
            <a:r>
              <a:rPr lang="uk-UA" sz="1100" dirty="0" smtClean="0">
                <a:latin typeface="Arial" pitchFamily="34" charset="0"/>
                <a:cs typeface="Arial" pitchFamily="34" charset="0"/>
              </a:rPr>
              <a:t>Розриви між ринком праці та освітою</a:t>
            </a:r>
          </a:p>
          <a:p>
            <a:pPr marL="252000"/>
            <a:r>
              <a:rPr lang="uk-UA" sz="1100" dirty="0" smtClean="0">
                <a:latin typeface="Arial" pitchFamily="34" charset="0"/>
                <a:cs typeface="Arial" pitchFamily="34" charset="0"/>
              </a:rPr>
              <a:t>Рівність щодо доступу до освіти та </a:t>
            </a:r>
            <a:r>
              <a:rPr lang="uk-UA" sz="1100" dirty="0" err="1" smtClean="0">
                <a:latin typeface="Arial" pitchFamily="34" charset="0"/>
                <a:cs typeface="Arial" pitchFamily="34" charset="0"/>
              </a:rPr>
              <a:t>міжпоколінна</a:t>
            </a:r>
            <a:r>
              <a:rPr lang="uk-UA" sz="1100" dirty="0" smtClean="0">
                <a:latin typeface="Arial" pitchFamily="34" charset="0"/>
                <a:cs typeface="Arial" pitchFamily="34" charset="0"/>
              </a:rPr>
              <a:t> мобільність</a:t>
            </a:r>
          </a:p>
          <a:p>
            <a:pPr marL="252000"/>
            <a:r>
              <a:rPr lang="uk-UA" sz="1100" dirty="0" smtClean="0">
                <a:latin typeface="Arial" pitchFamily="34" charset="0"/>
                <a:cs typeface="Arial" pitchFamily="34" charset="0"/>
              </a:rPr>
              <a:t>Транзит молоді від освіти до ринку праці</a:t>
            </a:r>
          </a:p>
          <a:p>
            <a:pPr marL="252000"/>
            <a:r>
              <a:rPr lang="uk-UA" sz="1100" dirty="0" smtClean="0">
                <a:latin typeface="Arial" pitchFamily="34" charset="0"/>
                <a:cs typeface="Arial" pitchFamily="34" charset="0"/>
              </a:rPr>
              <a:t>Виявлення груп ризику</a:t>
            </a:r>
          </a:p>
          <a:p>
            <a:pPr marL="252000"/>
            <a:r>
              <a:rPr lang="uk-UA" sz="1100" dirty="0" err="1" smtClean="0">
                <a:latin typeface="Arial" pitchFamily="34" charset="0"/>
                <a:cs typeface="Arial" pitchFamily="34" charset="0"/>
              </a:rPr>
              <a:t>Зв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’</a:t>
            </a:r>
            <a:r>
              <a:rPr lang="uk-UA" sz="1100" dirty="0" err="1" smtClean="0">
                <a:latin typeface="Arial" pitchFamily="34" charset="0"/>
                <a:cs typeface="Arial" pitchFamily="34" charset="0"/>
              </a:rPr>
              <a:t>язок</a:t>
            </a:r>
            <a:r>
              <a:rPr lang="uk-UA" sz="1100" dirty="0" smtClean="0">
                <a:latin typeface="Arial" pitchFamily="34" charset="0"/>
                <a:cs typeface="Arial" pitchFamily="34" charset="0"/>
              </a:rPr>
              <a:t> між ключовими когнітивними навичками та іншими змінними (демографія, освіта, здоров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’</a:t>
            </a:r>
            <a:r>
              <a:rPr lang="uk-UA" sz="1100" dirty="0" smtClean="0">
                <a:latin typeface="Arial" pitchFamily="34" charset="0"/>
                <a:cs typeface="Arial" pitchFamily="34" charset="0"/>
              </a:rPr>
              <a:t>я тощо)</a:t>
            </a:r>
          </a:p>
          <a:p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 </a:t>
            </a:r>
            <a:r>
              <a:rPr lang="ru-RU" sz="900" dirty="0" err="1" smtClean="0">
                <a:latin typeface="Arial" pitchFamily="34" charset="0"/>
                <a:cs typeface="Arial" pitchFamily="34" charset="0"/>
              </a:rPr>
              <a:t>Джерела</a:t>
            </a:r>
            <a:r>
              <a:rPr lang="ru-RU" sz="9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uk-UA" sz="900" u="sng" dirty="0">
                <a:latin typeface="Arial" pitchFamily="34" charset="0"/>
                <a:cs typeface="Arial" pitchFamily="34" charset="0"/>
                <a:hlinkClick r:id="rId3"/>
              </a:rPr>
              <a:t>https://unstats.un.org/sdgs/files/report/2018/secretary-general-sdg-report-2018--</a:t>
            </a:r>
            <a:r>
              <a:rPr lang="uk-UA" sz="900" u="sng" dirty="0" smtClean="0">
                <a:latin typeface="Arial" pitchFamily="34" charset="0"/>
                <a:cs typeface="Arial" pitchFamily="34" charset="0"/>
                <a:hlinkClick r:id="rId3"/>
              </a:rPr>
              <a:t>EN.pdf</a:t>
            </a:r>
            <a:r>
              <a:rPr lang="ru-RU" sz="900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ru-RU" sz="900" dirty="0" smtClean="0">
                <a:latin typeface="Arial" pitchFamily="34" charset="0"/>
                <a:cs typeface="Arial" pitchFamily="34" charset="0"/>
                <a:hlinkClick r:id="rId4"/>
              </a:rPr>
              <a:t>http</a:t>
            </a:r>
            <a:r>
              <a:rPr lang="ru-RU" sz="900" dirty="0">
                <a:latin typeface="Arial" pitchFamily="34" charset="0"/>
                <a:cs typeface="Arial" pitchFamily="34" charset="0"/>
                <a:hlinkClick r:id="rId4"/>
              </a:rPr>
              <a:t>://www.oecd.org/skills/piaac</a:t>
            </a:r>
            <a:r>
              <a:rPr lang="ru-RU" sz="900" b="1" u="sng" dirty="0" smtClean="0">
                <a:latin typeface="Arial" pitchFamily="34" charset="0"/>
                <a:cs typeface="Arial" pitchFamily="34" charset="0"/>
                <a:hlinkClick r:id="rId4"/>
              </a:rPr>
              <a:t>/</a:t>
            </a:r>
            <a:endParaRPr lang="uk-UA" sz="900" b="1" u="sng" dirty="0" smtClean="0">
              <a:latin typeface="Arial" pitchFamily="34" charset="0"/>
              <a:cs typeface="Arial" pitchFamily="34" charset="0"/>
            </a:endParaRPr>
          </a:p>
          <a:p>
            <a:endParaRPr lang="ru-RU" sz="900" b="1" u="sng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3498" y="4077072"/>
            <a:ext cx="972958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3498" y="2017667"/>
            <a:ext cx="972958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25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713599"/>
              </p:ext>
            </p:extLst>
          </p:nvPr>
        </p:nvGraphicFramePr>
        <p:xfrm>
          <a:off x="478384" y="2636910"/>
          <a:ext cx="4550410" cy="12412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52328"/>
                <a:gridCol w="792088"/>
                <a:gridCol w="805994"/>
              </a:tblGrid>
              <a:tr h="2068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ru-RU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  <a:endParaRPr lang="ru-RU" sz="12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2017</a:t>
                      </a:r>
                      <a:endParaRPr lang="ru-RU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68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Усього </a:t>
                      </a:r>
                      <a:endParaRPr lang="ru-RU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7,6</a:t>
                      </a:r>
                      <a:endParaRPr lang="ru-RU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" pitchFamily="34" charset="0"/>
                          <a:cs typeface="Arial" pitchFamily="34" charset="0"/>
                        </a:rPr>
                        <a:t>6,7</a:t>
                      </a:r>
                      <a:endParaRPr lang="ru-RU" sz="12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68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" pitchFamily="34" charset="0"/>
                          <a:cs typeface="Arial" pitchFamily="34" charset="0"/>
                        </a:rPr>
                        <a:t>Місто</a:t>
                      </a:r>
                      <a:endParaRPr lang="ru-RU" sz="12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7,2</a:t>
                      </a:r>
                      <a:endParaRPr lang="ru-RU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" pitchFamily="34" charset="0"/>
                          <a:cs typeface="Arial" pitchFamily="34" charset="0"/>
                        </a:rPr>
                        <a:t>6,4</a:t>
                      </a:r>
                      <a:endParaRPr lang="ru-RU" sz="12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68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" pitchFamily="34" charset="0"/>
                          <a:cs typeface="Arial" pitchFamily="34" charset="0"/>
                        </a:rPr>
                        <a:t>Село</a:t>
                      </a:r>
                      <a:endParaRPr lang="ru-RU" sz="12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8,7</a:t>
                      </a:r>
                      <a:endParaRPr lang="ru-RU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7,5</a:t>
                      </a:r>
                      <a:endParaRPr lang="ru-RU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68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Наявність дітей в домогосподарстві</a:t>
                      </a:r>
                      <a:endParaRPr lang="ru-RU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13,4</a:t>
                      </a:r>
                      <a:endParaRPr lang="ru-RU" sz="12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10,9</a:t>
                      </a:r>
                      <a:endParaRPr lang="ru-RU" sz="12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68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Домогосподарства без дітей</a:t>
                      </a:r>
                      <a:endParaRPr lang="ru-RU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" pitchFamily="34" charset="0"/>
                          <a:cs typeface="Arial" pitchFamily="34" charset="0"/>
                        </a:rPr>
                        <a:t>4,1</a:t>
                      </a:r>
                      <a:endParaRPr lang="ru-RU" sz="12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4,1</a:t>
                      </a:r>
                      <a:endParaRPr lang="ru-RU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74427" y="1988840"/>
            <a:ext cx="65980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Частка д/г, які потерпають через відсутність коштів для отримання членом родини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будь-якої професійної освіти, %  </a:t>
            </a:r>
            <a:endParaRPr kumimoji="0" lang="uk-UA" sz="12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DBBC128-B616-4860-9214-6C7F66194349}" type="slidenum">
              <a:rPr lang="ru-RU" smtClean="0"/>
              <a:t>12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5116" y="6237312"/>
            <a:ext cx="187102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100" dirty="0"/>
              <a:t>Джерело: </a:t>
            </a:r>
            <a:r>
              <a:rPr lang="uk-UA" sz="1100" dirty="0" err="1" smtClean="0"/>
              <a:t>Держстат</a:t>
            </a:r>
            <a:r>
              <a:rPr lang="uk-UA" sz="1100" dirty="0" smtClean="0"/>
              <a:t> України</a:t>
            </a:r>
            <a:endParaRPr lang="ru-RU" sz="11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384" y="476672"/>
            <a:ext cx="7900176" cy="12777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uk-UA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Забезпечити доступність професійної освіти сімей з </a:t>
            </a:r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дітьми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</a:pPr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Підвищити </a:t>
            </a:r>
            <a:r>
              <a:rPr lang="uk-UA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якість вищої </a:t>
            </a:r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освіти. </a:t>
            </a:r>
          </a:p>
          <a:p>
            <a:pPr>
              <a:lnSpc>
                <a:spcPct val="107000"/>
              </a:lnSpc>
            </a:pPr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Збільшити </a:t>
            </a:r>
            <a:r>
              <a:rPr lang="uk-UA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поширеність серед молоді  </a:t>
            </a:r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знань </a:t>
            </a:r>
            <a:r>
              <a:rPr lang="uk-UA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 навичок, </a:t>
            </a:r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необхідних</a:t>
            </a:r>
          </a:p>
          <a:p>
            <a:pPr>
              <a:lnSpc>
                <a:spcPct val="107000"/>
              </a:lnSpc>
            </a:pPr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uk-UA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отримання гідної роботи </a:t>
            </a:r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 </a:t>
            </a:r>
            <a:r>
              <a:rPr lang="uk-UA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підприємницької </a:t>
            </a:r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діяльності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78384" y="4581128"/>
            <a:ext cx="504056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1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Рівень участі </a:t>
            </a:r>
            <a:r>
              <a:rPr lang="uk-UA" sz="1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населення у формальних та неформальних видах навчання та професійної підготовки за останні 4 тижні, %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833615"/>
              </p:ext>
            </p:extLst>
          </p:nvPr>
        </p:nvGraphicFramePr>
        <p:xfrm>
          <a:off x="478384" y="5042795"/>
          <a:ext cx="4592727" cy="9934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48511"/>
                <a:gridCol w="720080"/>
                <a:gridCol w="708647"/>
                <a:gridCol w="515489"/>
              </a:tblGrid>
              <a:tr h="3311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2015</a:t>
                      </a:r>
                      <a:endParaRPr lang="ru-RU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2016</a:t>
                      </a:r>
                      <a:endParaRPr lang="ru-RU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2017</a:t>
                      </a:r>
                      <a:endParaRPr lang="ru-RU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311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Віком </a:t>
                      </a:r>
                      <a:r>
                        <a:rPr lang="uk-UA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15–70 років</a:t>
                      </a:r>
                      <a:endParaRPr lang="ru-RU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" pitchFamily="34" charset="0"/>
                          <a:cs typeface="Arial" pitchFamily="34" charset="0"/>
                        </a:rPr>
                        <a:t>9,2</a:t>
                      </a:r>
                      <a:endParaRPr lang="ru-RU" sz="12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9,0</a:t>
                      </a:r>
                      <a:endParaRPr lang="ru-RU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8,7</a:t>
                      </a:r>
                      <a:endParaRPr lang="ru-RU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311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" pitchFamily="34" charset="0"/>
                          <a:cs typeface="Arial" pitchFamily="34" charset="0"/>
                        </a:rPr>
                        <a:t>Віком 15–24 роки</a:t>
                      </a:r>
                      <a:endParaRPr lang="ru-RU" sz="12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b="1" i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55,9</a:t>
                      </a:r>
                      <a:endParaRPr lang="ru-RU" sz="1200" b="1" i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b="1" i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56,5</a:t>
                      </a:r>
                      <a:endParaRPr lang="ru-RU" sz="1200" b="1" i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b="1" i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57,6</a:t>
                      </a:r>
                      <a:endParaRPr lang="ru-RU" sz="1200" b="1" i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418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C128-B616-4860-9214-6C7F66194349}" type="slidenum">
              <a:rPr lang="ru-RU" smtClean="0"/>
              <a:t>13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132856"/>
            <a:ext cx="7632848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uk-UA" sz="1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Забезпечити рівний доступ до освіти всіх рівнів для дітей з особливими освітніми потребами та дітей, які перебувають в уразливому становищі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84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3"/>
            <a:ext cx="8280920" cy="496855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19672" y="441538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</a:rPr>
              <a:t>Контингент </a:t>
            </a:r>
            <a:r>
              <a:rPr lang="uk-UA" b="1" dirty="0">
                <a:solidFill>
                  <a:schemeClr val="accent1">
                    <a:lumMod val="50000"/>
                  </a:schemeClr>
                </a:solidFill>
              </a:rPr>
              <a:t>учнів з </a:t>
            </a:r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</a:rPr>
              <a:t>особливими освітніми потребами за </a:t>
            </a:r>
            <a:r>
              <a:rPr lang="uk-UA" b="1" dirty="0">
                <a:solidFill>
                  <a:schemeClr val="accent1">
                    <a:lumMod val="50000"/>
                  </a:schemeClr>
                </a:solidFill>
              </a:rPr>
              <a:t>нозологіями та інституційними формами навчання, 2017/18 н. р., </a:t>
            </a:r>
            <a:r>
              <a:rPr lang="uk-UA" b="1" i="1" dirty="0">
                <a:solidFill>
                  <a:schemeClr val="accent1">
                    <a:lumMod val="50000"/>
                  </a:schemeClr>
                </a:solidFill>
              </a:rPr>
              <a:t>%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6309320"/>
            <a:ext cx="518603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100" dirty="0" smtClean="0">
                <a:solidFill>
                  <a:schemeClr val="tx2">
                    <a:lumMod val="50000"/>
                  </a:schemeClr>
                </a:solidFill>
              </a:rPr>
              <a:t>Джерело: розраховано за даними ДНУ «Інститут освітньої аналітики» </a:t>
            </a:r>
            <a:r>
              <a:rPr lang="uk-UA" sz="1100" dirty="0" err="1" smtClean="0">
                <a:solidFill>
                  <a:schemeClr val="tx2">
                    <a:lumMod val="50000"/>
                  </a:schemeClr>
                </a:solidFill>
              </a:rPr>
              <a:t>МОН</a:t>
            </a:r>
            <a:r>
              <a:rPr lang="uk-UA" sz="1100" dirty="0" smtClean="0">
                <a:solidFill>
                  <a:schemeClr val="tx2">
                    <a:lumMod val="50000"/>
                  </a:schemeClr>
                </a:solidFill>
              </a:rPr>
              <a:t> України.</a:t>
            </a:r>
            <a:endParaRPr lang="ru-RU" sz="11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DBBC128-B616-4860-9214-6C7F66194349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22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9071163"/>
              </p:ext>
            </p:extLst>
          </p:nvPr>
        </p:nvGraphicFramePr>
        <p:xfrm>
          <a:off x="251520" y="3984746"/>
          <a:ext cx="8352928" cy="22552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63204"/>
                <a:gridCol w="1453280"/>
                <a:gridCol w="1343598"/>
                <a:gridCol w="1494409"/>
                <a:gridCol w="1398437"/>
              </a:tblGrid>
              <a:tr h="394158">
                <a:tc>
                  <a:txBody>
                    <a:bodyPr/>
                    <a:lstStyle/>
                    <a:p>
                      <a:pPr algn="l" fontAlgn="b"/>
                      <a:endParaRPr lang="uk-UA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900" u="none" strike="noStrike" noProof="0" dirty="0" smtClean="0">
                          <a:effectLst/>
                        </a:rPr>
                        <a:t>спеціальні школи (</a:t>
                      </a:r>
                      <a:r>
                        <a:rPr lang="uk-UA" sz="900" u="none" strike="noStrike" noProof="0" dirty="0" err="1" smtClean="0">
                          <a:effectLst/>
                        </a:rPr>
                        <a:t>школи</a:t>
                      </a:r>
                      <a:r>
                        <a:rPr lang="uk-UA" sz="900" u="none" strike="noStrike" noProof="0" dirty="0" smtClean="0">
                          <a:effectLst/>
                        </a:rPr>
                        <a:t> інтернати)</a:t>
                      </a:r>
                      <a:r>
                        <a:rPr lang="uk-UA" sz="900" u="none" strike="noStrike" baseline="0" noProof="0" dirty="0" smtClean="0">
                          <a:effectLst/>
                        </a:rPr>
                        <a:t> та навчально-реабілітаційні центри, осі</a:t>
                      </a:r>
                      <a:r>
                        <a:rPr lang="uk-UA" sz="900" b="1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б</a:t>
                      </a:r>
                      <a:endParaRPr lang="uk-UA" sz="900" u="none" strike="noStrike" baseline="0" noProof="0" dirty="0" smtClean="0">
                        <a:effectLst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900" u="none" strike="noStrike" noProof="0" dirty="0" smtClean="0">
                          <a:effectLst/>
                        </a:rPr>
                        <a:t>спеціальні класи при денних </a:t>
                      </a:r>
                      <a:r>
                        <a:rPr lang="uk-UA" sz="900" u="none" strike="noStrike" noProof="0" dirty="0" err="1" smtClean="0">
                          <a:effectLst/>
                        </a:rPr>
                        <a:t>ЗНЗ</a:t>
                      </a:r>
                      <a:r>
                        <a:rPr lang="uk-UA" sz="900" u="none" strike="noStrike" noProof="0" dirty="0" smtClean="0">
                          <a:effectLst/>
                        </a:rPr>
                        <a:t>, осіб</a:t>
                      </a:r>
                      <a:endParaRPr lang="uk-UA" sz="9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900" u="none" strike="noStrike" noProof="0" dirty="0" smtClean="0">
                          <a:effectLst/>
                        </a:rPr>
                        <a:t>інклюзивні класи </a:t>
                      </a:r>
                      <a:r>
                        <a:rPr lang="uk-UA" sz="900" u="none" strike="noStrike" noProof="0" dirty="0" err="1" smtClean="0">
                          <a:effectLst/>
                        </a:rPr>
                        <a:t>ЗНЗ</a:t>
                      </a:r>
                      <a:r>
                        <a:rPr lang="uk-UA" sz="900" u="none" strike="noStrike" noProof="0" dirty="0" smtClean="0">
                          <a:effectLst/>
                        </a:rPr>
                        <a:t>, осіб</a:t>
                      </a:r>
                      <a:endParaRPr lang="uk-UA" sz="9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900" u="none" strike="noStrike" noProof="0" dirty="0" smtClean="0">
                          <a:effectLst/>
                        </a:rPr>
                        <a:t>усього за нозологіями, осіб</a:t>
                      </a:r>
                      <a:endParaRPr lang="uk-UA" sz="9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137331">
                <a:tc>
                  <a:txBody>
                    <a:bodyPr/>
                    <a:lstStyle/>
                    <a:p>
                      <a:pPr algn="l" fontAlgn="b"/>
                      <a:r>
                        <a:rPr lang="uk-UA" sz="900" u="none" strike="noStrike" noProof="0" smtClean="0">
                          <a:effectLst/>
                        </a:rPr>
                        <a:t>розумово відсталих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17875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706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1596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20177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137331">
                <a:tc>
                  <a:txBody>
                    <a:bodyPr/>
                    <a:lstStyle/>
                    <a:p>
                      <a:pPr algn="l" fontAlgn="b"/>
                      <a:r>
                        <a:rPr lang="uk-UA" sz="900" u="none" strike="noStrike" noProof="0" smtClean="0">
                          <a:effectLst/>
                        </a:rPr>
                        <a:t>сліпих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438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6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20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464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137331">
                <a:tc>
                  <a:txBody>
                    <a:bodyPr/>
                    <a:lstStyle/>
                    <a:p>
                      <a:pPr algn="l" fontAlgn="b"/>
                      <a:r>
                        <a:rPr lang="uk-UA" sz="900" u="none" strike="noStrike" noProof="0" smtClean="0">
                          <a:effectLst/>
                        </a:rPr>
                        <a:t>зі зниженим зором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4253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747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379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5379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137331">
                <a:tc>
                  <a:txBody>
                    <a:bodyPr/>
                    <a:lstStyle/>
                    <a:p>
                      <a:pPr algn="l" fontAlgn="b"/>
                      <a:r>
                        <a:rPr lang="uk-UA" sz="900" u="none" strike="noStrike" noProof="0" smtClean="0">
                          <a:effectLst/>
                        </a:rPr>
                        <a:t>глухих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1784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2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18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1804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137331">
                <a:tc>
                  <a:txBody>
                    <a:bodyPr/>
                    <a:lstStyle/>
                    <a:p>
                      <a:pPr algn="l" fontAlgn="b"/>
                      <a:r>
                        <a:rPr lang="uk-UA" sz="900" u="none" strike="noStrike" noProof="0" smtClean="0">
                          <a:effectLst/>
                        </a:rPr>
                        <a:t>зі зниженим слухом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1916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54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336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2306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151787">
                <a:tc>
                  <a:txBody>
                    <a:bodyPr/>
                    <a:lstStyle/>
                    <a:p>
                      <a:pPr algn="l" fontAlgn="b"/>
                      <a:r>
                        <a:rPr lang="uk-UA" sz="900" u="none" strike="noStrike" noProof="0" smtClean="0">
                          <a:effectLst/>
                        </a:rPr>
                        <a:t>з порушенням опорно-рухового апарату 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1996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126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918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3040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151787">
                <a:tc>
                  <a:txBody>
                    <a:bodyPr/>
                    <a:lstStyle/>
                    <a:p>
                      <a:pPr algn="l" fontAlgn="b"/>
                      <a:r>
                        <a:rPr lang="uk-UA" sz="900" u="none" strike="noStrike" noProof="0" smtClean="0">
                          <a:effectLst/>
                        </a:rPr>
                        <a:t>з тяжким порушенням мовлення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3647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901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598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5146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151787">
                <a:tc>
                  <a:txBody>
                    <a:bodyPr/>
                    <a:lstStyle/>
                    <a:p>
                      <a:pPr algn="l" fontAlgn="b"/>
                      <a:r>
                        <a:rPr lang="uk-UA" sz="900" u="none" strike="noStrike" noProof="0" smtClean="0">
                          <a:effectLst/>
                        </a:rPr>
                        <a:t>з затримкою психічного розвитку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4779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3245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2790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10814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151787">
                <a:tc>
                  <a:txBody>
                    <a:bodyPr/>
                    <a:lstStyle/>
                    <a:p>
                      <a:pPr algn="l" fontAlgn="b"/>
                      <a:r>
                        <a:rPr lang="uk-UA" sz="900" u="none" strike="noStrike" noProof="0" smtClean="0">
                          <a:effectLst/>
                        </a:rPr>
                        <a:t>зі складними порушенням розвитку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1395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41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97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1533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151787">
                <a:tc>
                  <a:txBody>
                    <a:bodyPr/>
                    <a:lstStyle/>
                    <a:p>
                      <a:pPr algn="l" fontAlgn="b"/>
                      <a:r>
                        <a:rPr lang="uk-UA" sz="900" u="none" strike="noStrike" noProof="0" smtClean="0">
                          <a:effectLst/>
                        </a:rPr>
                        <a:t>з розладами спектра аутизму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891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65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281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1237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195185">
                <a:tc>
                  <a:txBody>
                    <a:bodyPr/>
                    <a:lstStyle/>
                    <a:p>
                      <a:pPr algn="l" fontAlgn="b"/>
                      <a:r>
                        <a:rPr lang="uk-UA" sz="900" u="none" strike="noStrike" noProof="0" smtClean="0">
                          <a:effectLst/>
                        </a:rPr>
                        <a:t>з синдромом Дауна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453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25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146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624</a:t>
                      </a:r>
                      <a:endParaRPr lang="uk-UA" sz="900" b="0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137331">
                <a:tc>
                  <a:txBody>
                    <a:bodyPr/>
                    <a:lstStyle/>
                    <a:p>
                      <a:pPr algn="l" fontAlgn="b"/>
                      <a:r>
                        <a:rPr lang="uk-UA" sz="900" u="none" strike="noStrike" noProof="0" dirty="0" smtClean="0">
                          <a:effectLst/>
                        </a:rPr>
                        <a:t>усього по закладах</a:t>
                      </a:r>
                      <a:endParaRPr lang="uk-UA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39427</a:t>
                      </a:r>
                      <a:endParaRPr lang="uk-UA" sz="900" b="1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5918</a:t>
                      </a:r>
                      <a:endParaRPr lang="uk-UA" sz="900" b="1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u="none" strike="noStrike" noProof="0" smtClean="0">
                          <a:effectLst/>
                        </a:rPr>
                        <a:t>7179</a:t>
                      </a:r>
                      <a:endParaRPr lang="uk-UA" sz="900" b="1" i="0" u="none" strike="noStrike" noProof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b="1" u="none" strike="noStrike" noProof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52524</a:t>
                      </a:r>
                      <a:endParaRPr lang="uk-UA" sz="900" b="1" i="0" u="none" strike="noStrike" noProof="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7102542"/>
              </p:ext>
            </p:extLst>
          </p:nvPr>
        </p:nvGraphicFramePr>
        <p:xfrm>
          <a:off x="1263587" y="188640"/>
          <a:ext cx="7632848" cy="3539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51520" y="6309320"/>
            <a:ext cx="518603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100" dirty="0">
                <a:solidFill>
                  <a:schemeClr val="tx2">
                    <a:lumMod val="50000"/>
                  </a:schemeClr>
                </a:solidFill>
              </a:rPr>
              <a:t>Джерело: розраховано за даними </a:t>
            </a:r>
            <a:r>
              <a:rPr lang="uk-UA" sz="1100" dirty="0" smtClean="0">
                <a:solidFill>
                  <a:schemeClr val="tx2">
                    <a:lumMod val="50000"/>
                  </a:schemeClr>
                </a:solidFill>
              </a:rPr>
              <a:t>ДНУ «Інститут </a:t>
            </a:r>
            <a:r>
              <a:rPr lang="uk-UA" sz="1100" dirty="0">
                <a:solidFill>
                  <a:schemeClr val="tx2">
                    <a:lumMod val="50000"/>
                  </a:schemeClr>
                </a:solidFill>
              </a:rPr>
              <a:t>освітньої аналітики» </a:t>
            </a:r>
            <a:r>
              <a:rPr lang="uk-UA" sz="1100" dirty="0" err="1" smtClean="0">
                <a:solidFill>
                  <a:schemeClr val="tx2">
                    <a:lumMod val="50000"/>
                  </a:schemeClr>
                </a:solidFill>
              </a:rPr>
              <a:t>МОН</a:t>
            </a:r>
            <a:r>
              <a:rPr lang="uk-UA" sz="1100" dirty="0" smtClean="0">
                <a:solidFill>
                  <a:schemeClr val="tx2">
                    <a:lumMod val="50000"/>
                  </a:schemeClr>
                </a:solidFill>
              </a:rPr>
              <a:t> України.</a:t>
            </a:r>
            <a:endParaRPr lang="ru-RU" sz="11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471" y="116632"/>
            <a:ext cx="176024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</a:rPr>
              <a:t>Учні </a:t>
            </a:r>
            <a:r>
              <a:rPr lang="uk-UA" b="1" dirty="0">
                <a:solidFill>
                  <a:schemeClr val="accent1">
                    <a:lumMod val="50000"/>
                  </a:schemeClr>
                </a:solidFill>
              </a:rPr>
              <a:t>з </a:t>
            </a:r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</a:rPr>
              <a:t>особливими освітніми потребами за </a:t>
            </a:r>
            <a:r>
              <a:rPr lang="uk-UA" b="1" dirty="0">
                <a:solidFill>
                  <a:schemeClr val="accent1">
                    <a:lumMod val="50000"/>
                  </a:schemeClr>
                </a:solidFill>
              </a:rPr>
              <a:t>нозологіями </a:t>
            </a:r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uk-UA" b="1" dirty="0">
                <a:solidFill>
                  <a:schemeClr val="accent1">
                    <a:lumMod val="50000"/>
                  </a:schemeClr>
                </a:solidFill>
              </a:rPr>
              <a:t>2017/18 н. р</a:t>
            </a:r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C128-B616-4860-9214-6C7F66194349}" type="slidenum">
              <a:rPr lang="ru-RU" sz="1000" smtClean="0"/>
              <a:t>15</a:t>
            </a:fld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67026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893031"/>
              </p:ext>
            </p:extLst>
          </p:nvPr>
        </p:nvGraphicFramePr>
        <p:xfrm>
          <a:off x="467544" y="836712"/>
          <a:ext cx="8280915" cy="53971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81653"/>
                <a:gridCol w="699877"/>
                <a:gridCol w="699877"/>
                <a:gridCol w="699877"/>
                <a:gridCol w="699877"/>
                <a:gridCol w="699877"/>
                <a:gridCol w="699877"/>
              </a:tblGrid>
              <a:tr h="14736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Інклюзія за рівнями освіти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800" dirty="0">
                          <a:solidFill>
                            <a:schemeClr val="tx1"/>
                          </a:solidFill>
                          <a:effectLst/>
                        </a:rPr>
                        <a:t>Усього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800" dirty="0">
                          <a:solidFill>
                            <a:schemeClr val="tx1"/>
                          </a:solidFill>
                          <a:effectLst/>
                        </a:rPr>
                        <a:t>Місто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800" dirty="0">
                          <a:solidFill>
                            <a:schemeClr val="tx1"/>
                          </a:solidFill>
                          <a:effectLst/>
                        </a:rPr>
                        <a:t>Село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73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2015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2017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2015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2017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2015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2017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</a:tr>
              <a:tr h="147369">
                <a:tc gridSpan="7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Дошкільна освіта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73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err="1">
                          <a:solidFill>
                            <a:schemeClr val="tx1"/>
                          </a:solidFill>
                          <a:effectLst/>
                        </a:rPr>
                        <a:t>ДНЗ</a:t>
                      </a: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, які мають інклюзивні групи, од.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79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425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74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328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5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97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73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Кількість дітей у інклюзивних групах </a:t>
                      </a:r>
                      <a:r>
                        <a:rPr lang="uk-UA" sz="1000" dirty="0" err="1">
                          <a:solidFill>
                            <a:schemeClr val="tx1"/>
                          </a:solidFill>
                          <a:effectLst/>
                        </a:rPr>
                        <a:t>ДНЗ</a:t>
                      </a: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, осіб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1774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10437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1675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8563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99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1874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473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Кількість вихованців з інвалідністю, осіб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8357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9447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…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…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…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…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</a:tr>
              <a:tr h="1473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Кількість дітей у спеціальних </a:t>
                      </a:r>
                      <a:r>
                        <a:rPr lang="uk-UA" sz="1000" dirty="0" err="1">
                          <a:solidFill>
                            <a:schemeClr val="tx1"/>
                          </a:solidFill>
                          <a:effectLst/>
                        </a:rPr>
                        <a:t>ДНЗ</a:t>
                      </a: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, осіб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14950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14157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14950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14114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–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43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</a:tr>
              <a:tr h="294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Кількість дітей у групах спеціального призначення, осіб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65227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65044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64825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64440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402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604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</a:tr>
              <a:tr h="147369">
                <a:tc gridSpan="7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Середня освіта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Кількість учнів з інвалідністю у денних </a:t>
                      </a:r>
                      <a:r>
                        <a:rPr lang="uk-UA" sz="1000" dirty="0" err="1">
                          <a:solidFill>
                            <a:schemeClr val="tx1"/>
                          </a:solidFill>
                          <a:effectLst/>
                        </a:rPr>
                        <a:t>ЗНЗ</a:t>
                      </a: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 (із спецшколами), осіб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65603</a:t>
                      </a:r>
                      <a:r>
                        <a:rPr lang="uk-UA" sz="1000" baseline="30000" dirty="0">
                          <a:effectLst/>
                        </a:rPr>
                        <a:t>1)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68714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47046</a:t>
                      </a:r>
                      <a:r>
                        <a:rPr lang="uk-UA" sz="1000" baseline="30000" dirty="0">
                          <a:effectLst/>
                        </a:rPr>
                        <a:t>1)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49845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18557</a:t>
                      </a:r>
                      <a:r>
                        <a:rPr lang="uk-UA" sz="1000" baseline="30000">
                          <a:effectLst/>
                        </a:rPr>
                        <a:t>1)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18869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</a:tr>
              <a:tr h="1473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Кількість учнів з </a:t>
                      </a:r>
                      <a:r>
                        <a:rPr lang="uk-UA" sz="1000" dirty="0" err="1">
                          <a:solidFill>
                            <a:schemeClr val="tx1"/>
                          </a:solidFill>
                          <a:effectLst/>
                        </a:rPr>
                        <a:t>ООП</a:t>
                      </a: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 у </a:t>
                      </a:r>
                      <a:r>
                        <a:rPr lang="uk-UA" sz="1000" dirty="0" err="1">
                          <a:solidFill>
                            <a:schemeClr val="tx1"/>
                          </a:solidFill>
                          <a:effectLst/>
                        </a:rPr>
                        <a:t>ЗНЗ</a:t>
                      </a: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 усіх ступенів, осіб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39963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40973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24866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26346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15097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14627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</a:tr>
              <a:tr h="294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Кількість денних </a:t>
                      </a:r>
                      <a:r>
                        <a:rPr lang="uk-UA" sz="1000" dirty="0" err="1">
                          <a:solidFill>
                            <a:schemeClr val="tx1"/>
                          </a:solidFill>
                          <a:effectLst/>
                        </a:rPr>
                        <a:t>ЗНЗ</a:t>
                      </a: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 (без спецшкіл), при яких організовано спеціальні класи, од.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126</a:t>
                      </a:r>
                      <a:r>
                        <a:rPr lang="uk-UA" sz="1000" baseline="30000">
                          <a:effectLst/>
                        </a:rPr>
                        <a:t>1)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141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…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…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…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…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</a:tr>
              <a:tr h="1473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Кількість денних </a:t>
                      </a:r>
                      <a:r>
                        <a:rPr lang="uk-UA" sz="1000" dirty="0" err="1">
                          <a:solidFill>
                            <a:schemeClr val="tx1"/>
                          </a:solidFill>
                          <a:effectLst/>
                        </a:rPr>
                        <a:t>ЗНЗ</a:t>
                      </a: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 із інклюзивними класами, од.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1518</a:t>
                      </a:r>
                      <a:r>
                        <a:rPr lang="uk-UA" sz="1000" baseline="30000" dirty="0">
                          <a:effectLst/>
                        </a:rPr>
                        <a:t>1)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2620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…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…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…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…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</a:tr>
              <a:tr h="294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Кількість спеціальних класів при </a:t>
                      </a:r>
                      <a:r>
                        <a:rPr lang="uk-UA" sz="1000" dirty="0" err="1">
                          <a:solidFill>
                            <a:schemeClr val="tx1"/>
                          </a:solidFill>
                          <a:effectLst/>
                        </a:rPr>
                        <a:t>ЗНЗ</a:t>
                      </a: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 (без спецшкіл), од.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490</a:t>
                      </a:r>
                      <a:r>
                        <a:rPr lang="uk-UA" sz="1000" baseline="30000">
                          <a:effectLst/>
                        </a:rPr>
                        <a:t>1)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557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…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…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…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…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</a:tr>
              <a:tr h="1473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Кількість інклюзивних класів </a:t>
                      </a:r>
                      <a:r>
                        <a:rPr lang="uk-UA" sz="1000" dirty="0" err="1">
                          <a:solidFill>
                            <a:schemeClr val="tx1"/>
                          </a:solidFill>
                          <a:effectLst/>
                        </a:rPr>
                        <a:t>ЗНЗ</a:t>
                      </a: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, од.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2715</a:t>
                      </a:r>
                      <a:r>
                        <a:rPr lang="uk-UA" sz="1000" baseline="30000" dirty="0">
                          <a:effectLst/>
                        </a:rPr>
                        <a:t>1)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5033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…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…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…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…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</a:tr>
              <a:tr h="1473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Кількість учителів у спеціальних класах </a:t>
                      </a:r>
                      <a:r>
                        <a:rPr lang="uk-UA" sz="1000" dirty="0" err="1">
                          <a:solidFill>
                            <a:schemeClr val="tx1"/>
                          </a:solidFill>
                          <a:effectLst/>
                        </a:rPr>
                        <a:t>ЗНЗ</a:t>
                      </a: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, осіб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1217</a:t>
                      </a:r>
                      <a:r>
                        <a:rPr lang="uk-UA" sz="1000" baseline="30000">
                          <a:effectLst/>
                        </a:rPr>
                        <a:t>1)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1381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…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…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…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…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</a:tr>
              <a:tr h="294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Кількість асистентів учителів у інклюзивних класах </a:t>
                      </a:r>
                      <a:r>
                        <a:rPr lang="uk-UA" sz="1000" dirty="0" err="1">
                          <a:solidFill>
                            <a:schemeClr val="tx1"/>
                          </a:solidFill>
                          <a:effectLst/>
                        </a:rPr>
                        <a:t>ЗНЗ</a:t>
                      </a: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, осіб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1825</a:t>
                      </a:r>
                      <a:r>
                        <a:rPr lang="uk-UA" sz="1000" baseline="30000" dirty="0">
                          <a:effectLst/>
                        </a:rPr>
                        <a:t>1)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3732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…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…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…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…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</a:tr>
              <a:tr h="147369">
                <a:tc gridSpan="7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Професійно-технічна освіта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73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Кількість осіб з інвалідністю серед учнів </a:t>
                      </a:r>
                      <a:r>
                        <a:rPr lang="uk-UA" sz="1000" dirty="0" err="1">
                          <a:solidFill>
                            <a:schemeClr val="tx1"/>
                          </a:solidFill>
                          <a:effectLst/>
                        </a:rPr>
                        <a:t>ПТНЗ</a:t>
                      </a: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, осіб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5368</a:t>
                      </a:r>
                      <a:endParaRPr lang="ru-RU" sz="1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4828</a:t>
                      </a:r>
                      <a:endParaRPr lang="ru-RU" sz="1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…</a:t>
                      </a:r>
                      <a:endParaRPr lang="ru-RU" sz="1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…</a:t>
                      </a:r>
                      <a:endParaRPr lang="ru-RU" sz="1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…</a:t>
                      </a:r>
                      <a:endParaRPr lang="ru-RU" sz="1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…</a:t>
                      </a:r>
                      <a:endParaRPr lang="ru-RU" sz="1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</a:tr>
              <a:tr h="294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Кількість дітей з </a:t>
                      </a:r>
                      <a:r>
                        <a:rPr lang="uk-UA" sz="1000" dirty="0" err="1">
                          <a:solidFill>
                            <a:schemeClr val="tx1"/>
                          </a:solidFill>
                          <a:effectLst/>
                        </a:rPr>
                        <a:t>ООП</a:t>
                      </a: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 до 18 років, які здобувають повну загальну середню освіту у </a:t>
                      </a:r>
                      <a:r>
                        <a:rPr lang="uk-UA" sz="1000" dirty="0" err="1">
                          <a:solidFill>
                            <a:schemeClr val="tx1"/>
                          </a:solidFill>
                          <a:effectLst/>
                        </a:rPr>
                        <a:t>ПТНЗ</a:t>
                      </a: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, осіб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806</a:t>
                      </a:r>
                      <a:endParaRPr lang="ru-RU" sz="10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805</a:t>
                      </a:r>
                      <a:endParaRPr lang="ru-RU" sz="10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445</a:t>
                      </a:r>
                      <a:endParaRPr lang="ru-RU" sz="10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491</a:t>
                      </a:r>
                      <a:endParaRPr lang="ru-RU" sz="1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361</a:t>
                      </a:r>
                      <a:endParaRPr lang="ru-RU" sz="1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314</a:t>
                      </a:r>
                      <a:endParaRPr lang="ru-RU" sz="1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</a:tr>
              <a:tr h="147369">
                <a:tc gridSpan="7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Вища освіта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Кількість осіб з інвалідністю серед усіх студентів </a:t>
                      </a:r>
                      <a:r>
                        <a:rPr lang="uk-UA" sz="1000" dirty="0" err="1">
                          <a:solidFill>
                            <a:schemeClr val="tx1"/>
                          </a:solidFill>
                          <a:effectLst/>
                        </a:rPr>
                        <a:t>ЗВО</a:t>
                      </a: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, осіб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16090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13216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…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…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…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…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</a:tr>
              <a:tr h="294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Кількість осіб з інвалідністю серед студентів коледжів, технікумів, училищ, осіб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3887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3481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…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…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…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…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</a:tr>
              <a:tr h="294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Кількість осіб з інвалідністю серед студентів університетів, академій, інститутів, осіб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12203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9735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12203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9735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–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–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</a:tr>
              <a:tr h="294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Кількість дітей з </a:t>
                      </a:r>
                      <a:r>
                        <a:rPr lang="uk-UA" sz="1000" dirty="0" err="1">
                          <a:solidFill>
                            <a:schemeClr val="tx1"/>
                          </a:solidFill>
                          <a:effectLst/>
                        </a:rPr>
                        <a:t>ООП</a:t>
                      </a: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 до 18 років, які здобувають повну загальну середню освіту у </a:t>
                      </a:r>
                      <a:r>
                        <a:rPr lang="uk-UA" sz="1000" dirty="0" err="1">
                          <a:solidFill>
                            <a:schemeClr val="tx1"/>
                          </a:solidFill>
                          <a:effectLst/>
                        </a:rPr>
                        <a:t>ЗВО</a:t>
                      </a: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, осіб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578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572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372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369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206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203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84" marR="54384" marT="0" marB="0" anchor="ctr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67544" y="418400"/>
            <a:ext cx="561662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Доступ до освіти дітей з</a:t>
            </a:r>
            <a:r>
              <a:rPr kumimoji="0" lang="uk-UA" sz="14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особливими освітніми потребами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DBBC128-B616-4860-9214-6C7F66194349}" type="slidenum">
              <a:rPr lang="ru-RU" smtClean="0"/>
              <a:t>16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6237312"/>
            <a:ext cx="61798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100" dirty="0" smtClean="0"/>
              <a:t>Примітка: дані за 2016/17 </a:t>
            </a:r>
            <a:r>
              <a:rPr lang="uk-UA" sz="1100" dirty="0" err="1" smtClean="0"/>
              <a:t>н.р</a:t>
            </a:r>
            <a:r>
              <a:rPr lang="uk-UA" sz="1100" dirty="0" smtClean="0"/>
              <a:t>.</a:t>
            </a:r>
          </a:p>
          <a:p>
            <a:r>
              <a:rPr lang="uk-UA" sz="1100" dirty="0" smtClean="0"/>
              <a:t>Джерело</a:t>
            </a:r>
            <a:r>
              <a:rPr lang="uk-UA" sz="1100" dirty="0"/>
              <a:t>: </a:t>
            </a:r>
            <a:r>
              <a:rPr lang="uk-UA" sz="1100" dirty="0" smtClean="0"/>
              <a:t>складено за даними </a:t>
            </a:r>
            <a:r>
              <a:rPr lang="uk-UA" sz="1100" dirty="0" err="1" smtClean="0"/>
              <a:t>Держстату</a:t>
            </a:r>
            <a:r>
              <a:rPr lang="uk-UA" sz="1100" dirty="0" smtClean="0"/>
              <a:t> України, ДНУ «Інститут </a:t>
            </a:r>
            <a:r>
              <a:rPr lang="uk-UA" sz="1100" dirty="0"/>
              <a:t>освітньої аналітики» </a:t>
            </a:r>
            <a:r>
              <a:rPr lang="uk-UA" sz="1100" dirty="0" err="1" smtClean="0"/>
              <a:t>МОН</a:t>
            </a:r>
            <a:r>
              <a:rPr lang="uk-UA" sz="1100" dirty="0" smtClean="0"/>
              <a:t> України.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187140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1457400" y="1660158"/>
            <a:ext cx="5832648" cy="446449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63688" y="1290826"/>
            <a:ext cx="5220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chemeClr val="accent1">
                    <a:lumMod val="50000"/>
                  </a:schemeClr>
                </a:solidFill>
              </a:rPr>
              <a:t>Конструктивний </a:t>
            </a:r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</a:rPr>
              <a:t>діалог </a:t>
            </a:r>
            <a:r>
              <a:rPr lang="uk-UA" b="1" dirty="0">
                <a:solidFill>
                  <a:schemeClr val="accent1">
                    <a:lumMod val="50000"/>
                  </a:schemeClr>
                </a:solidFill>
              </a:rPr>
              <a:t>сталого розвитку та </a:t>
            </a:r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</a:rPr>
              <a:t>освіти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DBBC128-B616-4860-9214-6C7F66194349}" type="slidenum">
              <a:rPr lang="ru-RU" smtClean="0"/>
              <a:t>17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6309320"/>
            <a:ext cx="581761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100" dirty="0">
                <a:solidFill>
                  <a:schemeClr val="tx2">
                    <a:lumMod val="50000"/>
                  </a:schemeClr>
                </a:solidFill>
              </a:rPr>
              <a:t>Джерело: </a:t>
            </a:r>
            <a:r>
              <a:rPr lang="uk-UA" sz="1100" dirty="0" smtClean="0">
                <a:solidFill>
                  <a:schemeClr val="tx2">
                    <a:lumMod val="50000"/>
                  </a:schemeClr>
                </a:solidFill>
              </a:rPr>
              <a:t>візуалізація </a:t>
            </a:r>
            <a:r>
              <a:rPr lang="uk-UA" sz="1100" dirty="0" err="1" smtClean="0">
                <a:solidFill>
                  <a:schemeClr val="tx2">
                    <a:lumMod val="50000"/>
                  </a:schemeClr>
                </a:solidFill>
              </a:rPr>
              <a:t>Хмелевської</a:t>
            </a:r>
            <a:r>
              <a:rPr lang="uk-UA" sz="1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uk-UA" sz="1100" dirty="0" smtClean="0">
                <a:solidFill>
                  <a:schemeClr val="tx2">
                    <a:lumMod val="50000"/>
                  </a:schemeClr>
                </a:solidFill>
              </a:rPr>
              <a:t>О.М. на основі програмних документів </a:t>
            </a:r>
            <a:r>
              <a:rPr lang="en-US" sz="1100" dirty="0" smtClean="0">
                <a:solidFill>
                  <a:schemeClr val="tx2">
                    <a:lumMod val="50000"/>
                  </a:schemeClr>
                </a:solidFill>
              </a:rPr>
              <a:t>UN, </a:t>
            </a:r>
            <a:r>
              <a:rPr lang="en-US" sz="1100" dirty="0" err="1" smtClean="0">
                <a:solidFill>
                  <a:schemeClr val="tx2">
                    <a:lumMod val="50000"/>
                  </a:schemeClr>
                </a:solidFill>
              </a:rPr>
              <a:t>UNDP</a:t>
            </a:r>
            <a:r>
              <a:rPr lang="en-US" sz="1100" dirty="0" smtClean="0">
                <a:solidFill>
                  <a:schemeClr val="tx2">
                    <a:lumMod val="50000"/>
                  </a:schemeClr>
                </a:solidFill>
              </a:rPr>
              <a:t>, UNESCO</a:t>
            </a:r>
            <a:r>
              <a:rPr lang="ru-RU" sz="11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sz="11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60647"/>
            <a:ext cx="8064896" cy="8685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Забезпечити, щоб усі учні і студенти здобували знання і навички, необхідні для сприяння сталому розвитку, у тому числі шляхом навчання з питань сталого розвитку та сталого способу життя, прав людини, гендерної рівності, пропаганди культури миру та </a:t>
            </a:r>
            <a:r>
              <a:rPr lang="uk-UA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ненасильства</a:t>
            </a:r>
            <a:r>
              <a:rPr lang="uk-UA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громадянства світу й усвідомлення цінності культурного різноманіття і вкладу культури в сталий розвиток</a:t>
            </a:r>
            <a:endParaRPr lang="ru-RU" sz="12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2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251520" y="1916832"/>
            <a:ext cx="3979306" cy="349204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04969" y="1215336"/>
            <a:ext cx="36724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Модель </a:t>
            </a:r>
            <a:r>
              <a:rPr lang="uk-UA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uk-UA" sz="1400" i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5Ts</a:t>
            </a:r>
            <a:r>
              <a:rPr lang="uk-UA" sz="1400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1400" i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Action</a:t>
            </a:r>
            <a:r>
              <a:rPr lang="uk-UA" sz="1400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1400" i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Learning</a:t>
            </a:r>
            <a:r>
              <a:rPr lang="uk-UA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 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для створення навчального </a:t>
            </a:r>
            <a:r>
              <a:rPr lang="uk-UA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середовища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/>
          <a:stretch>
            <a:fillRect/>
          </a:stretch>
        </p:blipFill>
        <p:spPr>
          <a:xfrm>
            <a:off x="4560969" y="1476946"/>
            <a:ext cx="4392594" cy="378007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12069" y="476672"/>
            <a:ext cx="43671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Структура </a:t>
            </a:r>
            <a:r>
              <a:rPr lang="uk-UA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ініціативи </a:t>
            </a:r>
            <a:endParaRPr lang="uk-UA" sz="14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1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Вагенінгенського</a:t>
            </a:r>
            <a:r>
              <a:rPr lang="uk-UA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університету (Нідерланди)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 </a:t>
            </a:r>
            <a:r>
              <a:rPr lang="uk-UA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трансформації освіти в інтересах </a:t>
            </a:r>
            <a:r>
              <a:rPr lang="uk-UA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сталості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DBBC128-B616-4860-9214-6C7F66194349}" type="slidenum">
              <a:rPr lang="ru-RU" smtClean="0"/>
              <a:t>18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816932" y="5698235"/>
            <a:ext cx="41622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Джерело: </a:t>
            </a:r>
            <a:r>
              <a:rPr lang="uk-UA" sz="900" i="1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Wals A.E.J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Transformative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Social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Learning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Socio-Ecological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Sustainability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at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Interface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Science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Society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endParaRPr lang="uk-UA" sz="9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9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Forward-looking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Retrospective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 : A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Decade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Progress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on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Education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Sustainable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Development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Reflections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from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UNESCO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uk-UA" sz="9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9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Chairs</a:t>
            </a:r>
            <a:r>
              <a:rPr lang="uk-UA" sz="9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Programme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 /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G.Michelsen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P.J.Wells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Eds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);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UNESCO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2017. – P. </a:t>
            </a:r>
            <a:r>
              <a:rPr lang="uk-UA" sz="9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25. 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4"/>
              </a:rPr>
              <a:t>https://www.iau-hesd.net/sites/default/files/documents/unesco-esd.pdf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9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5758" y="5937671"/>
            <a:ext cx="44177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Джерело: </a:t>
            </a:r>
            <a:r>
              <a:rPr lang="uk-UA" sz="900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O’Donoghue R., Taylor J., Venter V.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How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are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learning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training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environments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transforming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with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ESD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 </a:t>
            </a:r>
            <a:r>
              <a:rPr lang="uk-UA" sz="9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 :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Issues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trends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Education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Sustainable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Development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 /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A.Leicht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J.Heiss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W.J.Byun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eds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); </a:t>
            </a:r>
            <a:r>
              <a:rPr lang="uk-UA" sz="9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UNESCO</a:t>
            </a:r>
            <a:r>
              <a:rPr lang="uk-UA" sz="9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2018. – P. </a:t>
            </a:r>
            <a:r>
              <a:rPr lang="uk-UA" sz="9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117. </a:t>
            </a:r>
            <a:r>
              <a:rPr lang="uk-UA" sz="900" u="sng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5"/>
              </a:rPr>
              <a:t>http</a:t>
            </a:r>
            <a:r>
              <a:rPr lang="uk-UA" sz="900" u="sng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5"/>
              </a:rPr>
              <a:t>://unesdoc.unesco.org/ </a:t>
            </a:r>
            <a:r>
              <a:rPr lang="uk-UA" sz="900" u="sng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5"/>
              </a:rPr>
              <a:t>images</a:t>
            </a:r>
            <a:r>
              <a:rPr lang="uk-UA" sz="900" u="sng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5"/>
              </a:rPr>
              <a:t>/0026/002614/</a:t>
            </a:r>
            <a:r>
              <a:rPr lang="uk-UA" sz="900" u="sng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5"/>
              </a:rPr>
              <a:t>261445e.pdf</a:t>
            </a:r>
            <a:endParaRPr lang="ru-RU" sz="9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93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Kcy;&amp;acy;&amp;rcy;&amp;tcy;&amp;icy;&amp;ncy;&amp;kcy;&amp;icy; &amp;pcy;&amp;ocy; &amp;zcy;&amp;acy;&amp;pcy;&amp;rcy;&amp;ocy;&amp;scy;&amp;ucy; Green School Bali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8188" y="160337"/>
            <a:ext cx="3065940" cy="2925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&amp;Kcy;&amp;acy;&amp;rcy;&amp;tcy;&amp;icy;&amp;ncy;&amp;kcy;&amp;icy; &amp;pcy;&amp;ocy; &amp;zcy;&amp;acy;&amp;pcy;&amp;rcy;&amp;ocy;&amp;scy;&amp;ucy; Green School Bali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792" y="163785"/>
            <a:ext cx="3041650" cy="276115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91841" y="185163"/>
            <a:ext cx="20325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</a:rPr>
              <a:t>Зелена школа Балі</a:t>
            </a:r>
            <a:r>
              <a:rPr lang="uk-UA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Green </a:t>
            </a: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School 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Bali</a:t>
            </a:r>
            <a:endParaRPr lang="ru-RU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DBBC128-B616-4860-9214-6C7F66194349}" type="slidenum">
              <a:rPr lang="ru-RU" smtClean="0"/>
              <a:t>19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1266" y="5688250"/>
            <a:ext cx="5960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900" dirty="0" smtClean="0"/>
              <a:t>Джерела: </a:t>
            </a:r>
            <a:r>
              <a:rPr lang="uk-UA" sz="900" dirty="0" err="1"/>
              <a:t>Bali's</a:t>
            </a:r>
            <a:r>
              <a:rPr lang="uk-UA" sz="900" dirty="0"/>
              <a:t> </a:t>
            </a:r>
            <a:r>
              <a:rPr lang="uk-UA" sz="900" dirty="0" err="1"/>
              <a:t>Green</a:t>
            </a:r>
            <a:r>
              <a:rPr lang="uk-UA" sz="900" dirty="0"/>
              <a:t> </a:t>
            </a:r>
            <a:r>
              <a:rPr lang="uk-UA" sz="900" dirty="0" err="1"/>
              <a:t>School</a:t>
            </a:r>
            <a:r>
              <a:rPr lang="uk-UA" sz="900" dirty="0"/>
              <a:t> /</a:t>
            </a:r>
            <a:r>
              <a:rPr lang="uk-UA" sz="900" dirty="0" err="1"/>
              <a:t> Ecolog</a:t>
            </a:r>
            <a:r>
              <a:rPr lang="uk-UA" sz="900" dirty="0"/>
              <a:t>y Global </a:t>
            </a:r>
            <a:r>
              <a:rPr lang="uk-UA" sz="900" dirty="0" smtClean="0"/>
              <a:t>Network. </a:t>
            </a:r>
            <a:r>
              <a:rPr lang="uk-UA" sz="900" u="sng" dirty="0" smtClean="0">
                <a:hlinkClick r:id="rId4"/>
              </a:rPr>
              <a:t>https</a:t>
            </a:r>
            <a:r>
              <a:rPr lang="uk-UA" sz="900" u="sng" dirty="0">
                <a:hlinkClick r:id="rId4"/>
              </a:rPr>
              <a:t>://www.google.com/search?q=Green+School+ </a:t>
            </a:r>
            <a:r>
              <a:rPr lang="uk-UA" sz="900" u="sng" dirty="0" err="1" smtClean="0">
                <a:hlinkClick r:id="rId4"/>
              </a:rPr>
              <a:t>Bali</a:t>
            </a:r>
            <a:r>
              <a:rPr lang="uk-UA" sz="900" u="sng" dirty="0" smtClean="0">
                <a:hlinkClick r:id="rId4"/>
              </a:rPr>
              <a:t>&amp;client=firefox-b&amp;</a:t>
            </a:r>
            <a:r>
              <a:rPr lang="uk-UA" sz="900" u="sng" dirty="0" err="1" smtClean="0">
                <a:hlinkClick r:id="rId4"/>
              </a:rPr>
              <a:t>tbm=isch</a:t>
            </a:r>
            <a:r>
              <a:rPr lang="uk-UA" sz="900" u="sng" dirty="0" smtClean="0">
                <a:hlinkClick r:id="rId4"/>
              </a:rPr>
              <a:t>&amp;</a:t>
            </a:r>
            <a:r>
              <a:rPr lang="uk-UA" sz="900" u="sng" dirty="0" err="1" smtClean="0">
                <a:hlinkClick r:id="rId4"/>
              </a:rPr>
              <a:t>tbo=u</a:t>
            </a:r>
            <a:r>
              <a:rPr lang="uk-UA" sz="900" u="sng" dirty="0" smtClean="0">
                <a:hlinkClick r:id="rId4"/>
              </a:rPr>
              <a:t>&amp;</a:t>
            </a:r>
            <a:r>
              <a:rPr lang="uk-UA" sz="900" u="sng" dirty="0" err="1" smtClean="0">
                <a:hlinkClick r:id="rId4"/>
              </a:rPr>
              <a:t>source=univ</a:t>
            </a:r>
            <a:r>
              <a:rPr lang="uk-UA" sz="900" u="sng" dirty="0" smtClean="0">
                <a:hlinkClick r:id="rId4"/>
              </a:rPr>
              <a:t>&amp;</a:t>
            </a:r>
            <a:r>
              <a:rPr lang="uk-UA" sz="900" u="sng" dirty="0" err="1" smtClean="0">
                <a:hlinkClick r:id="rId4"/>
              </a:rPr>
              <a:t>sa=X</a:t>
            </a:r>
            <a:r>
              <a:rPr lang="uk-UA" sz="900" u="sng" dirty="0" smtClean="0">
                <a:hlinkClick r:id="rId4"/>
              </a:rPr>
              <a:t>&amp;</a:t>
            </a:r>
            <a:r>
              <a:rPr lang="uk-UA" sz="900" u="sng" dirty="0" err="1" smtClean="0">
                <a:hlinkClick r:id="rId4"/>
              </a:rPr>
              <a:t>ved=2ahUKE</a:t>
            </a:r>
            <a:r>
              <a:rPr lang="uk-UA" sz="900" u="sng" dirty="0" smtClean="0">
                <a:hlinkClick r:id="rId4"/>
              </a:rPr>
              <a:t> </a:t>
            </a:r>
            <a:r>
              <a:rPr lang="uk-UA" sz="900" u="sng" dirty="0" err="1">
                <a:hlinkClick r:id="rId4"/>
              </a:rPr>
              <a:t>wimncqPn5zeAhVOJFAKHfQVCRAQsAR6BAgEEAE</a:t>
            </a:r>
            <a:r>
              <a:rPr lang="uk-UA" sz="900" u="sng" dirty="0">
                <a:hlinkClick r:id="rId4"/>
              </a:rPr>
              <a:t>&amp;</a:t>
            </a:r>
            <a:r>
              <a:rPr lang="uk-UA" sz="900" u="sng" dirty="0" err="1">
                <a:hlinkClick r:id="rId4"/>
              </a:rPr>
              <a:t>biw=1280</a:t>
            </a:r>
            <a:r>
              <a:rPr lang="uk-UA" sz="900" u="sng" dirty="0">
                <a:hlinkClick r:id="rId4"/>
              </a:rPr>
              <a:t>&amp;</a:t>
            </a:r>
            <a:r>
              <a:rPr lang="uk-UA" sz="900" u="sng" dirty="0" err="1">
                <a:hlinkClick r:id="rId4"/>
              </a:rPr>
              <a:t>bih=890</a:t>
            </a:r>
            <a:r>
              <a:rPr lang="uk-UA" sz="900" u="sng" dirty="0">
                <a:hlinkClick r:id="rId4"/>
              </a:rPr>
              <a:t>#</a:t>
            </a:r>
            <a:r>
              <a:rPr lang="uk-UA" sz="900" u="sng" dirty="0" err="1">
                <a:hlinkClick r:id="rId4"/>
              </a:rPr>
              <a:t>imgr</a:t>
            </a:r>
            <a:r>
              <a:rPr lang="uk-UA" sz="900" u="sng" dirty="0">
                <a:hlinkClick r:id="rId4"/>
              </a:rPr>
              <a:t>c=HOiep6AI1_L0tM</a:t>
            </a:r>
            <a:r>
              <a:rPr lang="uk-UA" sz="900" dirty="0" smtClean="0"/>
              <a:t>:</a:t>
            </a:r>
          </a:p>
          <a:p>
            <a:r>
              <a:rPr lang="uk-UA" sz="900" dirty="0" err="1"/>
              <a:t>Bali's</a:t>
            </a:r>
            <a:r>
              <a:rPr lang="uk-UA" sz="900" dirty="0"/>
              <a:t> </a:t>
            </a:r>
            <a:r>
              <a:rPr lang="uk-UA" sz="900" dirty="0" err="1"/>
              <a:t>Green</a:t>
            </a:r>
            <a:r>
              <a:rPr lang="uk-UA" sz="900" dirty="0"/>
              <a:t> </a:t>
            </a:r>
            <a:r>
              <a:rPr lang="uk-UA" sz="900" dirty="0" err="1"/>
              <a:t>School</a:t>
            </a:r>
            <a:r>
              <a:rPr lang="uk-UA" sz="900" dirty="0"/>
              <a:t> </a:t>
            </a:r>
            <a:r>
              <a:rPr lang="uk-UA" sz="900" dirty="0" smtClean="0"/>
              <a:t>.  </a:t>
            </a:r>
            <a:r>
              <a:rPr lang="uk-UA" sz="900" dirty="0">
                <a:hlinkClick r:id="rId5"/>
              </a:rPr>
              <a:t>https://</a:t>
            </a:r>
            <a:r>
              <a:rPr lang="uk-UA" sz="900" dirty="0" smtClean="0">
                <a:hlinkClick r:id="rId5"/>
              </a:rPr>
              <a:t>www.google.com/search?q=Green+School+Bali&amp;client=firefoxb&amp;tbm=isch&amp;tbo =u&amp;</a:t>
            </a:r>
            <a:r>
              <a:rPr lang="uk-UA" sz="900" dirty="0" err="1" smtClean="0">
                <a:hlinkClick r:id="rId5"/>
              </a:rPr>
              <a:t>source=univ</a:t>
            </a:r>
            <a:r>
              <a:rPr lang="uk-UA" sz="900" dirty="0" smtClean="0">
                <a:hlinkClick r:id="rId5"/>
              </a:rPr>
              <a:t>&amp;</a:t>
            </a:r>
            <a:r>
              <a:rPr lang="uk-UA" sz="900" dirty="0" err="1" smtClean="0">
                <a:hlinkClick r:id="rId5"/>
              </a:rPr>
              <a:t>sa=X</a:t>
            </a:r>
            <a:r>
              <a:rPr lang="uk-UA" sz="900" dirty="0" smtClean="0">
                <a:hlinkClick r:id="rId5"/>
              </a:rPr>
              <a:t>&amp;</a:t>
            </a:r>
            <a:r>
              <a:rPr lang="uk-UA" sz="900" dirty="0" err="1" smtClean="0">
                <a:hlinkClick r:id="rId5"/>
              </a:rPr>
              <a:t>ved=2ahUKEwimncqPn5zeAhVOJFAKHfQVCRAQsAR6BAgEEAE</a:t>
            </a:r>
            <a:r>
              <a:rPr lang="uk-UA" sz="900" dirty="0" smtClean="0">
                <a:hlinkClick r:id="rId5"/>
              </a:rPr>
              <a:t>&amp;</a:t>
            </a:r>
            <a:r>
              <a:rPr lang="uk-UA" sz="900" dirty="0" err="1" smtClean="0">
                <a:hlinkClick r:id="rId5"/>
              </a:rPr>
              <a:t>biw=1280</a:t>
            </a:r>
            <a:r>
              <a:rPr lang="uk-UA" sz="900" dirty="0" smtClean="0">
                <a:hlinkClick r:id="rId5"/>
              </a:rPr>
              <a:t>&amp;</a:t>
            </a:r>
            <a:r>
              <a:rPr lang="uk-UA" sz="900" dirty="0" err="1" smtClean="0">
                <a:hlinkClick r:id="rId5"/>
              </a:rPr>
              <a:t>bih=890</a:t>
            </a:r>
            <a:r>
              <a:rPr lang="uk-UA" sz="900" dirty="0" smtClean="0">
                <a:hlinkClick r:id="rId5"/>
              </a:rPr>
              <a:t>#</a:t>
            </a:r>
            <a:r>
              <a:rPr lang="uk-UA" sz="900" dirty="0" err="1" smtClean="0">
                <a:hlinkClick r:id="rId5"/>
              </a:rPr>
              <a:t>imgrc=rL5dp11fujEXdM</a:t>
            </a:r>
            <a:r>
              <a:rPr lang="uk-UA" sz="1100" dirty="0"/>
              <a:t>:</a:t>
            </a:r>
            <a:endParaRPr lang="ru-RU" sz="1100" dirty="0"/>
          </a:p>
        </p:txBody>
      </p:sp>
      <p:sp>
        <p:nvSpPr>
          <p:cNvPr id="8" name="AutoShape 4" descr="&amp;Kcy;&amp;acy;&amp;rcy;&amp;tcy;&amp;icy;&amp;ncy;&amp;kcy;&amp;icy; &amp;pcy;&amp;ocy; &amp;zcy;&amp;acy;&amp;pcy;&amp;rcy;&amp;ocy;&amp;scy;&amp;ucy; Green School  Bal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8" descr="https://encrypted-tbn0.gstatic.com/images?q=tbn:ANd9GcThepjV1ZYKKGcXNkpNmxDVsV4U7lbn7Voh1srqRj1VcjFbbEI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0" descr="https://encrypted-tbn0.gstatic.com/images?q=tbn:ANd9GcThepjV1ZYKKGcXNkpNmxDVsV4U7lbn7Voh1srqRj1VcjFbbEI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2" descr="&amp;Kcy;&amp;acy;&amp;rcy;&amp;tcy;&amp;icy;&amp;ncy;&amp;kcy;&amp;icy; &amp;pcy;&amp;ocy; &amp;zcy;&amp;acy;&amp;pcy;&amp;rcy;&amp;ocy;&amp;scy;&amp;ucy; Green School  Bali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4" descr="&amp;Kcy;&amp;acy;&amp;rcy;&amp;tcy;&amp;icy;&amp;ncy;&amp;kcy;&amp;icy; &amp;pcy;&amp;ocy; &amp;zcy;&amp;acy;&amp;pcy;&amp;rcy;&amp;ocy;&amp;scy;&amp;ucy; Green School Bali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429001"/>
            <a:ext cx="3122917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7" y="4657537"/>
            <a:ext cx="2549773" cy="1651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90" y="922338"/>
            <a:ext cx="2324411" cy="221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792" y="3086029"/>
            <a:ext cx="3041650" cy="1485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356992"/>
            <a:ext cx="2088232" cy="2232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970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Rectangle 747">
            <a:extLst>
              <a:ext uri="{FF2B5EF4-FFF2-40B4-BE49-F238E27FC236}"/>
            </a:extLst>
          </p:cNvPr>
          <p:cNvSpPr/>
          <p:nvPr/>
        </p:nvSpPr>
        <p:spPr>
          <a:xfrm>
            <a:off x="4788024" y="3688857"/>
            <a:ext cx="2933240" cy="25577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4923" tIns="0" rIns="24923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uk-UA" altLang="en-US" sz="3200" b="1" dirty="0">
                <a:solidFill>
                  <a:srgbClr val="F79646"/>
                </a:solidFill>
              </a:rPr>
              <a:t> </a:t>
            </a:r>
            <a:endParaRPr lang="uk-UA" altLang="en-US" sz="2000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grpSp>
        <p:nvGrpSpPr>
          <p:cNvPr id="12291" name="Group 531"/>
          <p:cNvGrpSpPr>
            <a:grpSpLocks/>
          </p:cNvGrpSpPr>
          <p:nvPr/>
        </p:nvGrpSpPr>
        <p:grpSpPr bwMode="auto">
          <a:xfrm flipH="1">
            <a:off x="295554" y="3382996"/>
            <a:ext cx="1536253" cy="1640244"/>
            <a:chOff x="931895" y="3420000"/>
            <a:chExt cx="1108955" cy="991333"/>
          </a:xfrm>
        </p:grpSpPr>
        <p:sp>
          <p:nvSpPr>
            <p:cNvPr id="589" name="Rectangle 588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799506" y="3420000"/>
              <a:ext cx="91649" cy="8949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C5092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>
                <a:solidFill>
                  <a:srgbClr val="4CA038"/>
                </a:solidFill>
              </a:endParaRPr>
            </a:p>
          </p:txBody>
        </p:sp>
        <p:sp>
          <p:nvSpPr>
            <p:cNvPr id="590" name="Rectangle 589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078534" y="3598991"/>
              <a:ext cx="91649" cy="8949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C5092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>
                <a:solidFill>
                  <a:srgbClr val="4CA038"/>
                </a:solidFill>
              </a:endParaRPr>
            </a:p>
          </p:txBody>
        </p:sp>
        <p:sp>
          <p:nvSpPr>
            <p:cNvPr id="591" name="Rectangle 590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258778" y="3598991"/>
              <a:ext cx="91649" cy="8949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C5092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>
                <a:solidFill>
                  <a:srgbClr val="4CA038"/>
                </a:solidFill>
              </a:endParaRPr>
            </a:p>
          </p:txBody>
        </p:sp>
        <p:sp>
          <p:nvSpPr>
            <p:cNvPr id="592" name="Rectangle 591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439020" y="3598991"/>
              <a:ext cx="91649" cy="8949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C5092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>
                <a:solidFill>
                  <a:srgbClr val="4CA038"/>
                </a:solidFill>
              </a:endParaRPr>
            </a:p>
          </p:txBody>
        </p:sp>
        <p:sp>
          <p:nvSpPr>
            <p:cNvPr id="593" name="Rectangle 592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619264" y="3598991"/>
              <a:ext cx="91649" cy="8949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C5092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>
                <a:solidFill>
                  <a:srgbClr val="4CA038"/>
                </a:solidFill>
              </a:endParaRPr>
            </a:p>
          </p:txBody>
        </p:sp>
        <p:sp>
          <p:nvSpPr>
            <p:cNvPr id="594" name="Rectangle 593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799506" y="3598991"/>
              <a:ext cx="91649" cy="8949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C5092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>
                <a:solidFill>
                  <a:srgbClr val="4CA038"/>
                </a:solidFill>
              </a:endParaRPr>
            </a:p>
          </p:txBody>
        </p:sp>
        <p:sp>
          <p:nvSpPr>
            <p:cNvPr id="595" name="Rectangle 594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078534" y="3780277"/>
              <a:ext cx="91649" cy="89495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C5092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>
                <a:solidFill>
                  <a:srgbClr val="4CA038"/>
                </a:solidFill>
              </a:endParaRPr>
            </a:p>
          </p:txBody>
        </p:sp>
        <p:sp>
          <p:nvSpPr>
            <p:cNvPr id="596" name="Rectangle 595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258778" y="3780277"/>
              <a:ext cx="91649" cy="89495"/>
            </a:xfrm>
            <a:prstGeom prst="rect">
              <a:avLst/>
            </a:prstGeom>
            <a:solidFill>
              <a:srgbClr val="C5092C"/>
            </a:solidFill>
            <a:ln w="6350">
              <a:solidFill>
                <a:srgbClr val="C5092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>
                <a:solidFill>
                  <a:srgbClr val="4CA038"/>
                </a:solidFill>
              </a:endParaRPr>
            </a:p>
          </p:txBody>
        </p:sp>
        <p:sp>
          <p:nvSpPr>
            <p:cNvPr id="597" name="Rectangle 59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439020" y="3780277"/>
              <a:ext cx="91649" cy="89495"/>
            </a:xfrm>
            <a:prstGeom prst="rect">
              <a:avLst/>
            </a:prstGeom>
            <a:solidFill>
              <a:srgbClr val="C5092C"/>
            </a:solidFill>
            <a:ln w="6350">
              <a:solidFill>
                <a:srgbClr val="C5092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>
                <a:solidFill>
                  <a:srgbClr val="4CA038"/>
                </a:solidFill>
              </a:endParaRPr>
            </a:p>
          </p:txBody>
        </p:sp>
        <p:sp>
          <p:nvSpPr>
            <p:cNvPr id="598" name="Rectangle 59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619264" y="3780277"/>
              <a:ext cx="91649" cy="89495"/>
            </a:xfrm>
            <a:prstGeom prst="rect">
              <a:avLst/>
            </a:prstGeom>
            <a:solidFill>
              <a:srgbClr val="C5092C"/>
            </a:solidFill>
            <a:ln w="6350">
              <a:solidFill>
                <a:srgbClr val="C5092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>
                <a:solidFill>
                  <a:srgbClr val="4CA038"/>
                </a:solidFill>
              </a:endParaRPr>
            </a:p>
          </p:txBody>
        </p:sp>
        <p:sp>
          <p:nvSpPr>
            <p:cNvPr id="599" name="Rectangle 598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799506" y="3780277"/>
              <a:ext cx="91649" cy="89495"/>
            </a:xfrm>
            <a:prstGeom prst="rect">
              <a:avLst/>
            </a:prstGeom>
            <a:solidFill>
              <a:srgbClr val="C5092C"/>
            </a:solidFill>
            <a:ln w="6350">
              <a:solidFill>
                <a:srgbClr val="C5092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>
                <a:solidFill>
                  <a:srgbClr val="4CA038"/>
                </a:solidFill>
              </a:endParaRPr>
            </a:p>
          </p:txBody>
        </p:sp>
        <p:sp>
          <p:nvSpPr>
            <p:cNvPr id="600" name="Rectangle 599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078534" y="4140552"/>
              <a:ext cx="91649" cy="8949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63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>
                <a:solidFill>
                  <a:srgbClr val="4CA038"/>
                </a:solidFill>
              </a:endParaRPr>
            </a:p>
          </p:txBody>
        </p:sp>
        <p:sp>
          <p:nvSpPr>
            <p:cNvPr id="601" name="Rectangle 600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258778" y="4140552"/>
              <a:ext cx="91649" cy="8949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63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>
                <a:solidFill>
                  <a:srgbClr val="4CA038"/>
                </a:solidFill>
              </a:endParaRPr>
            </a:p>
          </p:txBody>
        </p:sp>
        <p:sp>
          <p:nvSpPr>
            <p:cNvPr id="602" name="Rectangle 601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425503" y="4140552"/>
              <a:ext cx="91649" cy="8949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63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>
                <a:solidFill>
                  <a:srgbClr val="4CA038"/>
                </a:solidFill>
              </a:endParaRPr>
            </a:p>
          </p:txBody>
        </p:sp>
        <p:sp>
          <p:nvSpPr>
            <p:cNvPr id="603" name="Rectangle 602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592080" y="4143553"/>
              <a:ext cx="91649" cy="8949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63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>
                <a:solidFill>
                  <a:srgbClr val="4CA038"/>
                </a:solidFill>
              </a:endParaRPr>
            </a:p>
          </p:txBody>
        </p:sp>
        <p:sp>
          <p:nvSpPr>
            <p:cNvPr id="604" name="Rectangle 603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799506" y="4140552"/>
              <a:ext cx="91649" cy="8949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63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>
                <a:solidFill>
                  <a:srgbClr val="4CA038"/>
                </a:solidFill>
              </a:endParaRPr>
            </a:p>
          </p:txBody>
        </p:sp>
        <p:sp>
          <p:nvSpPr>
            <p:cNvPr id="608" name="Rectangle 60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619264" y="4321838"/>
              <a:ext cx="91649" cy="8949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63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>
                <a:solidFill>
                  <a:srgbClr val="4CA038"/>
                </a:solidFill>
              </a:endParaRPr>
            </a:p>
          </p:txBody>
        </p:sp>
        <p:sp>
          <p:nvSpPr>
            <p:cNvPr id="609" name="Rectangle 608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799506" y="4321838"/>
              <a:ext cx="91649" cy="8949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63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>
                <a:solidFill>
                  <a:srgbClr val="4CA038"/>
                </a:solidFill>
              </a:endParaRPr>
            </a:p>
          </p:txBody>
        </p:sp>
        <p:cxnSp>
          <p:nvCxnSpPr>
            <p:cNvPr id="610" name="Straight Connector 609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944115" y="4057941"/>
              <a:ext cx="1096735" cy="0"/>
            </a:xfrm>
            <a:prstGeom prst="line">
              <a:avLst/>
            </a:prstGeom>
            <a:ln w="25400">
              <a:solidFill>
                <a:srgbClr val="C5092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1" name="Rectangle 610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931895" y="3876656"/>
              <a:ext cx="1096735" cy="2340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4923" tIns="0" rIns="24923" bIns="0" anchor="ctr"/>
            <a:lstStyle/>
            <a:p>
              <a:pPr algn="ctr" eaLnBrk="1" hangingPunct="1">
                <a:defRPr/>
              </a:pPr>
              <a:r>
                <a:rPr lang="en-GB" sz="865" b="1" cap="all" dirty="0">
                  <a:solidFill>
                    <a:srgbClr val="C5092C"/>
                  </a:solidFill>
                </a:rPr>
                <a:t>Goal 4</a:t>
              </a:r>
            </a:p>
          </p:txBody>
        </p:sp>
      </p:grpSp>
      <p:grpSp>
        <p:nvGrpSpPr>
          <p:cNvPr id="12308" name="Group 53"/>
          <p:cNvGrpSpPr>
            <a:grpSpLocks/>
          </p:cNvGrpSpPr>
          <p:nvPr/>
        </p:nvGrpSpPr>
        <p:grpSpPr bwMode="auto">
          <a:xfrm>
            <a:off x="625639" y="5143470"/>
            <a:ext cx="1999433" cy="982262"/>
            <a:chOff x="4410000" y="7654214"/>
            <a:chExt cx="4790252" cy="1013058"/>
          </a:xfrm>
        </p:grpSpPr>
        <p:sp>
          <p:nvSpPr>
            <p:cNvPr id="755" name="Rectangle 754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4804591" y="7654214"/>
              <a:ext cx="4395661" cy="1013058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7231" anchor="ctr"/>
            <a:lstStyle/>
            <a:p>
              <a:pPr algn="ctr" eaLnBrk="1" hangingPunct="1">
                <a:defRPr/>
              </a:pPr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/>
              </a:extLst>
            </p:cNvPr>
            <p:cNvSpPr/>
            <p:nvPr/>
          </p:nvSpPr>
          <p:spPr>
            <a:xfrm flipH="1">
              <a:off x="4410000" y="7742413"/>
              <a:ext cx="89101" cy="90649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>
                <a:solidFill>
                  <a:srgbClr val="4CA038"/>
                </a:solidFill>
              </a:endParaRPr>
            </a:p>
          </p:txBody>
        </p:sp>
        <p:sp>
          <p:nvSpPr>
            <p:cNvPr id="749" name="Rectangle 748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4679426" y="7661564"/>
              <a:ext cx="3544956" cy="25234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4923" tIns="0" rIns="24923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defRPr/>
              </a:pPr>
              <a:r>
                <a:rPr lang="uk-UA" altLang="en-US" sz="800" dirty="0" smtClean="0">
                  <a:solidFill>
                    <a:schemeClr val="tx2"/>
                  </a:solidFill>
                  <a:latin typeface="Calibri Light" panose="020F0302020204030204" pitchFamily="34" charset="0"/>
                </a:rPr>
                <a:t>Глобальні індикатори, які не використані</a:t>
              </a:r>
              <a:endParaRPr lang="en-GB" altLang="en-US" sz="800" dirty="0">
                <a:solidFill>
                  <a:schemeClr val="tx2"/>
                </a:solidFill>
                <a:latin typeface="Calibri Light" panose="020F0302020204030204" pitchFamily="34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/>
              </a:extLst>
            </p:cNvPr>
            <p:cNvSpPr/>
            <p:nvPr/>
          </p:nvSpPr>
          <p:spPr>
            <a:xfrm flipH="1">
              <a:off x="4410000" y="8013133"/>
              <a:ext cx="89101" cy="90649"/>
            </a:xfrm>
            <a:prstGeom prst="rect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>
                <a:solidFill>
                  <a:srgbClr val="4CA038"/>
                </a:solidFill>
              </a:endParaRPr>
            </a:p>
          </p:txBody>
        </p:sp>
        <p:sp>
          <p:nvSpPr>
            <p:cNvPr id="750" name="Rectangle 749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4679426" y="7932284"/>
              <a:ext cx="3827110" cy="25234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4923" tIns="0" rIns="24923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defRPr/>
              </a:pPr>
              <a:r>
                <a:rPr lang="uk-UA" altLang="en-US" sz="800" dirty="0">
                  <a:solidFill>
                    <a:schemeClr val="tx2"/>
                  </a:solidFill>
                  <a:latin typeface="Calibri Light" panose="020F0302020204030204" pitchFamily="34" charset="0"/>
                </a:rPr>
                <a:t>Глобальні </a:t>
              </a:r>
              <a:r>
                <a:rPr lang="uk-UA" altLang="en-US" sz="800" dirty="0" smtClean="0">
                  <a:solidFill>
                    <a:schemeClr val="tx2"/>
                  </a:solidFill>
                  <a:latin typeface="Calibri Light" panose="020F0302020204030204" pitchFamily="34" charset="0"/>
                </a:rPr>
                <a:t>індикатори, </a:t>
              </a:r>
              <a:r>
                <a:rPr lang="uk-UA" altLang="en-US" sz="800" dirty="0">
                  <a:solidFill>
                    <a:schemeClr val="tx2"/>
                  </a:solidFill>
                  <a:latin typeface="Calibri Light" panose="020F0302020204030204" pitchFamily="34" charset="0"/>
                </a:rPr>
                <a:t>які використані у доповіді</a:t>
              </a:r>
              <a:endParaRPr lang="en-GB" altLang="en-US" sz="800" dirty="0">
                <a:solidFill>
                  <a:schemeClr val="tx2"/>
                </a:solidFill>
                <a:latin typeface="Calibri Light" panose="020F0302020204030204" pitchFamily="34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/>
              </a:extLst>
            </p:cNvPr>
            <p:cNvSpPr/>
            <p:nvPr/>
          </p:nvSpPr>
          <p:spPr>
            <a:xfrm flipH="1">
              <a:off x="4410000" y="8283854"/>
              <a:ext cx="89101" cy="8942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63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>
                <a:solidFill>
                  <a:srgbClr val="4CA038"/>
                </a:solidFill>
              </a:endParaRPr>
            </a:p>
          </p:txBody>
        </p:sp>
        <p:sp>
          <p:nvSpPr>
            <p:cNvPr id="751" name="Rectangle 750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4679426" y="8203005"/>
              <a:ext cx="3668000" cy="2511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4923" tIns="0" rIns="24923" bIns="0" anchor="ctr"/>
            <a:lstStyle>
              <a:lvl1pPr indent="-12382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defRPr/>
              </a:pPr>
              <a:r>
                <a:rPr lang="uk-UA" altLang="en-US" sz="1400" dirty="0">
                  <a:solidFill>
                    <a:schemeClr val="tx2"/>
                  </a:solidFill>
                  <a:latin typeface="Calibri Light" panose="020F0302020204030204" pitchFamily="34" charset="0"/>
                </a:rPr>
                <a:t> </a:t>
              </a:r>
              <a:r>
                <a:rPr lang="uk-UA" altLang="en-US" sz="800" dirty="0">
                  <a:solidFill>
                    <a:schemeClr val="tx2"/>
                  </a:solidFill>
                  <a:latin typeface="Calibri Light" panose="020F0302020204030204" pitchFamily="34" charset="0"/>
                </a:rPr>
                <a:t>Додаткові національні </a:t>
              </a:r>
              <a:r>
                <a:rPr lang="uk-UA" altLang="en-US" sz="800" dirty="0" smtClean="0">
                  <a:solidFill>
                    <a:schemeClr val="tx2"/>
                  </a:solidFill>
                  <a:latin typeface="Calibri Light" panose="020F0302020204030204" pitchFamily="34" charset="0"/>
                </a:rPr>
                <a:t>індикатори</a:t>
              </a:r>
              <a:endParaRPr lang="en-GB" altLang="en-US" sz="800" dirty="0">
                <a:solidFill>
                  <a:schemeClr val="tx2"/>
                </a:solidFill>
                <a:latin typeface="Calibri Light" panose="020F0302020204030204" pitchFamily="34" charset="0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179512" y="6387310"/>
            <a:ext cx="8291966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000" dirty="0" smtClean="0">
                <a:solidFill>
                  <a:schemeClr val="tx2">
                    <a:lumMod val="50000"/>
                  </a:schemeClr>
                </a:solidFill>
              </a:rPr>
              <a:t>Джерела: </a:t>
            </a:r>
            <a:r>
              <a:rPr lang="en-US" sz="1000" dirty="0" smtClean="0">
                <a:solidFill>
                  <a:schemeClr val="tx2">
                    <a:lumMod val="50000"/>
                  </a:schemeClr>
                </a:solidFill>
                <a:hlinkClick r:id="rId2"/>
              </a:rPr>
              <a:t>http://www.ua.undp.org/content/ukraine</a:t>
            </a:r>
            <a:r>
              <a:rPr lang="uk-UA" sz="1000" dirty="0" smtClean="0">
                <a:solidFill>
                  <a:schemeClr val="tx2">
                    <a:lumMod val="50000"/>
                  </a:schemeClr>
                </a:solidFill>
              </a:rPr>
              <a:t>; </a:t>
            </a:r>
            <a:r>
              <a:rPr lang="en-US" sz="1000" dirty="0" smtClean="0">
                <a:solidFill>
                  <a:schemeClr val="tx2">
                    <a:lumMod val="50000"/>
                  </a:schemeClr>
                </a:solidFill>
                <a:hlinkClick r:id="rId3"/>
              </a:rPr>
              <a:t>https</a:t>
            </a:r>
            <a:r>
              <a:rPr lang="en-US" sz="1000" dirty="0">
                <a:solidFill>
                  <a:schemeClr val="tx2">
                    <a:lumMod val="50000"/>
                  </a:schemeClr>
                </a:solidFill>
                <a:hlinkClick r:id="rId3"/>
              </a:rPr>
              <a:t>://</a:t>
            </a:r>
            <a:r>
              <a:rPr lang="en-US" sz="1000" dirty="0" err="1" smtClean="0">
                <a:solidFill>
                  <a:schemeClr val="tx2">
                    <a:lumMod val="50000"/>
                  </a:schemeClr>
                </a:solidFill>
                <a:hlinkClick r:id="rId3"/>
              </a:rPr>
              <a:t>www.unicef.org</a:t>
            </a:r>
            <a:r>
              <a:rPr lang="en-US" sz="1000" dirty="0" smtClean="0">
                <a:solidFill>
                  <a:schemeClr val="tx2">
                    <a:lumMod val="50000"/>
                  </a:schemeClr>
                </a:solidFill>
                <a:hlinkClick r:id="rId3"/>
              </a:rPr>
              <a:t>/</a:t>
            </a:r>
            <a:r>
              <a:rPr lang="en-US" sz="1000" dirty="0" err="1" smtClean="0">
                <a:solidFill>
                  <a:schemeClr val="tx2">
                    <a:lumMod val="50000"/>
                  </a:schemeClr>
                </a:solidFill>
                <a:hlinkClick r:id="rId3"/>
              </a:rPr>
              <a:t>ukraine</a:t>
            </a:r>
            <a:r>
              <a:rPr lang="uk-UA" sz="1000" dirty="0" smtClean="0">
                <a:solidFill>
                  <a:schemeClr val="tx2">
                    <a:lumMod val="50000"/>
                  </a:schemeClr>
                </a:solidFill>
              </a:rPr>
              <a:t>; </a:t>
            </a:r>
            <a:r>
              <a:rPr lang="en-US" sz="1000" u="sng" dirty="0">
                <a:solidFill>
                  <a:schemeClr val="tx2">
                    <a:lumMod val="50000"/>
                  </a:schemeClr>
                </a:solidFill>
                <a:hlinkClick r:id="rId4"/>
              </a:rPr>
              <a:t>https://</a:t>
            </a:r>
            <a:r>
              <a:rPr lang="en-US" sz="1000" u="sng" dirty="0" smtClean="0">
                <a:solidFill>
                  <a:schemeClr val="tx2">
                    <a:lumMod val="50000"/>
                  </a:schemeClr>
                </a:solidFill>
                <a:hlinkClick r:id="rId4"/>
              </a:rPr>
              <a:t>en.unesco.org/themes/education-sustainable-development</a:t>
            </a:r>
            <a:endParaRPr lang="ru-RU" sz="1000" u="sng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uk-UA" sz="1000" u="sng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1000" u="sng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533978" y="6280778"/>
            <a:ext cx="2133600" cy="365125"/>
          </a:xfrm>
        </p:spPr>
        <p:txBody>
          <a:bodyPr>
            <a:normAutofit/>
          </a:bodyPr>
          <a:lstStyle/>
          <a:p>
            <a:fld id="{9DBBC128-B616-4860-9214-6C7F66194349}" type="slidenum">
              <a:rPr lang="ru-RU" smtClean="0"/>
              <a:t>2</a:t>
            </a:fld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201" y="3457035"/>
            <a:ext cx="658153" cy="6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46396" y="260648"/>
            <a:ext cx="5400600" cy="11521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Забезпечення всеохоплюючої і справедливої якісної освіти та заохочення можливості навчання впродовж усього життя для всіх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092678886"/>
              </p:ext>
            </p:extLst>
          </p:nvPr>
        </p:nvGraphicFramePr>
        <p:xfrm>
          <a:off x="607685" y="260648"/>
          <a:ext cx="8208911" cy="15287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798535" y="3848077"/>
            <a:ext cx="3896321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1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Стратегічний план </a:t>
            </a:r>
            <a:r>
              <a:rPr lang="en-US" sz="11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UNICEF </a:t>
            </a:r>
            <a:r>
              <a:rPr lang="uk-UA" sz="11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(2018–2021</a:t>
            </a:r>
            <a:r>
              <a:rPr lang="uk-UA" sz="11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uk-UA" sz="1100" b="1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uk-UA" sz="11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Цільова </a:t>
            </a:r>
            <a:r>
              <a:rPr lang="uk-UA" sz="1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сфера діяльності 2 «Кожна дитина навчається</a:t>
            </a:r>
            <a:r>
              <a:rPr lang="uk-UA" sz="11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»: реалізація </a:t>
            </a:r>
            <a:r>
              <a:rPr lang="uk-UA" sz="1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права кожної дитини на освіту та розширення можливостей для гармонійного та всебічного розвитку для всіх </a:t>
            </a:r>
            <a:r>
              <a:rPr lang="uk-UA" sz="11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дітей </a:t>
            </a:r>
          </a:p>
          <a:p>
            <a:r>
              <a:rPr lang="uk-UA" sz="11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Ключові елементи:</a:t>
            </a:r>
          </a:p>
          <a:p>
            <a:r>
              <a:rPr lang="uk-UA" sz="11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1) </a:t>
            </a:r>
            <a:r>
              <a:rPr lang="uk-UA" sz="1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рівноправний доступ до якісної освіти, результати навчання, розвиток навичок; 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uk-UA" sz="11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врахування наскрізних пріоритетів </a:t>
            </a:r>
            <a:r>
              <a:rPr lang="uk-UA" sz="1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щодо забезпечення гендерної рівності та гуманітарної відповіді; 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uk-UA" sz="11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підтримка </a:t>
            </a:r>
            <a:r>
              <a:rPr lang="uk-UA" sz="1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досягнення низки інших </a:t>
            </a:r>
            <a:r>
              <a:rPr lang="uk-UA" sz="1100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ЦСР</a:t>
            </a:r>
            <a:r>
              <a:rPr lang="uk-UA" sz="11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гуманітарному </a:t>
            </a:r>
            <a:r>
              <a:rPr lang="uk-UA" sz="11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контексті та </a:t>
            </a:r>
            <a:r>
              <a:rPr lang="uk-UA" sz="1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контексті </a:t>
            </a:r>
            <a:r>
              <a:rPr lang="uk-UA" sz="11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розвитку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65067228"/>
              </p:ext>
            </p:extLst>
          </p:nvPr>
        </p:nvGraphicFramePr>
        <p:xfrm>
          <a:off x="261026" y="1823745"/>
          <a:ext cx="7920880" cy="15592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962435"/>
            <a:ext cx="1937259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251" y="5187985"/>
            <a:ext cx="1936264" cy="914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587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739855"/>
              </p:ext>
            </p:extLst>
          </p:nvPr>
        </p:nvGraphicFramePr>
        <p:xfrm>
          <a:off x="634238" y="4149080"/>
          <a:ext cx="7538162" cy="15841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22420"/>
                <a:gridCol w="1376468"/>
                <a:gridCol w="1239274"/>
              </a:tblGrid>
              <a:tr h="2263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 dirty="0" err="1">
                          <a:effectLst/>
                        </a:rPr>
                        <a:t>ЗНЗ</a:t>
                      </a:r>
                      <a:r>
                        <a:rPr lang="uk-UA" sz="1000" dirty="0">
                          <a:effectLst/>
                        </a:rPr>
                        <a:t>, в яких організовано безперешкодний доступ до: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2015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2017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63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першого поверху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77,3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78,3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6311">
                <a:tc>
                  <a:txBody>
                    <a:bodyPr/>
                    <a:lstStyle/>
                    <a:p>
                      <a:pPr marL="204470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місто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70,4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72,7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6311">
                <a:tc>
                  <a:txBody>
                    <a:bodyPr/>
                    <a:lstStyle/>
                    <a:p>
                      <a:pPr marL="204470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село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80,4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81,2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63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другого поверху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rgbClr val="C00000"/>
                          </a:solidFill>
                          <a:effectLst/>
                        </a:rPr>
                        <a:t>0,41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C00000"/>
                          </a:solidFill>
                          <a:effectLst/>
                        </a:rPr>
                        <a:t>0,42</a:t>
                      </a:r>
                      <a:endParaRPr lang="ru-RU" sz="120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6311">
                <a:tc>
                  <a:txBody>
                    <a:bodyPr/>
                    <a:lstStyle/>
                    <a:p>
                      <a:pPr marL="204470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місто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C00000"/>
                          </a:solidFill>
                          <a:effectLst/>
                        </a:rPr>
                        <a:t>0,42</a:t>
                      </a:r>
                      <a:endParaRPr lang="ru-RU" sz="120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rgbClr val="C00000"/>
                          </a:solidFill>
                          <a:effectLst/>
                        </a:rPr>
                        <a:t>0,40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6311">
                <a:tc>
                  <a:txBody>
                    <a:bodyPr/>
                    <a:lstStyle/>
                    <a:p>
                      <a:pPr marL="204470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село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C00000"/>
                          </a:solidFill>
                          <a:effectLst/>
                        </a:rPr>
                        <a:t>0,41</a:t>
                      </a:r>
                      <a:endParaRPr lang="ru-RU" sz="120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rgbClr val="C00000"/>
                          </a:solidFill>
                          <a:effectLst/>
                        </a:rPr>
                        <a:t>0,43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11560" y="3645024"/>
            <a:ext cx="468859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Архітектурна доступність шкіл для учнів з інвалідністю, %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DBBC128-B616-4860-9214-6C7F66194349}" type="slidenum">
              <a:rPr lang="ru-RU" smtClean="0"/>
              <a:t>20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6111295"/>
            <a:ext cx="307648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Джерело:</a:t>
            </a:r>
            <a:r>
              <a:rPr lang="uk-UA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uk-UA" sz="9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розраховано за даними </a:t>
            </a:r>
            <a:r>
              <a:rPr lang="uk-UA" sz="9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Держстату</a:t>
            </a:r>
            <a:r>
              <a:rPr lang="uk-UA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України.</a:t>
            </a:r>
            <a:endParaRPr lang="ru-RU" sz="9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821412"/>
              </p:ext>
            </p:extLst>
          </p:nvPr>
        </p:nvGraphicFramePr>
        <p:xfrm>
          <a:off x="485862" y="1871483"/>
          <a:ext cx="7289592" cy="13649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35034"/>
                <a:gridCol w="818186"/>
                <a:gridCol w="818186"/>
                <a:gridCol w="818186"/>
              </a:tblGrid>
              <a:tr h="5118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265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Частка сільських денних </a:t>
                      </a:r>
                      <a:r>
                        <a:rPr lang="uk-UA" sz="1000" dirty="0" err="1">
                          <a:effectLst/>
                        </a:rPr>
                        <a:t>ЗНЗ</a:t>
                      </a:r>
                      <a:r>
                        <a:rPr lang="uk-UA" sz="1000" dirty="0">
                          <a:effectLst/>
                        </a:rPr>
                        <a:t>, що мають доступ до Інтернету, %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81,6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85,7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88,7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265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Частка сільських денних </a:t>
                      </a:r>
                      <a:r>
                        <a:rPr lang="uk-UA" sz="1000" dirty="0" err="1">
                          <a:effectLst/>
                        </a:rPr>
                        <a:t>ЗНЗ</a:t>
                      </a:r>
                      <a:r>
                        <a:rPr lang="uk-UA" sz="1000" dirty="0">
                          <a:effectLst/>
                        </a:rPr>
                        <a:t>, що мають комп’ютерні програмні засоби навчання, %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60,5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59,0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60,2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619672" y="836712"/>
            <a:ext cx="6120680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1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Створити у школах сучасні умови навчання, включаючи інклюзивне на основі інноваційних підходів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637196" y="1594483"/>
            <a:ext cx="26528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Цифровізація</a:t>
            </a:r>
            <a:r>
              <a:rPr lang="uk-UA" sz="1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сільських шкіл</a:t>
            </a:r>
            <a:r>
              <a:rPr kumimoji="0" lang="uk-UA" sz="1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%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31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C128-B616-4860-9214-6C7F66194349}" type="slidenum">
              <a:rPr lang="ru-RU" smtClean="0"/>
              <a:t>21</a:t>
            </a:fld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07909"/>
              </p:ext>
            </p:extLst>
          </p:nvPr>
        </p:nvGraphicFramePr>
        <p:xfrm>
          <a:off x="467544" y="872291"/>
          <a:ext cx="8229598" cy="54726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58522"/>
                <a:gridCol w="923692"/>
                <a:gridCol w="923692"/>
                <a:gridCol w="923692"/>
              </a:tblGrid>
              <a:tr h="237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2015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2016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2017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74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Чистий показник охоплення ДНЗ дітей віком 5 років, %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70,6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69,8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72,0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7475">
                <a:tc>
                  <a:txBody>
                    <a:bodyPr/>
                    <a:lstStyle/>
                    <a:p>
                      <a:pPr marL="252000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Місто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77,4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76,8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79,2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7475">
                <a:tc>
                  <a:txBody>
                    <a:bodyPr/>
                    <a:lstStyle/>
                    <a:p>
                      <a:pPr marL="252000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Село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57,4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56,0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58,0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49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Частка д/г, які потерпають через відсутність коштів для отримання членом родини будь-якої професійної освіти, %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7,6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–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6,7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2817">
                <a:tc>
                  <a:txBody>
                    <a:bodyPr/>
                    <a:lstStyle/>
                    <a:p>
                      <a:pPr marL="252000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Наявність дітей в домогосподарстві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13,4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–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10,9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49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Рівень участі дорослих та молоді у формальних та неформальних видах навчання та професійної підготовки за останні 4 тижні, % населення віком 15–70 років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9,2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9,0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8,7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2817">
                <a:tc>
                  <a:txBody>
                    <a:bodyPr/>
                    <a:lstStyle/>
                    <a:p>
                      <a:pPr marL="252000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Віком 15–24 роки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55,9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56,5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57,6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49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Частка населення, яке повідомило, що за останні 12 місяців користувалось послугами Інтернету, %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48,9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53,0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58,9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7475">
                <a:tc>
                  <a:txBody>
                    <a:bodyPr/>
                    <a:lstStyle/>
                    <a:p>
                      <a:pPr marL="252000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Хлопці до 15 років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38,4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43,6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50,2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7475">
                <a:tc>
                  <a:txBody>
                    <a:bodyPr/>
                    <a:lstStyle/>
                    <a:p>
                      <a:pPr marL="252000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Дівчата до 15 років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34,7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44,0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50,2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7475">
                <a:tc>
                  <a:txBody>
                    <a:bodyPr/>
                    <a:lstStyle/>
                    <a:p>
                      <a:pPr marL="252000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Хлопці 15–17 років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89,8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87,8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87,6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7475">
                <a:tc>
                  <a:txBody>
                    <a:bodyPr/>
                    <a:lstStyle/>
                    <a:p>
                      <a:pPr marL="252000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Дівчата 15–17 років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83,7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83,6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94,8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7475">
                <a:tc>
                  <a:txBody>
                    <a:bodyPr/>
                    <a:lstStyle/>
                    <a:p>
                      <a:pPr marL="252000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Чоловіки 18–24 роки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82,8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83,8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87,1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7475">
                <a:tc>
                  <a:txBody>
                    <a:bodyPr/>
                    <a:lstStyle/>
                    <a:p>
                      <a:pPr marL="252000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Жінки 18–24 роки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80,9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85,8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92,4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74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Частка сільських денних ЗНЗ, що мають доступ до Інтернету, %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81,6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85,7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88,7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74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Частка сільських денних ЗНЗ, що мають комп’ютерні програмні засоби навчання, %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60,5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59,0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60,2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74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Частка денних </a:t>
                      </a:r>
                      <a:r>
                        <a:rPr lang="uk-UA" sz="1000" dirty="0" err="1">
                          <a:effectLst/>
                        </a:rPr>
                        <a:t>ЗНЗ</a:t>
                      </a:r>
                      <a:r>
                        <a:rPr lang="uk-UA" sz="1000" dirty="0">
                          <a:effectLst/>
                        </a:rPr>
                        <a:t>, в яких організовано інклюзивне навчання, %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…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7475">
                <a:tc>
                  <a:txBody>
                    <a:bodyPr/>
                    <a:lstStyle/>
                    <a:p>
                      <a:pPr marL="252000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Місто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…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7475">
                <a:tc>
                  <a:txBody>
                    <a:bodyPr/>
                    <a:lstStyle/>
                    <a:p>
                      <a:pPr marL="252000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Село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…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568" y="563488"/>
            <a:ext cx="770485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2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Національна доповідь </a:t>
            </a:r>
            <a:r>
              <a:rPr lang="uk-UA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«Діти та молодь України в контексті </a:t>
            </a:r>
            <a:r>
              <a:rPr lang="uk-UA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ЦСР</a:t>
            </a:r>
            <a:r>
              <a:rPr lang="uk-UA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»: визначення </a:t>
            </a:r>
            <a:r>
              <a:rPr lang="uk-UA" sz="12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індикаторів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6453336"/>
            <a:ext cx="289213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Джерело</a:t>
            </a:r>
            <a:r>
              <a:rPr lang="uk-UA" sz="90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uk-UA" sz="90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складено </a:t>
            </a:r>
            <a:r>
              <a:rPr lang="uk-UA" sz="9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за даними </a:t>
            </a:r>
            <a:r>
              <a:rPr lang="uk-UA" sz="9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Держстату</a:t>
            </a:r>
            <a:r>
              <a:rPr lang="uk-UA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України</a:t>
            </a:r>
            <a:endParaRPr lang="ru-RU" sz="9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84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39552" y="424989"/>
            <a:ext cx="770485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2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Національна доповідь </a:t>
            </a:r>
            <a:r>
              <a:rPr lang="uk-UA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«Діти та молодь України в контексті </a:t>
            </a:r>
            <a:r>
              <a:rPr lang="uk-UA" sz="12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ЦСР</a:t>
            </a:r>
            <a:r>
              <a:rPr lang="uk-UA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»: визначення </a:t>
            </a:r>
            <a:r>
              <a:rPr lang="uk-UA" sz="12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індикаторів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DBBC128-B616-4860-9214-6C7F66194349}" type="slidenum">
              <a:rPr lang="ru-RU" smtClean="0"/>
              <a:t>22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294597"/>
              </p:ext>
            </p:extLst>
          </p:nvPr>
        </p:nvGraphicFramePr>
        <p:xfrm>
          <a:off x="323528" y="836712"/>
          <a:ext cx="8496944" cy="56868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39011"/>
                <a:gridCol w="2557933"/>
              </a:tblGrid>
              <a:tr h="3364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kern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Індикатор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Можливість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дезагрегації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 anchor="ctr"/>
                </a:tc>
              </a:tr>
              <a:tr h="2671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solidFill>
                            <a:schemeClr val="tx1"/>
                          </a:solidFill>
                          <a:effectLst/>
                        </a:rPr>
                        <a:t>Чистий показник охоплення </a:t>
                      </a:r>
                      <a:r>
                        <a:rPr lang="uk-UA" sz="1100" dirty="0" err="1">
                          <a:solidFill>
                            <a:schemeClr val="tx1"/>
                          </a:solidFill>
                          <a:effectLst/>
                        </a:rPr>
                        <a:t>ДНЗ</a:t>
                      </a:r>
                      <a:r>
                        <a:rPr lang="uk-UA" sz="1100" dirty="0">
                          <a:solidFill>
                            <a:schemeClr val="tx1"/>
                          </a:solidFill>
                          <a:effectLst/>
                        </a:rPr>
                        <a:t> дітей віком 5 років, 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За типом населеного пункту: місто/село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/>
                </a:tc>
              </a:tr>
              <a:tr h="3364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solidFill>
                            <a:schemeClr val="tx1"/>
                          </a:solidFill>
                          <a:effectLst/>
                        </a:rPr>
                        <a:t>Частка д/г з дітьми, які потерпають через відсутність коштів для отримання членом родини будь-якої професійної освіти, 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/>
                </a:tc>
              </a:tr>
              <a:tr h="3364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solidFill>
                            <a:schemeClr val="tx1"/>
                          </a:solidFill>
                          <a:effectLst/>
                        </a:rPr>
                        <a:t>Рівень участі молоді (15–24 роки) у формальних та неформальних видах навчання та професійної підготовки за останні 4 тижні, 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/>
                </a:tc>
              </a:tr>
              <a:tr h="4007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solidFill>
                            <a:schemeClr val="tx1"/>
                          </a:solidFill>
                          <a:effectLst/>
                        </a:rPr>
                        <a:t>Частка молоді, яка повідомила, що за останні 12 місяців користувалась послугами Інтернету, 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За статтю та за віком: до 15 років, 15–17 років, 18–24 роки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/>
                </a:tc>
              </a:tr>
              <a:tr h="1682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solidFill>
                            <a:schemeClr val="tx1"/>
                          </a:solidFill>
                          <a:effectLst/>
                        </a:rPr>
                        <a:t>Частка сільських денних </a:t>
                      </a:r>
                      <a:r>
                        <a:rPr lang="uk-UA" sz="1100" dirty="0" err="1">
                          <a:solidFill>
                            <a:schemeClr val="tx1"/>
                          </a:solidFill>
                          <a:effectLst/>
                        </a:rPr>
                        <a:t>ЗНЗ</a:t>
                      </a:r>
                      <a:r>
                        <a:rPr lang="uk-UA" sz="1100" dirty="0">
                          <a:solidFill>
                            <a:schemeClr val="tx1"/>
                          </a:solidFill>
                          <a:effectLst/>
                        </a:rPr>
                        <a:t>, що мають доступ до Інтернету, 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/>
                </a:tc>
              </a:tr>
              <a:tr h="2671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solidFill>
                            <a:schemeClr val="tx1"/>
                          </a:solidFill>
                          <a:effectLst/>
                        </a:rPr>
                        <a:t>Частка сільських денних </a:t>
                      </a:r>
                      <a:r>
                        <a:rPr lang="uk-UA" sz="1100" dirty="0" err="1">
                          <a:solidFill>
                            <a:schemeClr val="tx1"/>
                          </a:solidFill>
                          <a:effectLst/>
                        </a:rPr>
                        <a:t>ЗНЗ</a:t>
                      </a:r>
                      <a:r>
                        <a:rPr lang="uk-UA" sz="1100" dirty="0">
                          <a:solidFill>
                            <a:schemeClr val="tx1"/>
                          </a:solidFill>
                          <a:effectLst/>
                        </a:rPr>
                        <a:t>, що мають комп’ютерні програмні засоби навчання, 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/>
                </a:tc>
              </a:tr>
              <a:tr h="2671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solidFill>
                            <a:schemeClr val="tx1"/>
                          </a:solidFill>
                          <a:effectLst/>
                        </a:rPr>
                        <a:t>Частка денних </a:t>
                      </a:r>
                      <a:r>
                        <a:rPr lang="uk-UA" sz="1100" dirty="0" err="1">
                          <a:solidFill>
                            <a:schemeClr val="tx1"/>
                          </a:solidFill>
                          <a:effectLst/>
                        </a:rPr>
                        <a:t>ЗНЗ</a:t>
                      </a:r>
                      <a:r>
                        <a:rPr lang="uk-UA" sz="1100" dirty="0">
                          <a:solidFill>
                            <a:schemeClr val="tx1"/>
                          </a:solidFill>
                          <a:effectLst/>
                        </a:rPr>
                        <a:t>, в яких організовано інклюзивне навчання, 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За типом населеного пункту: місто/село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/>
                </a:tc>
              </a:tr>
              <a:tr h="5047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kern="1200" dirty="0">
                          <a:solidFill>
                            <a:schemeClr val="tx1"/>
                          </a:solidFill>
                          <a:effectLst/>
                        </a:rPr>
                        <a:t>Кількість учнів з інвалідністю у навчальних закладах, осіб/%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За різними рівнями освіти: дошкільна, загальна середня, професійно-технічна, вища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/>
                </a:tc>
              </a:tr>
              <a:tr h="5047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kern="1200" dirty="0">
                          <a:solidFill>
                            <a:schemeClr val="tx1"/>
                          </a:solidFill>
                          <a:effectLst/>
                        </a:rPr>
                        <a:t>Кількість учнів з особливими освітніми потребами у навчальних закладах, осіб/%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За різними рівнями освіти: дошкільна, загальна середня, професійно-технічна, вища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/>
                </a:tc>
              </a:tr>
              <a:tr h="3364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kern="1200" dirty="0">
                          <a:solidFill>
                            <a:schemeClr val="tx1"/>
                          </a:solidFill>
                          <a:effectLst/>
                        </a:rPr>
                        <a:t>Питома вага дітей з особливими освітніми потребами, які здобувають освіту у спеціальних та інклюзивних класах денних </a:t>
                      </a:r>
                      <a:r>
                        <a:rPr lang="uk-UA" sz="1100" kern="1200" dirty="0" err="1">
                          <a:solidFill>
                            <a:schemeClr val="tx1"/>
                          </a:solidFill>
                          <a:effectLst/>
                        </a:rPr>
                        <a:t>ЗНЗ</a:t>
                      </a:r>
                      <a:r>
                        <a:rPr lang="uk-UA" sz="1100" kern="1200" dirty="0">
                          <a:solidFill>
                            <a:schemeClr val="tx1"/>
                          </a:solidFill>
                          <a:effectLst/>
                        </a:rPr>
                        <a:t>, 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За нозологіями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За регіонами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/>
                </a:tc>
              </a:tr>
              <a:tr h="6729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kern="1200" dirty="0">
                          <a:solidFill>
                            <a:schemeClr val="tx1"/>
                          </a:solidFill>
                          <a:effectLst/>
                        </a:rPr>
                        <a:t>Заклади освіти, які беруть участь у створенні потенціалу «освіта для сталого розвитку», од./%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За різними рівнями освіти: дошкільна, загальна середня, професійно-технічна, вища (серед них – заклади педагогічного профілю)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/>
                </a:tc>
              </a:tr>
              <a:tr h="5047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kern="1200" dirty="0">
                          <a:solidFill>
                            <a:schemeClr val="tx1"/>
                          </a:solidFill>
                          <a:effectLst/>
                        </a:rPr>
                        <a:t>Педагогічні та науково-педагогічні працівники, які пройшли підготовку / підвищили кваліфікацію з питань сталості, осіб/%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За різними рівнями освіти: дошкільна, загальна середня, професійно-технічна, вища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/>
                </a:tc>
              </a:tr>
              <a:tr h="5342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kern="1200" dirty="0">
                          <a:solidFill>
                            <a:schemeClr val="tx1"/>
                          </a:solidFill>
                          <a:effectLst/>
                        </a:rPr>
                        <a:t>Створення освітнього потенціалу з питань сталості на місцевому рівні (підготовка молодіжних лідерів у якості тренерів; функціонування мереж / місцевих організацій, що діють у сфері «освіта для сталого розвитку»; проведення тематичних освітніх заходів)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За регіонами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За джерелами фінансування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73" marR="5287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594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DBBC128-B616-4860-9214-6C7F66194349}" type="slidenum">
              <a:rPr lang="ru-RU" smtClean="0"/>
              <a:t>23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755516" y="2710148"/>
            <a:ext cx="33281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200" b="1" i="1" spc="140" dirty="0" smtClean="0">
                <a:solidFill>
                  <a:schemeClr val="accent1">
                    <a:lumMod val="50000"/>
                  </a:schemeClr>
                </a:solidFill>
              </a:rPr>
              <a:t>Дякую за увагу!</a:t>
            </a:r>
            <a:endParaRPr lang="ru-RU" sz="3200" b="1" i="1" spc="14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AutoShape 2" descr="&amp;Kcy;&amp;acy;&amp;rcy;&amp;tcy;&amp;icy;&amp;ncy;&amp;kcy;&amp;icy; &amp;pcy;&amp;ocy; &amp;zcy;&amp;acy;&amp;pcy;&amp;rcy;&amp;ocy;&amp;scy;&amp;ucy; Green School  Bal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09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8335028"/>
              </p:ext>
            </p:extLst>
          </p:nvPr>
        </p:nvGraphicFramePr>
        <p:xfrm>
          <a:off x="467544" y="404664"/>
          <a:ext cx="8208912" cy="62123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03521"/>
                <a:gridCol w="1639804"/>
                <a:gridCol w="2565587"/>
              </a:tblGrid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err="1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SDGs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 err="1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ЦСР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 err="1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ЦСР-діти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rgbClr val="FF6600"/>
                    </a:solidFill>
                  </a:tcPr>
                </a:tc>
              </a:tr>
              <a:tr h="5864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4.1. До 2030 року забезпечити, щоб всі дівчатка і хлопчики завершували здобуття безкоштовної, рівноправної і якісної початкової та середньої освіти, що дозволяє домогтися затребуваних і ефективних результатів навчання</a:t>
                      </a:r>
                      <a:endParaRPr lang="ru-RU" sz="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4.1. Забезпечити доступність якісної шкільної освіти для всіх дітей та підлітків</a:t>
                      </a:r>
                      <a:endParaRPr lang="ru-RU" sz="800" b="1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4.1. Забезпечити доступність якісної шкільної освіти для всіх дітей та підлітків</a:t>
                      </a:r>
                      <a:endParaRPr lang="ru-RU" sz="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rgbClr val="FF6600"/>
                    </a:solidFill>
                  </a:tcPr>
                </a:tc>
              </a:tr>
              <a:tr h="5864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4.2. До 2030 року забезпечити всім дівчаткам і хлопчикам доступ до якісних систем розвитку, догляду та дошкільного навчання дітей молодшого віку, щоб вони були готові до здобуття початкової освіти</a:t>
                      </a:r>
                      <a:endParaRPr lang="ru-RU" sz="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4.2. Забезпечити доступність якісного дошкільного розвитку для всіх дітей</a:t>
                      </a:r>
                      <a:endParaRPr lang="ru-RU" sz="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4.2. Забезпечити доступність якісного дошкільного розвитку для всіх дітей</a:t>
                      </a:r>
                      <a:endParaRPr lang="ru-RU" sz="800" b="1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rgbClr val="FF6600"/>
                    </a:solidFill>
                  </a:tcPr>
                </a:tc>
              </a:tr>
              <a:tr h="267346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4.3. До 2030 року забезпечити для всіх жінок і чоловіків рівний доступ до недорогої та якісної професійно-технічної та вищої освіти, у тому числі університетської освіти</a:t>
                      </a:r>
                      <a:endParaRPr lang="ru-RU" sz="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4.3. Забезпечити доступність професійної освіти</a:t>
                      </a:r>
                      <a:endParaRPr lang="ru-RU" sz="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4.3. Забезпечити доступність професійної освіти сімей з дітьми</a:t>
                      </a:r>
                      <a:endParaRPr lang="ru-RU" sz="800" b="1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rgbClr val="FF6600"/>
                    </a:solidFill>
                  </a:tcPr>
                </a:tc>
              </a:tr>
              <a:tr h="6683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4.4. Підвищити якість вищої освіти та забезпечити її тісний зв’язок з наукою, сприяти формуванню в країні міст освіти та науки</a:t>
                      </a:r>
                      <a:endParaRPr lang="ru-RU" sz="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4.4. Підвищити якість вищої освіти</a:t>
                      </a:r>
                      <a:endParaRPr lang="ru-RU" sz="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rgbClr val="FF6600"/>
                    </a:solidFill>
                  </a:tcPr>
                </a:tc>
              </a:tr>
              <a:tr h="7036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4.4. До 2030 року істотно збільшити число молодих і дорослих людей, які володіють затребуваними навичками, у тому числі професійно-технічними навичками, для працевлаштування, отримання гідної роботи та занять підприємницькою діяльністю</a:t>
                      </a:r>
                      <a:endParaRPr lang="ru-RU" sz="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4.5. Збільшити поширеність серед населення знань і навичок, необхідних для отримання гідної роботи та підприємницької діяльності</a:t>
                      </a:r>
                      <a:endParaRPr lang="ru-RU" sz="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4.5. Збільшити поширеність серед молоді знань і навичок, необхідних для отримання гідної роботи та підприємницької діяльності</a:t>
                      </a:r>
                      <a:endParaRPr lang="ru-RU" sz="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rgbClr val="FF6600"/>
                    </a:solidFill>
                  </a:tcPr>
                </a:tc>
              </a:tr>
              <a:tr h="7036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4.5. До 2030 року ліквідувати гендерну нерівність у сфері освіти і забезпечити рівний доступ до освіти та професійно-технічної підготовки всіх рівнів для уразливих груп населення, у тому числі інвалідів, представників корінних народів і дітей, які перебувають в уразливому становищі</a:t>
                      </a:r>
                      <a:endParaRPr lang="ru-RU" sz="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4.6. Ліквідувати гендерну нерівність серед шкільних учителів</a:t>
                      </a:r>
                      <a:endParaRPr lang="ru-RU" sz="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4.6. Забезпечити рівний доступ до освіти всіх рівнів для дітей з особливими освітніми потребами та дітей, які перебувають в уразливому становищі</a:t>
                      </a:r>
                      <a:endParaRPr lang="ru-RU" sz="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rgbClr val="FF6600"/>
                    </a:solidFill>
                  </a:tcPr>
                </a:tc>
              </a:tr>
              <a:tr h="4691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4.6. До 2030 року забезпечити, щоб всі молоді люди і значна частка дорослого населення, як чоловіків, так і жінок, вміли читати, писати і рахувати</a:t>
                      </a:r>
                      <a:endParaRPr lang="ru-RU" sz="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800" b="1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rgbClr val="FF6600"/>
                    </a:solidFill>
                  </a:tcPr>
                </a:tc>
              </a:tr>
              <a:tr h="12030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4.7. До 2030 року забезпечити, щоб усі учні здобували знання і навички, необхідні для сприяння сталому розвитку, у тому числі шляхом навчання з питань сталого розвитку та сталого способу життя, прав людини, гендерної рівності, пропаганди культури миру та </a:t>
                      </a:r>
                      <a:r>
                        <a:rPr lang="uk-UA" sz="800" b="1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ненасильства</a:t>
                      </a:r>
                      <a:r>
                        <a:rPr lang="uk-UA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громадянства світу й усвідомлення цінності культурного різноманіття і вкладу культури в сталий розвиток</a:t>
                      </a:r>
                      <a:endParaRPr lang="ru-RU" sz="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4.7. Забезпечити, щоб усі учні і студенти здобували знання і навички, необхідні для сприяння сталому розвитку, у тому числі шляхом навчання з питань сталого розвитку та сталого способу життя, прав людини, гендерної рівності, пропаганди культури миру та </a:t>
                      </a:r>
                      <a:r>
                        <a:rPr lang="uk-UA" sz="800" b="1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ненасильства</a:t>
                      </a:r>
                      <a:r>
                        <a:rPr lang="uk-UA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громадянства світу й усвідомлення цінності культурного різноманіття і вкладу культури в сталий розвиток</a:t>
                      </a:r>
                      <a:endParaRPr lang="ru-RU" sz="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rgbClr val="FF6600"/>
                    </a:solidFill>
                  </a:tcPr>
                </a:tc>
              </a:tr>
              <a:tr h="7036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4.a. Створювати й удосконалювати навчальні заклади, що враховують інтереси дітей, особливі потреби інвалідів і гендерні аспекти, забезпечити безпечне, вільне від насильства і соціальних бар’єрів та ефективне середовище навчання для всіх</a:t>
                      </a:r>
                      <a:endParaRPr lang="ru-RU" sz="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4.7. Створити у школах сучасні умови навчання, включаючи інклюзивне, на основі інноваційних підходів</a:t>
                      </a:r>
                      <a:endParaRPr lang="ru-RU" sz="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4.8. Створити у школах сучасні умови навчання, включаючи інклюзивне, на основі інноваційних підходів</a:t>
                      </a:r>
                      <a:endParaRPr lang="ru-RU" sz="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6143" marR="36143" marT="0" marB="0"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DBBC128-B616-4860-9214-6C7F66194349}" type="slidenum">
              <a:rPr lang="ru-RU" smtClean="0"/>
              <a:t>3</a:t>
            </a:fld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4716016" y="5337212"/>
            <a:ext cx="1152128" cy="216024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21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6192688" cy="576064"/>
          </a:xfrm>
        </p:spPr>
        <p:txBody>
          <a:bodyPr>
            <a:normAutofit/>
          </a:bodyPr>
          <a:lstStyle/>
          <a:p>
            <a:r>
              <a:rPr lang="uk-UA" sz="18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uk-UA" sz="18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ворення контенту </a:t>
            </a:r>
            <a:r>
              <a:rPr lang="uk-UA" sz="1800" b="1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ЦСР</a:t>
            </a:r>
            <a:r>
              <a:rPr lang="uk-UA" sz="18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 </a:t>
            </a:r>
            <a:endParaRPr lang="ru-RU" sz="18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1191774"/>
              </p:ext>
            </p:extLst>
          </p:nvPr>
        </p:nvGraphicFramePr>
        <p:xfrm>
          <a:off x="395536" y="1196752"/>
          <a:ext cx="425881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C128-B616-4860-9214-6C7F66194349}" type="slidenum">
              <a:rPr lang="ru-RU" smtClean="0"/>
              <a:t>4</a:t>
            </a:fld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072790"/>
              </p:ext>
            </p:extLst>
          </p:nvPr>
        </p:nvGraphicFramePr>
        <p:xfrm>
          <a:off x="5292080" y="692696"/>
          <a:ext cx="3592773" cy="54655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7230"/>
                <a:gridCol w="2995543"/>
              </a:tblGrid>
              <a:tr h="113378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7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471" marR="39471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uk-UA" sz="700" dirty="0">
                          <a:effectLst/>
                        </a:rPr>
                        <a:t>Значення освіти для досягнення </a:t>
                      </a:r>
                      <a:r>
                        <a:rPr lang="uk-UA" sz="700" dirty="0" err="1">
                          <a:effectLst/>
                        </a:rPr>
                        <a:t>ЦСР</a:t>
                      </a:r>
                      <a:endParaRPr lang="ru-RU" sz="7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471" marR="39471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1133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700" dirty="0" err="1">
                          <a:effectLst/>
                        </a:rPr>
                        <a:t>ЦСР</a:t>
                      </a:r>
                      <a:r>
                        <a:rPr lang="uk-UA" sz="700" dirty="0">
                          <a:effectLst/>
                        </a:rPr>
                        <a:t> 1</a:t>
                      </a:r>
                      <a:endParaRPr lang="ru-RU" sz="7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471" marR="39471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Освіта має вирішальне значення для подолання бідності </a:t>
                      </a:r>
                      <a:endParaRPr lang="ru-RU" sz="7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471" marR="39471" marT="0" marB="0"/>
                </a:tc>
              </a:tr>
              <a:tr h="340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ЦСР</a:t>
                      </a:r>
                      <a:r>
                        <a:rPr lang="uk-UA" sz="600">
                          <a:effectLst/>
                        </a:rPr>
                        <a:t> </a:t>
                      </a:r>
                      <a:r>
                        <a:rPr lang="uk-UA" sz="700">
                          <a:effectLst/>
                        </a:rPr>
                        <a:t>2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71" marR="39471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700" dirty="0">
                          <a:effectLst/>
                        </a:rPr>
                        <a:t>Освіта відіграє ключову роль у наданні допомоги людям щодо просування більш сталих методів ведення сільського господарства та розуміння харчування </a:t>
                      </a:r>
                      <a:endParaRPr lang="ru-RU" sz="7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471" marR="39471" marT="0" marB="0"/>
                </a:tc>
              </a:tr>
              <a:tr h="340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ЦСР</a:t>
                      </a:r>
                      <a:r>
                        <a:rPr lang="uk-UA" sz="600">
                          <a:effectLst/>
                        </a:rPr>
                        <a:t> </a:t>
                      </a:r>
                      <a:r>
                        <a:rPr lang="uk-UA" sz="700">
                          <a:effectLst/>
                        </a:rPr>
                        <a:t>3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71" marR="39471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Освіта може відігравати вирішальне значення для низки проблем з охорони здоров’я, включаючи передчасну смертність, репродуктивне здоров’я, поширення хвороб, здоровий спосіб життя та добробут</a:t>
                      </a:r>
                      <a:endParaRPr lang="ru-RU" sz="7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471" marR="39471" marT="0" marB="0"/>
                </a:tc>
              </a:tr>
              <a:tr h="340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ЦСР</a:t>
                      </a:r>
                      <a:r>
                        <a:rPr lang="uk-UA" sz="600">
                          <a:effectLst/>
                        </a:rPr>
                        <a:t> </a:t>
                      </a:r>
                      <a:r>
                        <a:rPr lang="uk-UA" sz="700">
                          <a:effectLst/>
                        </a:rPr>
                        <a:t>5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71" marR="39471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700" dirty="0">
                          <a:effectLst/>
                        </a:rPr>
                        <a:t>Освіта для жінок та дівчат особливо важлива для досягнення базової грамотності, покращення навичок та здібностей на основі участі та покращення життєвих можливостей</a:t>
                      </a:r>
                      <a:endParaRPr lang="ru-RU" sz="7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471" marR="39471" marT="0" marB="0"/>
                </a:tc>
              </a:tr>
              <a:tr h="340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 dirty="0" err="1">
                          <a:effectLst/>
                        </a:rPr>
                        <a:t>ЦСР</a:t>
                      </a:r>
                      <a:r>
                        <a:rPr lang="uk-UA" sz="600" dirty="0">
                          <a:effectLst/>
                        </a:rPr>
                        <a:t> </a:t>
                      </a:r>
                      <a:r>
                        <a:rPr lang="uk-UA" sz="700" dirty="0">
                          <a:effectLst/>
                        </a:rPr>
                        <a:t>6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71" marR="39471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Освіта та підвищення кваліфікації покращують навички і здатність більш раціонального використання природних ресурсів, вони можуть посприяти гігієні</a:t>
                      </a:r>
                      <a:endParaRPr lang="ru-RU" sz="7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471" marR="39471" marT="0" marB="0"/>
                </a:tc>
              </a:tr>
              <a:tr h="340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ЦСР</a:t>
                      </a:r>
                      <a:r>
                        <a:rPr lang="uk-UA" sz="600">
                          <a:effectLst/>
                        </a:rPr>
                        <a:t> </a:t>
                      </a:r>
                      <a:r>
                        <a:rPr lang="uk-UA" sz="700">
                          <a:effectLst/>
                        </a:rPr>
                        <a:t>7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71" marR="39471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Освітні програми, особливо неформальні та неофіційні, можуть сприяти кращому енергозбереженню та використанню відновлюваних джерел енергії</a:t>
                      </a:r>
                      <a:endParaRPr lang="ru-RU" sz="7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471" marR="39471" marT="0" marB="0"/>
                </a:tc>
              </a:tr>
              <a:tr h="340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ЦСР</a:t>
                      </a:r>
                      <a:r>
                        <a:rPr lang="uk-UA" sz="600">
                          <a:effectLst/>
                        </a:rPr>
                        <a:t> </a:t>
                      </a:r>
                      <a:r>
                        <a:rPr lang="uk-UA" sz="700">
                          <a:effectLst/>
                        </a:rPr>
                        <a:t>8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71" marR="39471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Існує прямий зв’язок між такими сферами як економічна життєздатність, підприємництво, навички роботи на ринку праці та рівень освіти</a:t>
                      </a:r>
                      <a:endParaRPr lang="ru-RU" sz="7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471" marR="39471" marT="0" marB="0"/>
                </a:tc>
              </a:tr>
              <a:tr h="2267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ЦСР</a:t>
                      </a:r>
                      <a:r>
                        <a:rPr lang="uk-UA" sz="600">
                          <a:effectLst/>
                        </a:rPr>
                        <a:t> </a:t>
                      </a:r>
                      <a:r>
                        <a:rPr lang="uk-UA" sz="700">
                          <a:effectLst/>
                        </a:rPr>
                        <a:t>9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71" marR="39471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Освіта необхідна для розвитку навичок, необхідних для створення більш сталої інфраструктури та більш сталої індустріалізації</a:t>
                      </a:r>
                      <a:endParaRPr lang="ru-RU" sz="7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471" marR="39471" marT="0" marB="0"/>
                </a:tc>
              </a:tr>
              <a:tr h="2267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ЦСР</a:t>
                      </a:r>
                      <a:r>
                        <a:rPr lang="uk-UA" sz="600">
                          <a:effectLst/>
                        </a:rPr>
                        <a:t> </a:t>
                      </a:r>
                      <a:r>
                        <a:rPr lang="uk-UA" sz="700">
                          <a:effectLst/>
                        </a:rPr>
                        <a:t>10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71" marR="39471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Рівною мірою доступна освіта доводить різницю у соціальній та економічні нерівності</a:t>
                      </a:r>
                      <a:endParaRPr lang="ru-RU" sz="7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471" marR="39471" marT="0" marB="0"/>
                </a:tc>
              </a:tr>
              <a:tr h="2267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ЦСР</a:t>
                      </a:r>
                      <a:r>
                        <a:rPr lang="uk-UA" sz="600">
                          <a:effectLst/>
                        </a:rPr>
                        <a:t> </a:t>
                      </a:r>
                      <a:r>
                        <a:rPr lang="uk-UA" sz="700">
                          <a:effectLst/>
                        </a:rPr>
                        <a:t>11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71" marR="39471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Освіта може надати людям навички участі у формування та підтримці більш сталих міст, досягненні сталості відносно лих </a:t>
                      </a:r>
                      <a:endParaRPr lang="ru-RU" sz="7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471" marR="39471" marT="0" marB="0"/>
                </a:tc>
              </a:tr>
              <a:tr h="340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ЦСР</a:t>
                      </a:r>
                      <a:r>
                        <a:rPr lang="uk-UA" sz="600">
                          <a:effectLst/>
                        </a:rPr>
                        <a:t> </a:t>
                      </a:r>
                      <a:r>
                        <a:rPr lang="uk-UA" sz="700">
                          <a:effectLst/>
                        </a:rPr>
                        <a:t>12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71" marR="39471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Освіта може відігравати вирішальне значення для моделей виробництва (наприклад, відносно «кругової» економіки), розуміння споживачами виробництва сталих товарів та попередження відходів</a:t>
                      </a:r>
                      <a:endParaRPr lang="ru-RU" sz="7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471" marR="39471" marT="0" marB="0"/>
                </a:tc>
              </a:tr>
              <a:tr h="340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ЦСР</a:t>
                      </a:r>
                      <a:r>
                        <a:rPr lang="uk-UA" sz="600">
                          <a:effectLst/>
                        </a:rPr>
                        <a:t> </a:t>
                      </a:r>
                      <a:r>
                        <a:rPr lang="uk-UA" sz="700">
                          <a:effectLst/>
                        </a:rPr>
                        <a:t>13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71" marR="39471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Освіта має ключове значення для масового розуміння наслідків змін клімату, а також адаптації та пом’якшенні наслідків, особливо на місцевому рівні</a:t>
                      </a:r>
                      <a:endParaRPr lang="ru-RU" sz="7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471" marR="39471" marT="0" marB="0"/>
                </a:tc>
              </a:tr>
              <a:tr h="340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ЦСР</a:t>
                      </a:r>
                      <a:r>
                        <a:rPr lang="uk-UA" sz="600">
                          <a:effectLst/>
                        </a:rPr>
                        <a:t> </a:t>
                      </a:r>
                      <a:r>
                        <a:rPr lang="uk-UA" sz="700">
                          <a:effectLst/>
                        </a:rPr>
                        <a:t>14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71" marR="39471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Освіта має важливе значення для розвитку обізнаності про морське середовище та створення проактивного консенсусу відносно розумного та сталого його використання</a:t>
                      </a:r>
                      <a:endParaRPr lang="ru-RU" sz="7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471" marR="39471" marT="0" marB="0"/>
                </a:tc>
              </a:tr>
              <a:tr h="340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ЦСР</a:t>
                      </a:r>
                      <a:r>
                        <a:rPr lang="uk-UA" sz="600">
                          <a:effectLst/>
                        </a:rPr>
                        <a:t> </a:t>
                      </a:r>
                      <a:r>
                        <a:rPr lang="uk-UA" sz="700">
                          <a:effectLst/>
                        </a:rPr>
                        <a:t>15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71" marR="39471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Освіта та професійна підготовка покращують навички та потенціал для підтримки сталих джерел для існування, збереження природних ресурсів та біорізноманіття, особливо в умовах загроз </a:t>
                      </a:r>
                      <a:endParaRPr lang="ru-RU" sz="7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471" marR="39471" marT="0" marB="0"/>
                </a:tc>
              </a:tr>
              <a:tr h="340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ЦСР</a:t>
                      </a:r>
                      <a:r>
                        <a:rPr lang="uk-UA" sz="600">
                          <a:effectLst/>
                        </a:rPr>
                        <a:t> </a:t>
                      </a:r>
                      <a:r>
                        <a:rPr lang="uk-UA" sz="700">
                          <a:effectLst/>
                        </a:rPr>
                        <a:t>16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71" marR="39471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Соціальне навчання має критичне значення для сприяння та забезпечення участі, всеохопного та справедливого суспільства, а також соціальної злагоди </a:t>
                      </a:r>
                      <a:endParaRPr lang="ru-RU" sz="7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471" marR="39471" marT="0" marB="0"/>
                </a:tc>
              </a:tr>
              <a:tr h="3294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ЦСР</a:t>
                      </a:r>
                      <a:r>
                        <a:rPr lang="uk-UA" sz="600">
                          <a:effectLst/>
                        </a:rPr>
                        <a:t> </a:t>
                      </a:r>
                      <a:r>
                        <a:rPr lang="uk-UA" sz="700">
                          <a:effectLst/>
                        </a:rPr>
                        <a:t>17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471" marR="39471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700" dirty="0">
                          <a:effectLst/>
                        </a:rPr>
                        <a:t>Освіта упродовж життя здатна розуміти та заохочувати політику та практику сталого розвитку</a:t>
                      </a:r>
                      <a:endParaRPr lang="ru-RU" sz="7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471" marR="39471" marT="0" marB="0"/>
                </a:tc>
              </a:tr>
              <a:tr h="226757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b="0" i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Leicht</a:t>
                      </a:r>
                      <a:r>
                        <a:rPr lang="uk-UA" sz="800" b="0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A., </a:t>
                      </a:r>
                      <a:r>
                        <a:rPr lang="uk-UA" sz="800" b="0" i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Combes</a:t>
                      </a:r>
                      <a:r>
                        <a:rPr lang="uk-UA" sz="800" b="0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B., </a:t>
                      </a:r>
                      <a:r>
                        <a:rPr lang="uk-UA" sz="800" b="0" i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Byun</a:t>
                      </a:r>
                      <a:r>
                        <a:rPr lang="uk-UA" sz="800" b="0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uk-UA" sz="800" b="0" i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W.Y</a:t>
                      </a:r>
                      <a:r>
                        <a:rPr lang="uk-UA" sz="800" b="0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., </a:t>
                      </a:r>
                      <a:r>
                        <a:rPr lang="uk-UA" sz="800" b="0" i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Agbedahin</a:t>
                      </a:r>
                      <a:r>
                        <a:rPr lang="uk-UA" sz="800" b="0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uk-UA" sz="800" b="0" i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A.V</a:t>
                      </a:r>
                      <a:r>
                        <a:rPr lang="uk-UA" sz="800" b="0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uk-UA" sz="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From</a:t>
                      </a:r>
                      <a:r>
                        <a:rPr lang="uk-UA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Agenda</a:t>
                      </a:r>
                      <a:r>
                        <a:rPr lang="uk-UA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21 </a:t>
                      </a:r>
                      <a:r>
                        <a:rPr lang="uk-UA" sz="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</a:t>
                      </a:r>
                      <a:r>
                        <a:rPr lang="uk-UA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r>
                        <a:rPr lang="uk-UA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4.7: </a:t>
                      </a:r>
                      <a:r>
                        <a:rPr lang="uk-UA" sz="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</a:t>
                      </a:r>
                      <a:r>
                        <a:rPr lang="uk-UA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development</a:t>
                      </a:r>
                      <a:r>
                        <a:rPr lang="uk-UA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</a:t>
                      </a:r>
                      <a:r>
                        <a:rPr lang="uk-UA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Education</a:t>
                      </a:r>
                      <a:r>
                        <a:rPr lang="uk-UA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</a:t>
                      </a:r>
                      <a:r>
                        <a:rPr lang="uk-UA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Sustainable</a:t>
                      </a:r>
                      <a:r>
                        <a:rPr lang="uk-UA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Development</a:t>
                      </a:r>
                      <a:r>
                        <a:rPr lang="uk-UA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uk-UA" sz="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</a:t>
                      </a:r>
                      <a:r>
                        <a:rPr lang="uk-UA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: </a:t>
                      </a:r>
                      <a:r>
                        <a:rPr lang="uk-UA" sz="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Issues</a:t>
                      </a:r>
                      <a:r>
                        <a:rPr lang="uk-UA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</a:t>
                      </a:r>
                      <a:r>
                        <a:rPr lang="uk-UA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trends</a:t>
                      </a:r>
                      <a:r>
                        <a:rPr lang="uk-UA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</a:t>
                      </a:r>
                      <a:r>
                        <a:rPr lang="uk-UA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Education</a:t>
                      </a:r>
                      <a:r>
                        <a:rPr lang="uk-UA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</a:t>
                      </a:r>
                      <a:r>
                        <a:rPr lang="uk-UA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Sustainable</a:t>
                      </a:r>
                      <a:r>
                        <a:rPr lang="uk-UA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Development</a:t>
                      </a:r>
                      <a:r>
                        <a:rPr lang="uk-UA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/ </a:t>
                      </a:r>
                      <a:r>
                        <a:rPr lang="uk-UA" sz="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A.Leicht</a:t>
                      </a:r>
                      <a:r>
                        <a:rPr lang="uk-UA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uk-UA" sz="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J.Heiss</a:t>
                      </a:r>
                      <a:r>
                        <a:rPr lang="uk-UA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uk-UA" sz="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W.J.Byun</a:t>
                      </a:r>
                      <a:r>
                        <a:rPr lang="uk-UA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uk-UA" sz="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eds</a:t>
                      </a:r>
                      <a:r>
                        <a:rPr lang="uk-UA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); </a:t>
                      </a:r>
                      <a:r>
                        <a:rPr lang="uk-UA" sz="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UNESCO</a:t>
                      </a:r>
                      <a:r>
                        <a:rPr lang="uk-UA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2018. </a:t>
                      </a:r>
                      <a:r>
                        <a:rPr lang="uk-UA" sz="8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P.30</a:t>
                      </a:r>
                      <a:r>
                        <a:rPr lang="uk-UA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-31</a:t>
                      </a:r>
                      <a:endParaRPr lang="ru-RU" sz="7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471" marR="39471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7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471" marR="39471" marT="0" marB="0"/>
                </a:tc>
              </a:tr>
            </a:tbl>
          </a:graphicData>
        </a:graphic>
      </p:graphicFrame>
      <p:sp>
        <p:nvSpPr>
          <p:cNvPr id="11" name="Полилиния 10"/>
          <p:cNvSpPr/>
          <p:nvPr/>
        </p:nvSpPr>
        <p:spPr>
          <a:xfrm>
            <a:off x="3779912" y="781234"/>
            <a:ext cx="1504691" cy="703549"/>
          </a:xfrm>
          <a:custGeom>
            <a:avLst/>
            <a:gdLst>
              <a:gd name="connsiteX0" fmla="*/ 0 w 1342918"/>
              <a:gd name="connsiteY0" fmla="*/ 532660 h 532660"/>
              <a:gd name="connsiteX1" fmla="*/ 568171 w 1342918"/>
              <a:gd name="connsiteY1" fmla="*/ 221942 h 532660"/>
              <a:gd name="connsiteX2" fmla="*/ 914400 w 1342918"/>
              <a:gd name="connsiteY2" fmla="*/ 301841 h 532660"/>
              <a:gd name="connsiteX3" fmla="*/ 1322773 w 1342918"/>
              <a:gd name="connsiteY3" fmla="*/ 26633 h 532660"/>
              <a:gd name="connsiteX4" fmla="*/ 1278385 w 1342918"/>
              <a:gd name="connsiteY4" fmla="*/ 26633 h 532660"/>
              <a:gd name="connsiteX5" fmla="*/ 1260630 w 1342918"/>
              <a:gd name="connsiteY5" fmla="*/ 35511 h 532660"/>
              <a:gd name="connsiteX6" fmla="*/ 1340529 w 1342918"/>
              <a:gd name="connsiteY6" fmla="*/ 0 h 532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2918" h="532660">
                <a:moveTo>
                  <a:pt x="0" y="532660"/>
                </a:moveTo>
                <a:cubicBezTo>
                  <a:pt x="207885" y="396536"/>
                  <a:pt x="415771" y="260412"/>
                  <a:pt x="568171" y="221942"/>
                </a:cubicBezTo>
                <a:cubicBezTo>
                  <a:pt x="720571" y="183472"/>
                  <a:pt x="788633" y="334392"/>
                  <a:pt x="914400" y="301841"/>
                </a:cubicBezTo>
                <a:cubicBezTo>
                  <a:pt x="1040167" y="269290"/>
                  <a:pt x="1262109" y="72501"/>
                  <a:pt x="1322773" y="26633"/>
                </a:cubicBezTo>
                <a:cubicBezTo>
                  <a:pt x="1383437" y="-19235"/>
                  <a:pt x="1288742" y="25153"/>
                  <a:pt x="1278385" y="26633"/>
                </a:cubicBezTo>
                <a:cubicBezTo>
                  <a:pt x="1268028" y="28113"/>
                  <a:pt x="1250273" y="39950"/>
                  <a:pt x="1260630" y="35511"/>
                </a:cubicBezTo>
                <a:cubicBezTo>
                  <a:pt x="1270987" y="31072"/>
                  <a:pt x="1305758" y="15536"/>
                  <a:pt x="1340529" y="0"/>
                </a:cubicBezTo>
              </a:path>
            </a:pathLst>
          </a:cu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6254145"/>
            <a:ext cx="548365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000" dirty="0" smtClean="0">
                <a:solidFill>
                  <a:schemeClr val="tx2">
                    <a:lumMod val="50000"/>
                  </a:schemeClr>
                </a:solidFill>
              </a:rPr>
              <a:t>Джерел</a:t>
            </a:r>
            <a:r>
              <a:rPr lang="ru-RU" sz="1000" dirty="0">
                <a:solidFill>
                  <a:schemeClr val="tx2">
                    <a:lumMod val="50000"/>
                  </a:schemeClr>
                </a:solidFill>
              </a:rPr>
              <a:t>о</a:t>
            </a:r>
            <a:r>
              <a:rPr lang="uk-UA" sz="1000" dirty="0" smtClean="0">
                <a:solidFill>
                  <a:schemeClr val="tx2">
                    <a:lumMod val="50000"/>
                  </a:schemeClr>
                </a:solidFill>
              </a:rPr>
              <a:t>: узагальнено </a:t>
            </a:r>
            <a:r>
              <a:rPr lang="uk-UA" sz="1000" dirty="0" err="1" smtClean="0">
                <a:solidFill>
                  <a:schemeClr val="tx2">
                    <a:lumMod val="50000"/>
                  </a:schemeClr>
                </a:solidFill>
              </a:rPr>
              <a:t>Хмелевською</a:t>
            </a:r>
            <a:r>
              <a:rPr lang="uk-UA" sz="1000" dirty="0" smtClean="0">
                <a:solidFill>
                  <a:schemeClr val="tx2">
                    <a:lumMod val="50000"/>
                  </a:schemeClr>
                </a:solidFill>
              </a:rPr>
              <a:t> О.М. на основі програмних документів </a:t>
            </a:r>
            <a:r>
              <a:rPr lang="en-US" sz="1000" dirty="0" smtClean="0">
                <a:solidFill>
                  <a:schemeClr val="tx2">
                    <a:lumMod val="50000"/>
                  </a:schemeClr>
                </a:solidFill>
              </a:rPr>
              <a:t>UN, </a:t>
            </a:r>
            <a:r>
              <a:rPr lang="en-US" sz="1000" dirty="0" err="1" smtClean="0">
                <a:solidFill>
                  <a:schemeClr val="tx2">
                    <a:lumMod val="50000"/>
                  </a:schemeClr>
                </a:solidFill>
              </a:rPr>
              <a:t>UNDP</a:t>
            </a:r>
            <a:r>
              <a:rPr lang="en-US" sz="1000" dirty="0" smtClean="0">
                <a:solidFill>
                  <a:schemeClr val="tx2">
                    <a:lumMod val="50000"/>
                  </a:schemeClr>
                </a:solidFill>
              </a:rPr>
              <a:t>, UNESCO</a:t>
            </a:r>
            <a:r>
              <a:rPr lang="uk-UA" sz="1000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uk-UA" sz="1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1000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11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67544" y="486184"/>
            <a:ext cx="504056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1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Результати вимірювання якості початкової освіти, 2018 рік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DBBC128-B616-4860-9214-6C7F66194349}" type="slidenum">
              <a:rPr lang="ru-RU" smtClean="0"/>
              <a:t>5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47193" y="5301208"/>
            <a:ext cx="792088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900" dirty="0">
                <a:latin typeface="Arial" pitchFamily="34" charset="0"/>
                <a:ea typeface="Calibri" pitchFamily="34" charset="0"/>
                <a:cs typeface="Arial" pitchFamily="34" charset="0"/>
              </a:rPr>
              <a:t>Примітки: 1) відсоток учнів, які досягли визначених порогів сформованості читацької / математичної компетентності.</a:t>
            </a:r>
            <a:endParaRPr lang="en-US" sz="9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900" dirty="0">
                <a:latin typeface="Arial" pitchFamily="34" charset="0"/>
                <a:ea typeface="Calibri" pitchFamily="34" charset="0"/>
                <a:cs typeface="Arial" pitchFamily="34" charset="0"/>
              </a:rPr>
              <a:t> Рівень сформованості читацької / математичної компетентності – числовий вимір оволодіння випускником початкової школи набором знань, умінь, ставлень тощо у межах читацької </a:t>
            </a:r>
            <a:r>
              <a:rPr lang="uk-UA" sz="9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/математичної </a:t>
            </a:r>
            <a:r>
              <a:rPr lang="uk-UA" sz="900" dirty="0">
                <a:latin typeface="Arial" pitchFamily="34" charset="0"/>
                <a:ea typeface="Calibri" pitchFamily="34" charset="0"/>
                <a:cs typeface="Arial" pitchFamily="34" charset="0"/>
              </a:rPr>
              <a:t>галузі, що визначається у шкалі 100–300 за результатом виконання тестових завдань тестових частин. Р</a:t>
            </a:r>
            <a:r>
              <a:rPr lang="uk-UA" sz="9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івні</a:t>
            </a:r>
            <a:r>
              <a:rPr lang="uk-UA" sz="900" dirty="0">
                <a:latin typeface="Arial" pitchFamily="34" charset="0"/>
                <a:ea typeface="Calibri" pitchFamily="34" charset="0"/>
                <a:cs typeface="Arial" pitchFamily="34" charset="0"/>
              </a:rPr>
              <a:t>: </a:t>
            </a:r>
            <a:r>
              <a:rPr lang="uk-UA" sz="900" dirty="0" err="1">
                <a:latin typeface="Arial" pitchFamily="34" charset="0"/>
                <a:ea typeface="Calibri" pitchFamily="34" charset="0"/>
                <a:cs typeface="Arial" pitchFamily="34" charset="0"/>
              </a:rPr>
              <a:t>передбазовий</a:t>
            </a:r>
            <a:r>
              <a:rPr lang="uk-UA" sz="900" dirty="0">
                <a:latin typeface="Arial" pitchFamily="34" charset="0"/>
                <a:ea typeface="Calibri" pitchFamily="34" charset="0"/>
                <a:cs typeface="Arial" pitchFamily="34" charset="0"/>
              </a:rPr>
              <a:t> (результати від 100 до 170 балів</a:t>
            </a:r>
            <a:r>
              <a:rPr lang="uk-UA" sz="9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); базовий </a:t>
            </a:r>
            <a:r>
              <a:rPr lang="uk-UA" sz="900" dirty="0">
                <a:latin typeface="Arial" pitchFamily="34" charset="0"/>
                <a:ea typeface="Calibri" pitchFamily="34" charset="0"/>
                <a:cs typeface="Arial" pitchFamily="34" charset="0"/>
              </a:rPr>
              <a:t>(від 170 до 300); середній (від 200 до 300); високий (від 230 до 300); 2) </a:t>
            </a:r>
            <a:r>
              <a:rPr lang="uk-UA" sz="9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середнє </a:t>
            </a:r>
            <a:r>
              <a:rPr lang="uk-UA" sz="900" dirty="0">
                <a:latin typeface="Arial" pitchFamily="34" charset="0"/>
                <a:ea typeface="Calibri" pitchFamily="34" charset="0"/>
                <a:cs typeface="Arial" pitchFamily="34" charset="0"/>
              </a:rPr>
              <a:t>значення успішності для всіх випускників початкової школи не розраховувалося, оскільки середній поріг (200 балів) є установленим / фіксованим</a:t>
            </a:r>
            <a:r>
              <a:rPr lang="uk-UA" sz="9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90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900" dirty="0" smtClean="0">
                <a:latin typeface="Arial" pitchFamily="34" charset="0"/>
                <a:cs typeface="Arial" pitchFamily="34" charset="0"/>
              </a:rPr>
              <a:t>Джерело</a:t>
            </a:r>
            <a:r>
              <a:rPr lang="uk-UA" sz="900" dirty="0">
                <a:latin typeface="Arial" pitchFamily="34" charset="0"/>
                <a:cs typeface="Arial" pitchFamily="34" charset="0"/>
              </a:rPr>
              <a:t>: </a:t>
            </a:r>
            <a:r>
              <a:rPr lang="uk-UA" sz="900" dirty="0">
                <a:latin typeface="Arial" pitchFamily="34" charset="0"/>
                <a:ea typeface="Calibri" pitchFamily="34" charset="0"/>
                <a:cs typeface="Arial" pitchFamily="34" charset="0"/>
              </a:rPr>
              <a:t>складено за [</a:t>
            </a:r>
            <a:r>
              <a:rPr lang="uk-UA" sz="9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Звіти про результати першого циклу загальнодержавного моніторингового дослідження якості початкової </a:t>
            </a:r>
            <a:r>
              <a:rPr lang="uk-UA" sz="9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освіти «Стан </a:t>
            </a:r>
            <a:r>
              <a:rPr lang="uk-UA" sz="9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сформованості читацької та математичної </a:t>
            </a:r>
            <a:r>
              <a:rPr lang="uk-UA" sz="9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компетентностей</a:t>
            </a:r>
            <a:r>
              <a:rPr lang="uk-UA" sz="9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випускників початкової школи закладів загальної середньої освіти» 2018, Ч. </a:t>
            </a:r>
            <a:r>
              <a:rPr lang="uk-UA" sz="9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ІІ–ІІІ</a:t>
            </a:r>
            <a:r>
              <a:rPr lang="uk-UA" sz="9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/</a:t>
            </a:r>
            <a:r>
              <a:rPr lang="uk-UA" sz="9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 УЦОЯ</a:t>
            </a:r>
            <a:r>
              <a:rPr lang="uk-UA" sz="9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О. Київ, 2019. http://testportal.gov.ua</a:t>
            </a:r>
            <a:r>
              <a:rPr lang="uk-UA" sz="9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].</a:t>
            </a:r>
            <a:endParaRPr lang="uk-UA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403648" y="275752"/>
            <a:ext cx="7139136" cy="29046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Забезпечити доступність якісної шкільної освіти для всіх дітей та підлітків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4301395"/>
              </p:ext>
            </p:extLst>
          </p:nvPr>
        </p:nvGraphicFramePr>
        <p:xfrm>
          <a:off x="467544" y="763183"/>
          <a:ext cx="8280920" cy="47540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Документ" r:id="rId4" imgW="6729750" imgH="4780298" progId="Word.Document.12">
                  <p:embed/>
                </p:oleObj>
              </mc:Choice>
              <mc:Fallback>
                <p:oleObj name="Документ" r:id="rId4" imgW="6729750" imgH="4780298" progId="Word.Document.12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763183"/>
                        <a:ext cx="8280920" cy="47540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128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4362838"/>
              </p:ext>
            </p:extLst>
          </p:nvPr>
        </p:nvGraphicFramePr>
        <p:xfrm>
          <a:off x="517785" y="836712"/>
          <a:ext cx="7942646" cy="8153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55333"/>
                <a:gridCol w="934627"/>
                <a:gridCol w="728930"/>
                <a:gridCol w="820046"/>
                <a:gridCol w="829708"/>
                <a:gridCol w="1037001"/>
                <a:gridCol w="1037001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Тип території реєстрації / проживання</a:t>
                      </a:r>
                      <a:endParaRPr lang="ru-RU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Відсоток учасників, які не подолали поріг «склав / не склав», %</a:t>
                      </a:r>
                      <a:endParaRPr lang="ru-RU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Середній </a:t>
                      </a:r>
                      <a:r>
                        <a:rPr lang="uk-UA" sz="100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бал</a:t>
                      </a:r>
                      <a:r>
                        <a:rPr lang="uk-UA" sz="1000" baseline="3000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uk-UA" sz="1000" baseline="30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ru-RU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2016</a:t>
                      </a:r>
                      <a:endParaRPr lang="ru-RU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2017</a:t>
                      </a:r>
                      <a:endParaRPr lang="ru-RU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2018</a:t>
                      </a:r>
                      <a:endParaRPr lang="ru-RU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2016</a:t>
                      </a:r>
                      <a:endParaRPr lang="ru-RU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2017</a:t>
                      </a:r>
                      <a:endParaRPr lang="ru-RU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2018</a:t>
                      </a:r>
                      <a:endParaRPr lang="ru-RU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Місто</a:t>
                      </a:r>
                      <a:endParaRPr lang="ru-RU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8,9</a:t>
                      </a:r>
                      <a:endParaRPr lang="ru-RU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9,4</a:t>
                      </a:r>
                      <a:endParaRPr lang="ru-RU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10,7</a:t>
                      </a:r>
                      <a:endParaRPr lang="ru-RU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145,0</a:t>
                      </a:r>
                      <a:endParaRPr lang="ru-RU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146,7</a:t>
                      </a:r>
                      <a:endParaRPr lang="ru-RU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147,1</a:t>
                      </a:r>
                      <a:endParaRPr lang="ru-RU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Село</a:t>
                      </a:r>
                      <a:endParaRPr lang="ru-RU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22,3</a:t>
                      </a:r>
                      <a:endParaRPr lang="ru-RU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Arial" pitchFamily="34" charset="0"/>
                          <a:cs typeface="Arial" pitchFamily="34" charset="0"/>
                        </a:rPr>
                        <a:t>27,5</a:t>
                      </a:r>
                      <a:endParaRPr lang="ru-RU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Arial" pitchFamily="34" charset="0"/>
                          <a:cs typeface="Arial" pitchFamily="34" charset="0"/>
                        </a:rPr>
                        <a:t>28,5</a:t>
                      </a:r>
                      <a:endParaRPr lang="ru-RU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Arial" pitchFamily="34" charset="0"/>
                          <a:cs typeface="Arial" pitchFamily="34" charset="0"/>
                        </a:rPr>
                        <a:t>128,8</a:t>
                      </a:r>
                      <a:endParaRPr lang="ru-RU" sz="10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129,3</a:t>
                      </a:r>
                      <a:endParaRPr lang="ru-RU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129,8</a:t>
                      </a:r>
                      <a:endParaRPr lang="ru-RU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17795" y="1646947"/>
            <a:ext cx="7870629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Примітки: 1) лише випускників </a:t>
            </a:r>
            <a:r>
              <a:rPr kumimoji="0" lang="uk-UA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ЗНЗ</a:t>
            </a: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які брали участь у основній сесії </a:t>
            </a:r>
            <a:r>
              <a:rPr kumimoji="0" lang="uk-UA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ЗНО</a:t>
            </a: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у рік закінчення школи та були зареєстровані; 2) середнє арифметичне значення (за шкалою 100–200).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Джерело: складено за даними [</a:t>
            </a:r>
            <a:r>
              <a:rPr kumimoji="0" lang="uk-UA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OpenData</a:t>
            </a: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Статистичні дані основної сесії </a:t>
            </a:r>
            <a:r>
              <a:rPr kumimoji="0" lang="uk-UA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ЗНО</a:t>
            </a: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/</a:t>
            </a:r>
            <a:r>
              <a:rPr kumimoji="0" lang="uk-UA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 УЦОЯ</a:t>
            </a: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О. https://zno.testportal.com.ua/opendata].</a:t>
            </a:r>
            <a:endParaRPr kumimoji="0" lang="uk-UA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247113"/>
              </p:ext>
            </p:extLst>
          </p:nvPr>
        </p:nvGraphicFramePr>
        <p:xfrm>
          <a:off x="585903" y="2740121"/>
          <a:ext cx="7848872" cy="30333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35088"/>
                <a:gridCol w="1178048"/>
                <a:gridCol w="1178048"/>
                <a:gridCol w="1178844"/>
                <a:gridCol w="1178844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Категорії учасників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6666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Рівень навчальних досягнень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початковий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</a:rPr>
                        <a:t>середній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достатній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</a:rPr>
                        <a:t>високий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За статтю: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18034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дівчата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10,2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39,9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32,3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17,7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18034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юнаки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14,1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41,1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27,1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17,7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За місцем розташування </a:t>
                      </a:r>
                      <a:r>
                        <a:rPr lang="uk-UA" sz="1000" dirty="0" err="1">
                          <a:effectLst/>
                        </a:rPr>
                        <a:t>ЗНЗ</a:t>
                      </a:r>
                      <a:r>
                        <a:rPr lang="uk-UA" sz="1000" dirty="0">
                          <a:effectLst/>
                        </a:rPr>
                        <a:t>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18034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місто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7,6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36,7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33,0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22,6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18034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err="1">
                          <a:effectLst/>
                        </a:rPr>
                        <a:t>смт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15,3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47,2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27,2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10,3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18034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село, селище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26,4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49,8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18,6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5,3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За типом </a:t>
                      </a:r>
                      <a:r>
                        <a:rPr lang="uk-UA" sz="1000" dirty="0" err="1">
                          <a:effectLst/>
                        </a:rPr>
                        <a:t>ЗНЗ</a:t>
                      </a:r>
                      <a:r>
                        <a:rPr lang="uk-UA" sz="1000" dirty="0">
                          <a:effectLst/>
                        </a:rPr>
                        <a:t>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18034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гімназії, ліцеї, колегіуми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4,0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28,7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34,0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33,3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18034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спеціалізовані школи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5,4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35,1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35,7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23,8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18034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НВК, НВО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13,7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41,0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29,0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16,2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18034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загальноосвітні школи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16,9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46,4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26,3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10,4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18034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err="1">
                          <a:effectLst/>
                        </a:rPr>
                        <a:t>інші</a:t>
                      </a:r>
                      <a:r>
                        <a:rPr lang="uk-UA" sz="1000" baseline="30000" dirty="0" err="1">
                          <a:effectLst/>
                        </a:rPr>
                        <a:t>2</a:t>
                      </a:r>
                      <a:r>
                        <a:rPr lang="uk-UA" sz="1000" baseline="30000" dirty="0">
                          <a:effectLst/>
                        </a:rPr>
                        <a:t>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27,1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48,0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16,1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8,8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Усього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12,5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40,6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29,3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17,7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39486" y="5694053"/>
            <a:ext cx="801464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Примітки: 1) дані учасників, які проходили ДПА у формі </a:t>
            </a:r>
            <a:r>
              <a:rPr kumimoji="0" lang="uk-UA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ЗНО</a:t>
            </a: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й отримали результат; 2) спеціальні загальноосвітні школи, спеціальні загальноосвітні школи-інтернати, школи соціальної реабілітації, вечірні (змінні) школи, </a:t>
            </a:r>
            <a:r>
              <a:rPr kumimoji="0" lang="uk-UA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НРЦ</a:t>
            </a: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школа соціальної реабілітації.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Джерело: </a:t>
            </a: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Офіційний звіт про проведення в 2018 році </a:t>
            </a:r>
            <a:r>
              <a:rPr kumimoji="0" lang="uk-UA" sz="9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ЗНО</a:t>
            </a: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результатів навчання, здобутих на основі повної загальної середньої освіти</a:t>
            </a: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Т. 1. </a:t>
            </a: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Київ, 2018. С. 71, 73, 74.</a:t>
            </a: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/</a:t>
            </a:r>
            <a:r>
              <a:rPr kumimoji="0" lang="uk-UA" sz="9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 УЦОЯ</a:t>
            </a: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О. </a:t>
            </a: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http://testportal.gov.ua/wp-content/uploads/2018/08/ZVIT-ZNO_2018-Tom_1.pdf</a:t>
            </a:r>
            <a:endParaRPr kumimoji="0" lang="uk-UA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DBBC128-B616-4860-9214-6C7F66194349}" type="slidenum">
              <a:rPr lang="ru-RU" smtClean="0"/>
              <a:t>6</a:t>
            </a:fld>
            <a:endParaRPr lang="ru-RU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67544" y="486184"/>
            <a:ext cx="504056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1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Результати складання тесту </a:t>
            </a:r>
            <a:r>
              <a:rPr kumimoji="0" lang="uk-UA" sz="12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ЗНО</a:t>
            </a:r>
            <a:r>
              <a:rPr kumimoji="0" lang="uk-UA" sz="1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2016-2018 з </a:t>
            </a:r>
            <a:r>
              <a:rPr kumimoji="0" lang="uk-UA" sz="12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математики</a:t>
            </a:r>
            <a:r>
              <a:rPr kumimoji="0" lang="uk-UA" sz="1200" b="1" i="0" u="none" strike="noStrike" cap="none" normalizeH="0" baseline="3000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</a:t>
            </a:r>
            <a:r>
              <a:rPr kumimoji="0" lang="uk-UA" sz="1200" b="1" i="0" u="none" strike="noStrike" cap="none" normalizeH="0" baseline="3000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</a:t>
            </a:r>
            <a:endParaRPr kumimoji="0" lang="ru-RU" sz="900" b="1" i="0" u="none" strike="noStrike" cap="none" normalizeH="0" baseline="3000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39486" y="2407906"/>
            <a:ext cx="504056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1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Розподіл результатів </a:t>
            </a:r>
            <a:r>
              <a:rPr lang="uk-UA" sz="12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ДПА-2018</a:t>
            </a:r>
            <a:r>
              <a:rPr lang="uk-UA" sz="1200" b="1" baseline="3000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1</a:t>
            </a:r>
            <a:r>
              <a:rPr lang="uk-UA" sz="1200" b="1" baseline="30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)</a:t>
            </a:r>
            <a:r>
              <a:rPr lang="uk-UA" sz="1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з математики</a:t>
            </a:r>
            <a:endParaRPr lang="ru-RU" sz="900" b="1" baseline="300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00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679599"/>
              </p:ext>
            </p:extLst>
          </p:nvPr>
        </p:nvGraphicFramePr>
        <p:xfrm>
          <a:off x="385783" y="1628800"/>
          <a:ext cx="8218665" cy="28230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7620"/>
                <a:gridCol w="795475"/>
                <a:gridCol w="753070"/>
                <a:gridCol w="2852340"/>
                <a:gridCol w="792088"/>
                <a:gridCol w="648072"/>
              </a:tblGrid>
              <a:tr h="3510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Показник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Загалом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 err="1">
                          <a:solidFill>
                            <a:schemeClr val="bg1"/>
                          </a:solidFill>
                          <a:effectLst/>
                        </a:rPr>
                        <a:t>ОТГ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Показник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Загалом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 err="1">
                          <a:solidFill>
                            <a:schemeClr val="bg1"/>
                          </a:solidFill>
                          <a:effectLst/>
                        </a:rPr>
                        <a:t>ОТГ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020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Кількість опорних шкіл, од.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736</a:t>
                      </a:r>
                      <a:endParaRPr lang="ru-RU" sz="12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308</a:t>
                      </a:r>
                      <a:endParaRPr lang="ru-RU" sz="12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Чисельність учнів, забезпечених організованим підвезенням до опорних шкіл, тис. осіб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59,436</a:t>
                      </a:r>
                      <a:endParaRPr lang="ru-RU" sz="1200" b="1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27,387</a:t>
                      </a:r>
                      <a:endParaRPr lang="ru-RU" sz="1200" b="1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510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Кількість філій опорних шкіл, од.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1229</a:t>
                      </a:r>
                      <a:endParaRPr lang="ru-RU" sz="12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508</a:t>
                      </a:r>
                      <a:endParaRPr lang="ru-RU" sz="12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Кількість шкільних автобусів в опорних школах, од.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1218</a:t>
                      </a:r>
                      <a:endParaRPr lang="ru-RU" sz="1200" b="1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524</a:t>
                      </a:r>
                      <a:endParaRPr lang="ru-RU" sz="1200" b="1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020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Чисельність учнів у опорних школах та їх філіях, тис. осіб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321,274</a:t>
                      </a:r>
                      <a:endParaRPr lang="ru-RU" sz="1200" b="1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142,037</a:t>
                      </a:r>
                      <a:endParaRPr lang="ru-RU" sz="12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Існуюча потреба в шкільних автобусах для опорних шкіл, од.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FF0000"/>
                          </a:solidFill>
                          <a:effectLst/>
                        </a:rPr>
                        <a:t>399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FF0000"/>
                          </a:solidFill>
                          <a:effectLst/>
                        </a:rPr>
                        <a:t>299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020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Кількість класів опорних шкіл та їх філій, в яких навчається 10 і менше учнів, од. 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FF0000"/>
                          </a:solidFill>
                          <a:effectLst/>
                        </a:rPr>
                        <a:t>4385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FF0000"/>
                          </a:solidFill>
                          <a:effectLst/>
                        </a:rPr>
                        <a:t>1812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</a:rPr>
                        <a:t>Протяжність доріг, що перебувають у незадовільному стані (для підвезення учнів до опорних шкіл), км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FF0000"/>
                          </a:solidFill>
                          <a:effectLst/>
                        </a:rPr>
                        <a:t>9520,9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FF0000"/>
                          </a:solidFill>
                          <a:effectLst/>
                        </a:rPr>
                        <a:t>3690,1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39488" y="4672135"/>
            <a:ext cx="464422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Джерело: складено за даними </a:t>
            </a:r>
            <a:r>
              <a:rPr kumimoji="0" lang="uk-UA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МОН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України [https://mon.gov.ua/ua/tag/oporni-shkoli]</a:t>
            </a:r>
            <a:endParaRPr kumimoji="0" lang="uk-UA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DBBC128-B616-4860-9214-6C7F66194349}" type="slidenum">
              <a:rPr lang="ru-RU" smtClean="0"/>
              <a:t>7</a:t>
            </a:fld>
            <a:endParaRPr lang="ru-RU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39488" y="1037347"/>
            <a:ext cx="708483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1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Основні характеристики мережі опорних шкіл (станом на 01.11.2018)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4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DBBC128-B616-4860-9214-6C7F66194349}" type="slidenum">
              <a:rPr lang="ru-RU" smtClean="0"/>
              <a:t>8</a:t>
            </a:fld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278708"/>
              </p:ext>
            </p:extLst>
          </p:nvPr>
        </p:nvGraphicFramePr>
        <p:xfrm>
          <a:off x="444141" y="836712"/>
          <a:ext cx="8166923" cy="51009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62466"/>
                <a:gridCol w="1940619"/>
                <a:gridCol w="2163838"/>
              </a:tblGrid>
              <a:tr h="295787">
                <a:tc>
                  <a:txBody>
                    <a:bodyPr/>
                    <a:lstStyle/>
                    <a:p>
                      <a:pPr algn="l" fontAlgn="b"/>
                      <a:r>
                        <a:rPr lang="uk-UA" sz="1100" b="1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Профільне навчання</a:t>
                      </a:r>
                      <a:endParaRPr lang="uk-UA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1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Заклади: 5971 од.</a:t>
                      </a:r>
                      <a:endParaRPr lang="uk-UA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1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Учні:</a:t>
                      </a:r>
                      <a:r>
                        <a:rPr lang="uk-UA" sz="1100" b="1" u="none" strike="noStrike" baseline="0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uk-UA" sz="1100" b="1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243256 осіб</a:t>
                      </a:r>
                      <a:endParaRPr lang="uk-UA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</a:tr>
              <a:tr h="197155">
                <a:tc>
                  <a:txBody>
                    <a:bodyPr/>
                    <a:lstStyle/>
                    <a:p>
                      <a:pPr algn="l" fontAlgn="b"/>
                      <a:r>
                        <a:rPr lang="uk-UA" sz="1100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філологічний напрям, %</a:t>
                      </a:r>
                      <a:endParaRPr lang="uk-UA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55,7</a:t>
                      </a:r>
                      <a:endParaRPr lang="uk-UA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1" u="none" strike="noStrike" noProof="0" dirty="0" smtClean="0">
                          <a:solidFill>
                            <a:srgbClr val="0066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38,9</a:t>
                      </a:r>
                      <a:endParaRPr lang="uk-UA" sz="1100" b="1" i="0" u="none" strike="noStrike" noProof="0" dirty="0">
                        <a:solidFill>
                          <a:srgbClr val="0066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</a:tr>
              <a:tr h="197155">
                <a:tc>
                  <a:txBody>
                    <a:bodyPr/>
                    <a:lstStyle/>
                    <a:p>
                      <a:pPr algn="l" fontAlgn="b"/>
                      <a:r>
                        <a:rPr lang="uk-UA" sz="1100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природно-математичний напрям, %</a:t>
                      </a:r>
                      <a:endParaRPr lang="uk-UA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36,4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1" u="none" strike="noStrike" noProof="0" dirty="0" smtClean="0">
                          <a:solidFill>
                            <a:srgbClr val="0066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24,3</a:t>
                      </a:r>
                      <a:endParaRPr lang="uk-UA" sz="1100" b="1" i="0" u="none" strike="noStrike" noProof="0" dirty="0">
                        <a:solidFill>
                          <a:srgbClr val="0066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</a:tr>
              <a:tr h="176544">
                <a:tc>
                  <a:txBody>
                    <a:bodyPr/>
                    <a:lstStyle/>
                    <a:p>
                      <a:pPr marL="288000" algn="l" fontAlgn="b"/>
                      <a:r>
                        <a:rPr lang="uk-UA" sz="1100" i="1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математичний профіль</a:t>
                      </a:r>
                      <a:endParaRPr lang="uk-UA" sz="11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i="1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14,8</a:t>
                      </a:r>
                      <a:endParaRPr lang="uk-UA" sz="11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i="1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10,3</a:t>
                      </a:r>
                      <a:endParaRPr lang="uk-UA" sz="11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</a:tr>
              <a:tr h="176544">
                <a:tc>
                  <a:txBody>
                    <a:bodyPr/>
                    <a:lstStyle/>
                    <a:p>
                      <a:pPr marL="288000" algn="l" fontAlgn="b"/>
                      <a:r>
                        <a:rPr lang="uk-UA" sz="1100" i="1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фізико-математичний профіль</a:t>
                      </a:r>
                      <a:endParaRPr lang="uk-UA" sz="11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i="1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4,3</a:t>
                      </a:r>
                      <a:endParaRPr lang="uk-UA" sz="11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i="1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4,6</a:t>
                      </a:r>
                      <a:endParaRPr lang="uk-UA" sz="11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</a:tr>
              <a:tr h="176544">
                <a:tc>
                  <a:txBody>
                    <a:bodyPr/>
                    <a:lstStyle/>
                    <a:p>
                      <a:pPr marL="288000" algn="l" fontAlgn="b"/>
                      <a:r>
                        <a:rPr lang="uk-UA" sz="1100" i="1" u="none" strike="noStrike" noProof="0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біолого-хімічний</a:t>
                      </a:r>
                      <a:r>
                        <a:rPr lang="uk-UA" sz="1100" i="1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профіль</a:t>
                      </a:r>
                      <a:endParaRPr lang="uk-UA" sz="11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i="1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6,7</a:t>
                      </a:r>
                      <a:endParaRPr lang="uk-UA" sz="11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i="1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4,3</a:t>
                      </a:r>
                      <a:endParaRPr lang="uk-UA" sz="11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</a:tr>
              <a:tr h="176544">
                <a:tc>
                  <a:txBody>
                    <a:bodyPr/>
                    <a:lstStyle/>
                    <a:p>
                      <a:pPr marL="288000" algn="l" fontAlgn="b"/>
                      <a:r>
                        <a:rPr lang="uk-UA" sz="1100" i="1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біотехнологічний профіль</a:t>
                      </a:r>
                      <a:endParaRPr lang="uk-UA" sz="11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i="1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4,0</a:t>
                      </a:r>
                      <a:endParaRPr lang="uk-UA" sz="11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i="1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2,0</a:t>
                      </a:r>
                      <a:endParaRPr lang="uk-UA" sz="11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</a:tr>
              <a:tr h="176544">
                <a:tc>
                  <a:txBody>
                    <a:bodyPr/>
                    <a:lstStyle/>
                    <a:p>
                      <a:pPr marL="288000" algn="l" fontAlgn="b"/>
                      <a:r>
                        <a:rPr lang="uk-UA" sz="1100" i="1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екологічний профіль</a:t>
                      </a:r>
                      <a:endParaRPr lang="uk-UA" sz="11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i="1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3,1</a:t>
                      </a:r>
                      <a:endParaRPr lang="uk-UA" sz="11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i="1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1,5</a:t>
                      </a:r>
                      <a:endParaRPr lang="uk-UA" sz="11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</a:tr>
              <a:tr h="176544">
                <a:tc>
                  <a:txBody>
                    <a:bodyPr/>
                    <a:lstStyle/>
                    <a:p>
                      <a:pPr marL="288000" algn="l" fontAlgn="b"/>
                      <a:r>
                        <a:rPr lang="uk-UA" sz="1100" i="1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інші профілі</a:t>
                      </a:r>
                      <a:endParaRPr lang="uk-UA" sz="11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i="1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3,5</a:t>
                      </a:r>
                      <a:endParaRPr lang="uk-UA" sz="11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i="1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1,8</a:t>
                      </a:r>
                      <a:endParaRPr lang="uk-UA" sz="1100" b="0" i="1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</a:tr>
              <a:tr h="197155">
                <a:tc>
                  <a:txBody>
                    <a:bodyPr/>
                    <a:lstStyle/>
                    <a:p>
                      <a:pPr algn="l" fontAlgn="b"/>
                      <a:r>
                        <a:rPr lang="uk-UA" sz="1100" u="none" strike="noStrike" noProof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технологічний напрям, %</a:t>
                      </a:r>
                      <a:endParaRPr lang="uk-UA" sz="1100" b="1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26,4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1" u="none" strike="noStrike" noProof="0" dirty="0" smtClean="0">
                          <a:solidFill>
                            <a:srgbClr val="0066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16,1</a:t>
                      </a:r>
                      <a:endParaRPr lang="uk-UA" sz="1100" b="1" i="0" u="none" strike="noStrike" noProof="0" dirty="0">
                        <a:solidFill>
                          <a:srgbClr val="0066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</a:tr>
              <a:tr h="197155">
                <a:tc>
                  <a:txBody>
                    <a:bodyPr/>
                    <a:lstStyle/>
                    <a:p>
                      <a:pPr algn="l" fontAlgn="b"/>
                      <a:r>
                        <a:rPr lang="uk-UA" sz="1100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суспільно-гуманітарний напрям, %</a:t>
                      </a:r>
                      <a:endParaRPr lang="uk-UA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25,8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1" u="none" strike="noStrike" noProof="0" dirty="0" smtClean="0">
                          <a:solidFill>
                            <a:srgbClr val="0066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16,0</a:t>
                      </a:r>
                      <a:endParaRPr lang="uk-UA" sz="1100" b="1" i="0" u="none" strike="noStrike" noProof="0" dirty="0">
                        <a:solidFill>
                          <a:srgbClr val="0066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</a:tr>
              <a:tr h="197155">
                <a:tc>
                  <a:txBody>
                    <a:bodyPr/>
                    <a:lstStyle/>
                    <a:p>
                      <a:pPr algn="l" fontAlgn="b"/>
                      <a:r>
                        <a:rPr lang="uk-UA" sz="1100" u="none" strike="noStrike" noProof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спортивний напрям, %</a:t>
                      </a:r>
                      <a:endParaRPr lang="uk-UA" sz="1100" b="1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3,1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3,8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</a:tr>
              <a:tr h="197155">
                <a:tc>
                  <a:txBody>
                    <a:bodyPr/>
                    <a:lstStyle/>
                    <a:p>
                      <a:pPr algn="l" fontAlgn="b"/>
                      <a:r>
                        <a:rPr lang="uk-UA" sz="1100" u="none" strike="noStrike" noProof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художньо-естетичний напрям, %</a:t>
                      </a:r>
                      <a:endParaRPr lang="uk-UA" sz="1100" b="1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1,6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0,9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>
                    <a:solidFill>
                      <a:schemeClr val="accent1">
                        <a:lumMod val="75000"/>
                        <a:alpha val="39000"/>
                      </a:schemeClr>
                    </a:solidFill>
                  </a:tcPr>
                </a:tc>
              </a:tr>
              <a:tr h="197155">
                <a:tc>
                  <a:txBody>
                    <a:bodyPr/>
                    <a:lstStyle/>
                    <a:p>
                      <a:pPr algn="l" fontAlgn="b"/>
                      <a:r>
                        <a:rPr lang="uk-UA" sz="1100" b="1" u="none" strike="noStrike" noProof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Поглиблене вивчення предметів</a:t>
                      </a:r>
                      <a:endParaRPr lang="uk-UA" sz="1100" b="1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1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Заклади: 2757 од.</a:t>
                      </a:r>
                      <a:endParaRPr lang="uk-UA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1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Учні:</a:t>
                      </a:r>
                      <a:r>
                        <a:rPr lang="uk-UA" sz="1100" b="1" u="none" strike="noStrike" baseline="0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uk-UA" sz="1100" b="1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612286 осіб</a:t>
                      </a:r>
                      <a:endParaRPr lang="uk-UA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</a:tr>
              <a:tr h="197155">
                <a:tc>
                  <a:txBody>
                    <a:bodyPr/>
                    <a:lstStyle/>
                    <a:p>
                      <a:pPr algn="l" fontAlgn="b"/>
                      <a:r>
                        <a:rPr lang="uk-UA" sz="1100" u="none" strike="noStrike" noProof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іноземна мова, %</a:t>
                      </a:r>
                      <a:endParaRPr lang="uk-UA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44,8</a:t>
                      </a:r>
                      <a:endParaRPr lang="uk-UA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1" u="none" strike="noStrike" noProof="0" dirty="0" smtClean="0">
                          <a:solidFill>
                            <a:srgbClr val="0066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69,5</a:t>
                      </a:r>
                      <a:endParaRPr lang="uk-UA" sz="1100" b="1" i="0" u="none" strike="noStrike" noProof="0" dirty="0">
                        <a:solidFill>
                          <a:srgbClr val="0066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</a:tr>
              <a:tr h="197155">
                <a:tc>
                  <a:txBody>
                    <a:bodyPr/>
                    <a:lstStyle/>
                    <a:p>
                      <a:pPr algn="l" fontAlgn="b"/>
                      <a:r>
                        <a:rPr lang="uk-UA" sz="1100" u="none" strike="noStrike" noProof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математика, %</a:t>
                      </a:r>
                      <a:endParaRPr lang="uk-UA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24,6</a:t>
                      </a:r>
                      <a:endParaRPr lang="uk-UA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8,7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</a:tr>
              <a:tr h="197155">
                <a:tc>
                  <a:txBody>
                    <a:bodyPr/>
                    <a:lstStyle/>
                    <a:p>
                      <a:pPr algn="l" fontAlgn="b"/>
                      <a:r>
                        <a:rPr lang="uk-UA" sz="1100" u="none" strike="noStrike" noProof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українська мова і література, %</a:t>
                      </a:r>
                      <a:endParaRPr lang="uk-UA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41,2</a:t>
                      </a:r>
                      <a:endParaRPr lang="uk-UA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8,7</a:t>
                      </a:r>
                      <a:endParaRPr lang="uk-UA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</a:tr>
              <a:tr h="197155">
                <a:tc>
                  <a:txBody>
                    <a:bodyPr/>
                    <a:lstStyle/>
                    <a:p>
                      <a:pPr algn="l" fontAlgn="b"/>
                      <a:r>
                        <a:rPr lang="uk-UA" sz="1100" u="none" strike="noStrike" noProof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основи інформатики і обчислюваної техніки, %</a:t>
                      </a:r>
                      <a:endParaRPr lang="uk-UA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5,0</a:t>
                      </a:r>
                      <a:endParaRPr lang="uk-UA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2,2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</a:tr>
              <a:tr h="197155">
                <a:tc>
                  <a:txBody>
                    <a:bodyPr/>
                    <a:lstStyle/>
                    <a:p>
                      <a:pPr algn="l" fontAlgn="b"/>
                      <a:r>
                        <a:rPr lang="uk-UA" sz="1100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біологія, %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12,2</a:t>
                      </a:r>
                      <a:endParaRPr lang="uk-UA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2,0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</a:tr>
              <a:tr h="197155">
                <a:tc>
                  <a:txBody>
                    <a:bodyPr/>
                    <a:lstStyle/>
                    <a:p>
                      <a:pPr algn="l" fontAlgn="b"/>
                      <a:r>
                        <a:rPr lang="uk-UA" sz="1100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історія, %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10,3</a:t>
                      </a:r>
                      <a:endParaRPr lang="uk-UA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1,6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</a:tr>
              <a:tr h="197155">
                <a:tc>
                  <a:txBody>
                    <a:bodyPr/>
                    <a:lstStyle/>
                    <a:p>
                      <a:pPr algn="l" fontAlgn="b"/>
                      <a:r>
                        <a:rPr lang="uk-UA" sz="1100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фізика, %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2,7</a:t>
                      </a:r>
                      <a:endParaRPr lang="uk-UA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0,9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</a:tr>
              <a:tr h="197155">
                <a:tc>
                  <a:txBody>
                    <a:bodyPr/>
                    <a:lstStyle/>
                    <a:p>
                      <a:pPr algn="l" fontAlgn="b"/>
                      <a:r>
                        <a:rPr lang="uk-UA" sz="1100" u="none" strike="noStrike" noProof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хімія, %</a:t>
                      </a:r>
                      <a:endParaRPr lang="uk-UA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4,5</a:t>
                      </a:r>
                      <a:endParaRPr lang="uk-UA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0,8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</a:tr>
              <a:tr h="197155">
                <a:tc>
                  <a:txBody>
                    <a:bodyPr/>
                    <a:lstStyle/>
                    <a:p>
                      <a:pPr algn="l" fontAlgn="b"/>
                      <a:r>
                        <a:rPr lang="uk-UA" sz="1100" u="none" strike="noStrike" noProof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економіка, %</a:t>
                      </a:r>
                      <a:endParaRPr lang="uk-UA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2,0</a:t>
                      </a:r>
                      <a:endParaRPr lang="uk-UA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0,7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</a:tr>
              <a:tr h="197155">
                <a:tc>
                  <a:txBody>
                    <a:bodyPr/>
                    <a:lstStyle/>
                    <a:p>
                      <a:pPr algn="l" fontAlgn="b"/>
                      <a:r>
                        <a:rPr lang="uk-UA" sz="1100" u="none" strike="noStrike" noProof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географія, %</a:t>
                      </a:r>
                      <a:endParaRPr lang="uk-UA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4,2</a:t>
                      </a:r>
                      <a:endParaRPr lang="uk-UA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0,6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</a:tr>
              <a:tr h="197155">
                <a:tc>
                  <a:txBody>
                    <a:bodyPr/>
                    <a:lstStyle/>
                    <a:p>
                      <a:pPr algn="l" fontAlgn="b"/>
                      <a:r>
                        <a:rPr lang="uk-UA" sz="1100" u="none" strike="noStrike" noProof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правознавство, %</a:t>
                      </a:r>
                      <a:endParaRPr lang="uk-UA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1,3</a:t>
                      </a:r>
                      <a:endParaRPr lang="uk-UA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0,3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</a:tr>
              <a:tr h="197155">
                <a:tc>
                  <a:txBody>
                    <a:bodyPr/>
                    <a:lstStyle/>
                    <a:p>
                      <a:pPr algn="l" fontAlgn="b"/>
                      <a:r>
                        <a:rPr lang="uk-UA" sz="1100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інші предмети, %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5,7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u="none" strike="noStrike" noProof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4,3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21" marR="8621" marT="8621" marB="0" anchor="b"/>
                </a:tc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65137" y="454006"/>
            <a:ext cx="406246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Профілізація денних ЗНЗ, 2017/18 н. р., </a:t>
            </a:r>
            <a:r>
              <a:rPr kumimoji="0" lang="uk-UA" sz="14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%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5137" y="6297739"/>
            <a:ext cx="467147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900" dirty="0">
                <a:latin typeface="Arial" pitchFamily="34" charset="0"/>
                <a:cs typeface="Arial" pitchFamily="34" charset="0"/>
              </a:rPr>
              <a:t>Джерело: розраховано за даними </a:t>
            </a:r>
            <a:r>
              <a:rPr lang="uk-UA" sz="900" dirty="0" smtClean="0">
                <a:latin typeface="Arial" pitchFamily="34" charset="0"/>
                <a:cs typeface="Arial" pitchFamily="34" charset="0"/>
              </a:rPr>
              <a:t>ДНУ «Інститут </a:t>
            </a:r>
            <a:r>
              <a:rPr lang="uk-UA" sz="900" dirty="0">
                <a:latin typeface="Arial" pitchFamily="34" charset="0"/>
                <a:cs typeface="Arial" pitchFamily="34" charset="0"/>
              </a:rPr>
              <a:t>освітньої аналітики» </a:t>
            </a:r>
            <a:r>
              <a:rPr lang="uk-UA" sz="900" dirty="0" err="1" smtClean="0">
                <a:latin typeface="Arial" pitchFamily="34" charset="0"/>
                <a:cs typeface="Arial" pitchFamily="34" charset="0"/>
              </a:rPr>
              <a:t>МОН</a:t>
            </a:r>
            <a:r>
              <a:rPr lang="uk-UA" sz="900" dirty="0" smtClean="0">
                <a:latin typeface="Arial" pitchFamily="34" charset="0"/>
                <a:cs typeface="Arial" pitchFamily="34" charset="0"/>
              </a:rPr>
              <a:t> України</a:t>
            </a:r>
            <a:endParaRPr lang="ru-RU" sz="9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29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BC128-B616-4860-9214-6C7F66194349}" type="slidenum">
              <a:rPr lang="ru-RU" smtClean="0"/>
              <a:t>9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71600" y="548680"/>
            <a:ext cx="7571184" cy="29046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1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Забезпечити доступність якісного дошкільного розвитку для всіх дітей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439776"/>
              </p:ext>
            </p:extLst>
          </p:nvPr>
        </p:nvGraphicFramePr>
        <p:xfrm>
          <a:off x="611560" y="1556388"/>
          <a:ext cx="3384376" cy="8578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8111"/>
                <a:gridCol w="504056"/>
                <a:gridCol w="1008112"/>
                <a:gridCol w="864097"/>
              </a:tblGrid>
              <a:tr h="1529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ru-RU" sz="11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353" marR="68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  <a:endParaRPr lang="ru-RU" sz="10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353" marR="68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2016</a:t>
                      </a:r>
                      <a:endParaRPr lang="ru-RU" sz="10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353" marR="68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Arial" pitchFamily="34" charset="0"/>
                          <a:cs typeface="Arial" pitchFamily="34" charset="0"/>
                        </a:rPr>
                        <a:t>2017</a:t>
                      </a:r>
                      <a:endParaRPr lang="ru-RU" sz="10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353" marR="68353" marT="0" marB="0" anchor="ctr"/>
                </a:tc>
              </a:tr>
              <a:tr h="1944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Усього</a:t>
                      </a:r>
                      <a:endParaRPr lang="ru-RU" sz="11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353" marR="683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70,6</a:t>
                      </a:r>
                      <a:endParaRPr lang="ru-RU" sz="10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353" marR="68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69,8</a:t>
                      </a:r>
                      <a:endParaRPr lang="ru-RU" sz="10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353" marR="68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72,0</a:t>
                      </a:r>
                      <a:endParaRPr lang="ru-RU" sz="10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353" marR="68353" marT="0" marB="0" anchor="ctr"/>
                </a:tc>
              </a:tr>
              <a:tr h="1426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Місто</a:t>
                      </a:r>
                      <a:endParaRPr lang="ru-RU" sz="11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353" marR="683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Arial" pitchFamily="34" charset="0"/>
                          <a:cs typeface="Arial" pitchFamily="34" charset="0"/>
                        </a:rPr>
                        <a:t>77,4</a:t>
                      </a:r>
                      <a:endParaRPr lang="ru-RU" sz="10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353" marR="68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76,8</a:t>
                      </a:r>
                      <a:endParaRPr lang="ru-RU" sz="10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353" marR="68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79,2</a:t>
                      </a:r>
                      <a:endParaRPr lang="ru-RU" sz="10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353" marR="68353" marT="0" marB="0" anchor="ctr"/>
                </a:tc>
              </a:tr>
              <a:tr h="328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Село</a:t>
                      </a:r>
                      <a:endParaRPr lang="ru-RU" sz="11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353" marR="683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57,4</a:t>
                      </a:r>
                      <a:endParaRPr lang="ru-RU" sz="10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353" marR="68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56,0</a:t>
                      </a:r>
                      <a:endParaRPr lang="ru-RU" sz="10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353" marR="68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58,0</a:t>
                      </a:r>
                      <a:endParaRPr lang="ru-RU" sz="10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353" marR="68353" marT="0" marB="0" anchor="ctr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611560" y="2529154"/>
            <a:ext cx="168507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900" dirty="0">
                <a:latin typeface="Arial" pitchFamily="34" charset="0"/>
                <a:cs typeface="Arial" pitchFamily="34" charset="0"/>
              </a:rPr>
              <a:t>Джерело: </a:t>
            </a:r>
            <a:r>
              <a:rPr lang="uk-UA" sz="900" dirty="0" err="1" smtClean="0">
                <a:latin typeface="Arial" pitchFamily="34" charset="0"/>
                <a:cs typeface="Arial" pitchFamily="34" charset="0"/>
              </a:rPr>
              <a:t>Держстат</a:t>
            </a:r>
            <a:r>
              <a:rPr lang="uk-UA" sz="900" dirty="0" smtClean="0">
                <a:latin typeface="Arial" pitchFamily="34" charset="0"/>
                <a:cs typeface="Arial" pitchFamily="34" charset="0"/>
              </a:rPr>
              <a:t> України</a:t>
            </a:r>
            <a:endParaRPr lang="ru-RU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39552" y="1052736"/>
            <a:ext cx="444576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uk-UA" sz="1400" b="1" dirty="0">
                <a:solidFill>
                  <a:schemeClr val="accent1">
                    <a:lumMod val="50000"/>
                  </a:schemeClr>
                </a:solidFill>
              </a:rPr>
              <a:t>Чистий показник охоплення </a:t>
            </a:r>
            <a:r>
              <a:rPr lang="uk-UA" sz="1400" b="1" dirty="0" err="1">
                <a:solidFill>
                  <a:schemeClr val="accent1">
                    <a:lumMod val="50000"/>
                  </a:schemeClr>
                </a:solidFill>
              </a:rPr>
              <a:t>ДНЗ</a:t>
            </a:r>
            <a:r>
              <a:rPr lang="uk-UA" sz="1400" b="1" dirty="0">
                <a:solidFill>
                  <a:schemeClr val="accent1">
                    <a:lumMod val="50000"/>
                  </a:schemeClr>
                </a:solidFill>
              </a:rPr>
              <a:t> дітей віком 5 років, %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539552" y="3198449"/>
            <a:ext cx="568863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Очікувані показники створення додаткових місць у закладах освіти в 2017–2019 роках для дітей дошкільного віку, </a:t>
            </a:r>
            <a:r>
              <a:rPr kumimoji="0" lang="uk-UA" sz="1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од.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9552" y="5949280"/>
            <a:ext cx="7632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900" dirty="0">
                <a:latin typeface="Arial" pitchFamily="34" charset="0"/>
                <a:cs typeface="Arial" pitchFamily="34" charset="0"/>
              </a:rPr>
              <a:t>Джерело</a:t>
            </a:r>
            <a:r>
              <a:rPr lang="uk-UA" sz="9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uk-UA" sz="900" dirty="0">
                <a:latin typeface="Arial" pitchFamily="34" charset="0"/>
                <a:ea typeface="Calibri" pitchFamily="34" charset="0"/>
                <a:cs typeface="Arial" pitchFamily="34" charset="0"/>
              </a:rPr>
              <a:t>Про затвердження плану дій на 2017–2019 роки поетапного створення додаткових місць у закладах освіти для дітей дошкільного віку: розпорядження КМУ від 06.12.2017 № 871-р / Законодавство України. https://</a:t>
            </a:r>
            <a:r>
              <a:rPr lang="uk-UA" sz="9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zakon3.rada.gov.ua/laws/show/871-2017-р</a:t>
            </a:r>
            <a:endParaRPr lang="uk-UA" sz="9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694753"/>
              </p:ext>
            </p:extLst>
          </p:nvPr>
        </p:nvGraphicFramePr>
        <p:xfrm>
          <a:off x="557297" y="3789040"/>
          <a:ext cx="7848871" cy="21342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70867"/>
                <a:gridCol w="902544"/>
                <a:gridCol w="87546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Показник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Кількість закладів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Кількість місць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09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Відкриття нових комунальних закладів освіти (ДНЗ або дошкільних відділень в інших закладах освіти)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228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23202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09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Реорганізація закладів освіти із створенням дошкільних відділень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332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9651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09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Відкриття приватних ДНЗ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47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3032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09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Реконструкція ДНЗ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246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14274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09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Відновлення діяльності ДНЗ, що тривалий час використовувалися не за призначенням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134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12781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09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Відкриття ДНЗ у пристосованих приміщеннях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180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6299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018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Інші шляхи створення ДНЗ / груп, зокрема відновлення діяльності закладів, що функціонували, реорганізація із перепрофілюванням у ДНЗ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85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3452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09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Відкриття додаткових груп у функціонуючих ДНЗ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1176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23456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511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742</TotalTime>
  <Words>3276</Words>
  <Application>Microsoft Office PowerPoint</Application>
  <PresentationFormat>Экран (4:3)</PresentationFormat>
  <Paragraphs>967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Тема Office</vt:lpstr>
      <vt:lpstr>Документ</vt:lpstr>
      <vt:lpstr>Тренінг з моніторингу даних ЦСР у рамках проекту  Підготовка Національної доповіді «Діти та молодь України в контексті ЦСР»: визначення завдань та показників</vt:lpstr>
      <vt:lpstr>Презентация PowerPoint</vt:lpstr>
      <vt:lpstr>Презентация PowerPoint</vt:lpstr>
      <vt:lpstr>Творення контенту ЦСР 4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72</cp:revision>
  <dcterms:created xsi:type="dcterms:W3CDTF">2019-04-05T12:13:29Z</dcterms:created>
  <dcterms:modified xsi:type="dcterms:W3CDTF">2019-04-11T10:16:54Z</dcterms:modified>
</cp:coreProperties>
</file>