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</p:sldMasterIdLst>
  <p:notesMasterIdLst>
    <p:notesMasterId r:id="rId23"/>
  </p:notesMasterIdLst>
  <p:sldIdLst>
    <p:sldId id="256" r:id="rId2"/>
    <p:sldId id="334" r:id="rId3"/>
    <p:sldId id="286" r:id="rId4"/>
    <p:sldId id="316" r:id="rId5"/>
    <p:sldId id="330" r:id="rId6"/>
    <p:sldId id="332" r:id="rId7"/>
    <p:sldId id="327" r:id="rId8"/>
    <p:sldId id="333" r:id="rId9"/>
    <p:sldId id="317" r:id="rId10"/>
    <p:sldId id="331" r:id="rId11"/>
    <p:sldId id="329" r:id="rId12"/>
    <p:sldId id="328" r:id="rId13"/>
    <p:sldId id="335" r:id="rId14"/>
    <p:sldId id="336" r:id="rId15"/>
    <p:sldId id="337" r:id="rId16"/>
    <p:sldId id="338" r:id="rId17"/>
    <p:sldId id="342" r:id="rId18"/>
    <p:sldId id="343" r:id="rId19"/>
    <p:sldId id="344" r:id="rId20"/>
    <p:sldId id="345" r:id="rId21"/>
    <p:sldId id="303" r:id="rId22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NEET_tables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0;&#1056;&#1048;&#1053;&#1040;_ASUS\!%20WORK%202018\NEETs\NEET_t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plotArea>
      <c:layout>
        <c:manualLayout>
          <c:layoutTarget val="inner"/>
          <c:xMode val="edge"/>
          <c:yMode val="edge"/>
          <c:x val="0.17008602817705948"/>
          <c:y val="4.2409562935067903E-2"/>
          <c:w val="0.62344969542972495"/>
          <c:h val="0.85777758758416256"/>
        </c:manualLayout>
      </c:layout>
      <c:barChart>
        <c:barDir val="col"/>
        <c:grouping val="clustered"/>
        <c:ser>
          <c:idx val="0"/>
          <c:order val="0"/>
          <c:tx>
            <c:strRef>
              <c:f>'[NEET_tables (1).xlsx]Лист2'!$K$3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dLbls>
            <c:showVal val="1"/>
          </c:dLbls>
          <c:cat>
            <c:strRef>
              <c:f>'[NEET_tables (1).xlsx]Лист2'!$I$7:$I$9</c:f>
              <c:strCache>
                <c:ptCount val="3"/>
                <c:pt idx="0">
                  <c:v>15-19 рокiв</c:v>
                </c:pt>
                <c:pt idx="1">
                  <c:v>20-24 роки</c:v>
                </c:pt>
                <c:pt idx="2">
                  <c:v>25-29 років</c:v>
                </c:pt>
              </c:strCache>
            </c:strRef>
          </c:cat>
          <c:val>
            <c:numRef>
              <c:f>'[NEET_tables (1).xlsx]Лист2'!$O$7:$O$9</c:f>
              <c:numCache>
                <c:formatCode>0.0</c:formatCode>
                <c:ptCount val="3"/>
                <c:pt idx="0">
                  <c:v>5.1522248243559536</c:v>
                </c:pt>
                <c:pt idx="1">
                  <c:v>30.859728506787267</c:v>
                </c:pt>
                <c:pt idx="2">
                  <c:v>39.318023660403455</c:v>
                </c:pt>
              </c:numCache>
            </c:numRef>
          </c:val>
        </c:ser>
        <c:ser>
          <c:idx val="1"/>
          <c:order val="1"/>
          <c:tx>
            <c:strRef>
              <c:f>'[NEET_tables (1).xlsx]Лист2'!$L$3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tx2"/>
            </a:solidFill>
          </c:spPr>
          <c:dLbls>
            <c:showVal val="1"/>
          </c:dLbls>
          <c:cat>
            <c:strRef>
              <c:f>'[NEET_tables (1).xlsx]Лист2'!$I$7:$I$9</c:f>
              <c:strCache>
                <c:ptCount val="3"/>
                <c:pt idx="0">
                  <c:v>15-19 рокiв</c:v>
                </c:pt>
                <c:pt idx="1">
                  <c:v>20-24 роки</c:v>
                </c:pt>
                <c:pt idx="2">
                  <c:v>25-29 років</c:v>
                </c:pt>
              </c:strCache>
            </c:strRef>
          </c:cat>
          <c:val>
            <c:numRef>
              <c:f>'[NEET_tables (1).xlsx]Лист2'!$P$7:$P$9</c:f>
              <c:numCache>
                <c:formatCode>0.0</c:formatCode>
                <c:ptCount val="3"/>
                <c:pt idx="0">
                  <c:v>5.0167224080267561</c:v>
                </c:pt>
                <c:pt idx="1">
                  <c:v>20.239111870196414</c:v>
                </c:pt>
                <c:pt idx="2">
                  <c:v>20.319786808794127</c:v>
                </c:pt>
              </c:numCache>
            </c:numRef>
          </c:val>
        </c:ser>
        <c:axId val="90983808"/>
        <c:axId val="91010176"/>
      </c:barChart>
      <c:catAx>
        <c:axId val="90983808"/>
        <c:scaling>
          <c:orientation val="minMax"/>
        </c:scaling>
        <c:axPos val="b"/>
        <c:tickLblPos val="nextTo"/>
        <c:crossAx val="91010176"/>
        <c:crosses val="autoZero"/>
        <c:auto val="1"/>
        <c:lblAlgn val="ctr"/>
        <c:lblOffset val="100"/>
      </c:catAx>
      <c:valAx>
        <c:axId val="91010176"/>
        <c:scaling>
          <c:orientation val="minMax"/>
          <c:max val="5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Частка молоді НПН, %</a:t>
                </a:r>
              </a:p>
            </c:rich>
          </c:tx>
          <c:layout>
            <c:manualLayout>
              <c:xMode val="edge"/>
              <c:yMode val="edge"/>
              <c:x val="1.7510944340212647E-2"/>
              <c:y val="0.14815217391304317"/>
            </c:manualLayout>
          </c:layout>
        </c:title>
        <c:numFmt formatCode="0.0" sourceLinked="1"/>
        <c:tickLblPos val="nextTo"/>
        <c:crossAx val="90983808"/>
        <c:crosses val="autoZero"/>
        <c:crossBetween val="between"/>
        <c:majorUnit val="10"/>
      </c:valAx>
      <c:spPr>
        <a:ln>
          <a:solidFill>
            <a:schemeClr val="tx1"/>
          </a:solidFill>
        </a:ln>
      </c:spPr>
    </c:plotArea>
    <c:legend>
      <c:legendPos val="r"/>
      <c:layout/>
    </c:legend>
    <c:plotVisOnly val="1"/>
    <c:dispBlanksAs val="gap"/>
  </c:chart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uk-U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plotArea>
      <c:layout/>
      <c:barChart>
        <c:barDir val="bar"/>
        <c:grouping val="percentStacked"/>
        <c:ser>
          <c:idx val="0"/>
          <c:order val="0"/>
          <c:tx>
            <c:strRef>
              <c:f>[NEET_tables.xlsx]Лист1!$C$121</c:f>
              <c:strCache>
                <c:ptCount val="1"/>
                <c:pt idx="0">
                  <c:v>15-19 рокiв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100" b="1">
                    <a:solidFill>
                      <a:sysClr val="windowText" lastClr="000000"/>
                    </a:solidFill>
                  </a:defRPr>
                </a:pPr>
                <a:endParaRPr lang="uk-UA"/>
              </a:p>
            </c:txPr>
            <c:showVal val="1"/>
          </c:dLbls>
          <c:cat>
            <c:strRef>
              <c:f>[NEET_tables.xlsx]Лист1!$D$120:$E$120</c:f>
              <c:strCache>
                <c:ptCount val="2"/>
                <c:pt idx="0">
                  <c:v>жінки</c:v>
                </c:pt>
                <c:pt idx="1">
                  <c:v>чоловіки</c:v>
                </c:pt>
              </c:strCache>
            </c:strRef>
          </c:cat>
          <c:val>
            <c:numRef>
              <c:f>[NEET_tables.xlsx]Лист1!$D$121:$E$121</c:f>
              <c:numCache>
                <c:formatCode>0.0</c:formatCode>
                <c:ptCount val="2"/>
                <c:pt idx="0">
                  <c:v>4.6315789473684008</c:v>
                </c:pt>
                <c:pt idx="1">
                  <c:v>7.6660988074957199</c:v>
                </c:pt>
              </c:numCache>
            </c:numRef>
          </c:val>
        </c:ser>
        <c:ser>
          <c:idx val="1"/>
          <c:order val="1"/>
          <c:tx>
            <c:strRef>
              <c:f>[NEET_tables.xlsx]Лист1!$C$122</c:f>
              <c:strCache>
                <c:ptCount val="1"/>
                <c:pt idx="0">
                  <c:v>20-24 роки</c:v>
                </c:pt>
              </c:strCache>
            </c:strRef>
          </c:tx>
          <c:spPr>
            <a:solidFill>
              <a:schemeClr val="tx2"/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Val val="1"/>
          </c:dLbls>
          <c:cat>
            <c:strRef>
              <c:f>[NEET_tables.xlsx]Лист1!$D$120:$E$120</c:f>
              <c:strCache>
                <c:ptCount val="2"/>
                <c:pt idx="0">
                  <c:v>жінки</c:v>
                </c:pt>
                <c:pt idx="1">
                  <c:v>чоловіки</c:v>
                </c:pt>
              </c:strCache>
            </c:strRef>
          </c:cat>
          <c:val>
            <c:numRef>
              <c:f>[NEET_tables.xlsx]Лист1!$D$122:$E$122</c:f>
              <c:numCache>
                <c:formatCode>0.0</c:formatCode>
                <c:ptCount val="2"/>
                <c:pt idx="0">
                  <c:v>35.894736842105473</c:v>
                </c:pt>
                <c:pt idx="1">
                  <c:v>40.374787052810589</c:v>
                </c:pt>
              </c:numCache>
            </c:numRef>
          </c:val>
        </c:ser>
        <c:ser>
          <c:idx val="2"/>
          <c:order val="2"/>
          <c:tx>
            <c:strRef>
              <c:f>[NEET_tables.xlsx]Лист1!$C$123</c:f>
              <c:strCache>
                <c:ptCount val="1"/>
                <c:pt idx="0">
                  <c:v>25-29 років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100" b="1"/>
                </a:pPr>
                <a:endParaRPr lang="uk-UA"/>
              </a:p>
            </c:txPr>
            <c:showVal val="1"/>
          </c:dLbls>
          <c:cat>
            <c:strRef>
              <c:f>[NEET_tables.xlsx]Лист1!$D$120:$E$120</c:f>
              <c:strCache>
                <c:ptCount val="2"/>
                <c:pt idx="0">
                  <c:v>жінки</c:v>
                </c:pt>
                <c:pt idx="1">
                  <c:v>чоловіки</c:v>
                </c:pt>
              </c:strCache>
            </c:strRef>
          </c:cat>
          <c:val>
            <c:numRef>
              <c:f>[NEET_tables.xlsx]Лист1!$D$123:$E$123</c:f>
              <c:numCache>
                <c:formatCode>0.0</c:formatCode>
                <c:ptCount val="2"/>
                <c:pt idx="0">
                  <c:v>59.473684210526294</c:v>
                </c:pt>
                <c:pt idx="1">
                  <c:v>51.959114139693177</c:v>
                </c:pt>
              </c:numCache>
            </c:numRef>
          </c:val>
        </c:ser>
        <c:overlap val="100"/>
        <c:axId val="91450752"/>
        <c:axId val="91481216"/>
      </c:barChart>
      <c:catAx>
        <c:axId val="91450752"/>
        <c:scaling>
          <c:orientation val="minMax"/>
        </c:scaling>
        <c:axPos val="l"/>
        <c:tickLblPos val="nextTo"/>
        <c:crossAx val="91481216"/>
        <c:crosses val="autoZero"/>
        <c:auto val="1"/>
        <c:lblAlgn val="ctr"/>
        <c:lblOffset val="100"/>
      </c:catAx>
      <c:valAx>
        <c:axId val="91481216"/>
        <c:scaling>
          <c:orientation val="minMax"/>
        </c:scaling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tickLblPos val="nextTo"/>
        <c:crossAx val="91450752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409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772" y="0"/>
            <a:ext cx="2918409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210" y="4687135"/>
            <a:ext cx="5387344" cy="443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93"/>
            <a:ext cx="2918409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772" y="9371093"/>
            <a:ext cx="2918409" cy="49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1872A7D-B4FD-41AE-AC94-61FB3B1F2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6988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364" y="4687135"/>
            <a:ext cx="4941037" cy="4439523"/>
          </a:xfrm>
          <a:noFill/>
          <a:ln/>
        </p:spPr>
        <p:txBody>
          <a:bodyPr/>
          <a:lstStyle/>
          <a:p>
            <a:endParaRPr lang="uk-UA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DF44E-1582-467E-BDD8-5EEF10FAC9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90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E90577-597E-41BA-B7FE-914458D9F3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45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7617D-8CD7-47FF-88A8-443F5E655A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2912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839CCA-42BA-4FE7-B044-3F339227E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887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683AC-BD02-4436-AB57-92549C9A57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492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48511-F34E-48C2-8F29-83AD0AAA6B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722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2C6ED-5B1C-4882-8D3F-AE16192BBA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21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FC810-F5F9-442F-A632-3B8FAEA946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71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E1F3DF-4D17-46FB-B18D-024F31043A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171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B48483-F515-4D7A-86DB-46A26CF77D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77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4ACEFA-9BFA-4897-81C1-E590726B52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17C5C6-1ADD-42CF-8A91-54A06DF4DA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427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1772816"/>
            <a:ext cx="7704856" cy="12961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Arial" panose="020B0604020202020204" pitchFamily="34" charset="0"/>
              </a:rPr>
              <a:t>ІНФОРМАЦІЙНЕ ЗАБЕЗПЕЧЕННЯ МОНІТОРИНГУ ПОКАЗНИКІВ ЦСР, ЩО ХАРАКТЕРИЗУЮТЬ СТАН ДІТЕЙ ТА МОЛОДІ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44208" y="4868863"/>
            <a:ext cx="2334667" cy="360337"/>
          </a:xfrm>
        </p:spPr>
        <p:txBody>
          <a:bodyPr>
            <a:normAutofit lnSpcReduction="10000"/>
          </a:bodyPr>
          <a:lstStyle/>
          <a:p>
            <a:pPr algn="r"/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Володимир </a:t>
            </a:r>
            <a:r>
              <a:rPr lang="uk-UA" sz="18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Саріогло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r" eaLnBrk="1" hangingPunct="1">
              <a:lnSpc>
                <a:spcPct val="80000"/>
              </a:lnSpc>
            </a:pPr>
            <a:endParaRPr lang="ru-RU" sz="1600" b="0" dirty="0" smtClean="0">
              <a:solidFill>
                <a:schemeClr val="tx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99592" y="3573016"/>
            <a:ext cx="7848872" cy="100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Робочий круглий стіл</a:t>
            </a: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 “</a:t>
            </a:r>
            <a:r>
              <a:rPr lang="uk-UA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Тренінг щодо підвищення кваліфікації з моніторингу даних ЦСР </a:t>
            </a:r>
          </a:p>
          <a:p>
            <a:pPr algn="ctr"/>
            <a:r>
              <a:rPr lang="ru-RU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в рамках проекту </a:t>
            </a:r>
            <a:r>
              <a:rPr lang="uk-UA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Підготовка Національної доповіді </a:t>
            </a:r>
            <a:r>
              <a:rPr lang="ru-RU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/>
            </a:r>
            <a:br>
              <a:rPr lang="ru-RU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</a:br>
            <a:r>
              <a:rPr lang="uk-UA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«Діти та молодь України в контексті Цілей сталого розвитку»</a:t>
            </a:r>
          </a:p>
          <a:p>
            <a:pPr algn="ctr"/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/>
            </a:r>
            <a:b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</a:br>
            <a:r>
              <a:rPr lang="uk-UA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Київ, </a:t>
            </a:r>
            <a:r>
              <a:rPr lang="en-US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16</a:t>
            </a:r>
            <a:r>
              <a:rPr lang="uk-UA" sz="1600" kern="0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cs typeface="+mn-cs"/>
              </a:rPr>
              <a:t> квітня 2016 р.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3343275" cy="526730"/>
          </a:xfrm>
          <a:prstGeom prst="rect">
            <a:avLst/>
          </a:prstGeom>
          <a:noFill/>
        </p:spPr>
      </p:pic>
      <p:pic>
        <p:nvPicPr>
          <p:cNvPr id="6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1295400" cy="92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115616" y="548680"/>
            <a:ext cx="71287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Організація нових статистичних спостережень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3" name="Прямоугольник 14"/>
          <p:cNvSpPr>
            <a:spLocks noChangeArrowheads="1"/>
          </p:cNvSpPr>
          <p:nvPr/>
        </p:nvSpPr>
        <p:spPr bwMode="auto">
          <a:xfrm>
            <a:off x="539552" y="1772816"/>
            <a:ext cx="806489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Перепис населення України раунду 2020 років;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Обстеження для отримання основних показників, що вимірюються за результатами </a:t>
            </a:r>
            <a:r>
              <a:rPr lang="uk-UA" sz="2400" dirty="0" err="1" smtClean="0">
                <a:latin typeface="Garamond" panose="02020404030301010803" pitchFamily="18" charset="0"/>
              </a:rPr>
              <a:t>мультиіндикаторних</a:t>
            </a:r>
            <a:r>
              <a:rPr lang="uk-UA" sz="2400" dirty="0" smtClean="0">
                <a:latin typeface="Garamond" panose="02020404030301010803" pitchFamily="18" charset="0"/>
              </a:rPr>
              <a:t> </a:t>
            </a:r>
            <a:r>
              <a:rPr lang="uk-UA" sz="2400" dirty="0" err="1" smtClean="0">
                <a:latin typeface="Garamond" panose="02020404030301010803" pitchFamily="18" charset="0"/>
              </a:rPr>
              <a:t>кластерних</a:t>
            </a:r>
            <a:r>
              <a:rPr lang="uk-UA" sz="2400" dirty="0" smtClean="0">
                <a:latin typeface="Garamond" panose="02020404030301010803" pitchFamily="18" charset="0"/>
              </a:rPr>
              <a:t> обстежень домогосподарств: харчування дітей, здоров'я дітей, розвиток дітей, захист дітей тощо;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Обстеження переходу молоді від навчання до ринку праці (на регулярній основі).</a:t>
            </a:r>
            <a:endParaRPr lang="en-US" sz="2400" dirty="0" smtClean="0">
              <a:latin typeface="Garamond" panose="02020404030301010803" pitchFamily="18" charset="0"/>
            </a:endParaRPr>
          </a:p>
          <a:p>
            <a:pPr marL="342900" indent="-342900">
              <a:spcAft>
                <a:spcPts val="600"/>
              </a:spcAft>
              <a:buFontTx/>
              <a:buChar char="-"/>
            </a:pPr>
            <a:endParaRPr lang="uk-UA" sz="2000" dirty="0">
              <a:latin typeface="Garamond" panose="02020404030301010803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95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7177" y="365127"/>
            <a:ext cx="8410833" cy="1109446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Основні вимоги, обумовлені необхідністю моніторингу показників</a:t>
            </a:r>
            <a:endParaRPr lang="pl-PL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" name="Текст 1"/>
          <p:cNvSpPr txBox="1">
            <a:spLocks/>
          </p:cNvSpPr>
          <p:nvPr/>
        </p:nvSpPr>
        <p:spPr>
          <a:xfrm>
            <a:off x="381000" y="1828800"/>
            <a:ext cx="8483600" cy="35433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Показники мають бути гармонізованими за сукупностями населення, яке вони характеризують;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Показники мають бути гармонізованими за періодами часу, який вони характеризують;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Рівень надійності показників має бути визначеним;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Показники мають бути своєчасними;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latin typeface="Garamond" panose="02020404030301010803" pitchFamily="18" charset="0"/>
              </a:rPr>
              <a:t>Показники мають бути порівняними.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03217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71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132137" y="477194"/>
            <a:ext cx="28797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Висновки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2" name="Rectangle 3"/>
          <p:cNvSpPr>
            <a:spLocks noChangeArrowheads="1"/>
          </p:cNvSpPr>
          <p:nvPr/>
        </p:nvSpPr>
        <p:spPr bwMode="auto">
          <a:xfrm>
            <a:off x="591636" y="1443038"/>
            <a:ext cx="8208962" cy="4039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Система державних статистичних спостережень </a:t>
            </a:r>
            <a:r>
              <a:rPr lang="uk-UA" sz="2000" dirty="0" err="1" smtClean="0">
                <a:latin typeface="Garamond" panose="02020404030301010803" pitchFamily="18" charset="0"/>
              </a:rPr>
              <a:t>Держстату</a:t>
            </a:r>
            <a:r>
              <a:rPr lang="uk-UA" sz="2000" dirty="0" smtClean="0">
                <a:latin typeface="Garamond" panose="02020404030301010803" pitchFamily="18" charset="0"/>
              </a:rPr>
              <a:t> має потенціал для покращання повноти збору, обробки та публікації даних з розбивкою за віком та статтю; деталізації інформації щодо стану дітей та молоді;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Відомчі дані Міністерств та відомств є дуже корисними для покращання статистики щодо стану дітей та молоді в Україні;   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Необхідно визначити джерела даних, їх виробників та показники для заповнення прогалин у статистиці стану дітей та молоді в Україні з урахуванням національних потреб та міжнародних зобов'язань;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Загальна система формування інформаційного забезпечення щодо стану дітей та молоді в Україні має забезпечувати потреби проведення ефективного моніторингу явищ та процесів, що відбуваються.   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507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1043608" y="2276872"/>
            <a:ext cx="7200800" cy="115212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Проблеми оцінки та урахування якості даних при оцінці стану дітей та молоді</a:t>
            </a:r>
          </a:p>
        </p:txBody>
      </p:sp>
    </p:spTree>
    <p:extLst>
      <p:ext uri="{BB962C8B-B14F-4D97-AF65-F5344CB8AC3E}">
        <p14:creationId xmlns:p14="http://schemas.microsoft.com/office/powerpoint/2010/main" xmlns="" val="252378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917E-6554-407F-A655-1B63DE77B585}" type="slidenum">
              <a:rPr lang="ru-RU"/>
              <a:pPr/>
              <a:t>14</a:t>
            </a:fld>
            <a:endParaRPr lang="ru-RU"/>
          </a:p>
        </p:txBody>
      </p:sp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767637" cy="720725"/>
          </a:xfrm>
          <a:noFill/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Основні виміри якості результатів </a:t>
            </a:r>
            <a:b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</a:b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вибіркових обстежень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89138"/>
            <a:ext cx="7065963" cy="42751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900"/>
              <a:t>Релевантність. </a:t>
            </a:r>
          </a:p>
          <a:p>
            <a:pPr>
              <a:lnSpc>
                <a:spcPct val="90000"/>
              </a:lnSpc>
            </a:pPr>
            <a:r>
              <a:rPr lang="uk-UA" sz="2900"/>
              <a:t>Надійність.</a:t>
            </a:r>
          </a:p>
          <a:p>
            <a:pPr>
              <a:lnSpc>
                <a:spcPct val="90000"/>
              </a:lnSpc>
            </a:pPr>
            <a:r>
              <a:rPr lang="uk-UA" sz="2900"/>
              <a:t>Своєчасність та пунктуальність.</a:t>
            </a:r>
          </a:p>
          <a:p>
            <a:pPr>
              <a:lnSpc>
                <a:spcPct val="90000"/>
              </a:lnSpc>
            </a:pPr>
            <a:r>
              <a:rPr lang="uk-UA" sz="2900"/>
              <a:t>Доступність та ясність.</a:t>
            </a:r>
          </a:p>
          <a:p>
            <a:pPr>
              <a:lnSpc>
                <a:spcPct val="90000"/>
              </a:lnSpc>
            </a:pPr>
            <a:r>
              <a:rPr lang="uk-UA" sz="2900"/>
              <a:t>Порівнянність.</a:t>
            </a:r>
          </a:p>
          <a:p>
            <a:pPr>
              <a:lnSpc>
                <a:spcPct val="90000"/>
              </a:lnSpc>
            </a:pPr>
            <a:r>
              <a:rPr lang="uk-UA" sz="2900"/>
              <a:t>Узгодженість.</a:t>
            </a:r>
            <a:endParaRPr lang="ru-RU" sz="29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149A-CD4B-4A87-9E90-1FF16A694A86}" type="slidenum">
              <a:rPr lang="ru-RU"/>
              <a:pPr/>
              <a:t>15</a:t>
            </a:fld>
            <a:endParaRPr lang="ru-RU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620688"/>
            <a:ext cx="7535863" cy="692150"/>
          </a:xfrm>
          <a:noFill/>
        </p:spPr>
        <p:txBody>
          <a:bodyPr>
            <a:normAutofit/>
          </a:bodyPr>
          <a:lstStyle/>
          <a:p>
            <a:r>
              <a:rPr lang="uk-UA" sz="2400" b="1" dirty="0" err="1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Релевантність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89138"/>
            <a:ext cx="7831137" cy="41148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uk-UA" sz="2200"/>
              <a:t>- характеристика відповідності результатів вибіркового обстеження потребам основних користувачів;</a:t>
            </a:r>
            <a:r>
              <a:rPr lang="ru-RU" sz="2200"/>
              <a:t> </a:t>
            </a:r>
            <a:endParaRPr lang="uk-UA" sz="2200"/>
          </a:p>
          <a:p>
            <a:pPr lvl="1">
              <a:buFont typeface="Wingdings" pitchFamily="2" charset="2"/>
              <a:buNone/>
            </a:pPr>
            <a:r>
              <a:rPr lang="uk-UA" sz="2200"/>
              <a:t>- опис мети вибіркового обстеження, класифікація та опис користувачів;</a:t>
            </a:r>
            <a:r>
              <a:rPr lang="ru-RU" sz="2200"/>
              <a:t> </a:t>
            </a:r>
            <a:endParaRPr lang="uk-UA" sz="2200"/>
          </a:p>
          <a:p>
            <a:pPr lvl="1">
              <a:buFont typeface="Wingdings" pitchFamily="2" charset="2"/>
              <a:buNone/>
            </a:pPr>
            <a:r>
              <a:rPr lang="uk-UA" sz="2200"/>
              <a:t>- опис проведених заходів із забезпечення релевантності;</a:t>
            </a:r>
          </a:p>
          <a:p>
            <a:pPr lvl="1">
              <a:buFont typeface="Wingdings" pitchFamily="2" charset="2"/>
              <a:buNone/>
            </a:pPr>
            <a:r>
              <a:rPr lang="uk-UA" sz="2200"/>
              <a:t>- опис результатів оцінки задоволеності користувачів, а також планів та заходів, що будуть здійснені для покращання задоволеності їх потреб.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A594F-5239-4363-8D7E-F4D62DD65659}" type="slidenum">
              <a:rPr lang="ru-RU"/>
              <a:pPr/>
              <a:t>16</a:t>
            </a:fld>
            <a:endParaRPr lang="ru-RU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76672"/>
            <a:ext cx="7535863" cy="863600"/>
          </a:xfrm>
          <a:noFill/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Надійність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01675" y="1989138"/>
            <a:ext cx="7966075" cy="4319587"/>
          </a:xfrm>
        </p:spPr>
        <p:txBody>
          <a:bodyPr/>
          <a:lstStyle/>
          <a:p>
            <a:pPr lvl="1">
              <a:lnSpc>
                <a:spcPct val="80000"/>
              </a:lnSpc>
              <a:spcBef>
                <a:spcPct val="10000"/>
              </a:spcBef>
              <a:buFontTx/>
              <a:buChar char="-"/>
            </a:pPr>
            <a:r>
              <a:rPr lang="uk-UA" sz="2200" dirty="0"/>
              <a:t>величини стандартних похибок, дизайн-ефектів та довірчих інтервалів для основних показників;</a:t>
            </a:r>
            <a:endParaRPr lang="en-US" sz="2200" dirty="0"/>
          </a:p>
          <a:p>
            <a:pPr lvl="1">
              <a:lnSpc>
                <a:spcPct val="80000"/>
              </a:lnSpc>
              <a:spcBef>
                <a:spcPct val="10000"/>
              </a:spcBef>
              <a:buFontTx/>
              <a:buChar char="-"/>
            </a:pPr>
            <a:r>
              <a:rPr lang="uk-UA" sz="2200" dirty="0"/>
              <a:t>величини коефіцієнтів варіації оцінок основних показників;</a:t>
            </a:r>
            <a:endParaRPr lang="en-US" sz="2200" dirty="0"/>
          </a:p>
          <a:p>
            <a:pPr lvl="1">
              <a:lnSpc>
                <a:spcPct val="80000"/>
              </a:lnSpc>
              <a:spcBef>
                <a:spcPct val="10000"/>
              </a:spcBef>
              <a:buFontTx/>
              <a:buChar char="-"/>
            </a:pPr>
            <a:r>
              <a:rPr lang="uk-UA" sz="2200" dirty="0"/>
              <a:t>стислий опис дизайну вибірки, застосованих методів відбору та контрольних процедур на основних етапах формування вибірки.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buFont typeface="Wingdings" pitchFamily="2" charset="2"/>
              <a:buNone/>
            </a:pP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32602-B6B6-427D-9BDA-57250B88F6C5}" type="slidenum">
              <a:rPr lang="ru-RU"/>
              <a:pPr/>
              <a:t>17</a:t>
            </a:fld>
            <a:endParaRPr lang="ru-RU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60648"/>
            <a:ext cx="7612063" cy="961802"/>
          </a:xfrm>
          <a:noFill/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Своєчасність та пунктуальність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6250" y="1854200"/>
            <a:ext cx="8101013" cy="4454525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uk-UA" sz="2200"/>
              <a:t>- посилання на існуючі офіційні документи щодо графіку поширення даних та періодичності розробки результатів обстеження; </a:t>
            </a:r>
          </a:p>
          <a:p>
            <a:pPr lvl="1">
              <a:buFont typeface="Wingdings" pitchFamily="2" charset="2"/>
              <a:buNone/>
            </a:pPr>
            <a:r>
              <a:rPr lang="uk-UA" sz="2200"/>
              <a:t>- середня своєчасність даних (характеристика середнього інтервалу часу, необхідного для підготовки даних); </a:t>
            </a:r>
          </a:p>
          <a:p>
            <a:pPr lvl="1">
              <a:buFont typeface="Wingdings" pitchFamily="2" charset="2"/>
              <a:buNone/>
            </a:pPr>
            <a:r>
              <a:rPr lang="uk-UA" sz="2200"/>
              <a:t>- періодичність надання даних;</a:t>
            </a:r>
            <a:r>
              <a:rPr lang="ru-RU" sz="2200"/>
              <a:t> </a:t>
            </a:r>
          </a:p>
          <a:p>
            <a:pPr lvl="1">
              <a:buFont typeface="Wingdings" pitchFamily="2" charset="2"/>
              <a:buNone/>
            </a:pPr>
            <a:r>
              <a:rPr lang="uk-UA" sz="2200"/>
              <a:t>- проміжок часу між одержанням замовлення користувачів щодо підготовки даних (для нестандартних запитів) та датою їх надання.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EC97A-6AC5-4E3A-B262-332FD12338DF}" type="slidenum">
              <a:rPr lang="ru-RU"/>
              <a:pPr/>
              <a:t>18</a:t>
            </a:fld>
            <a:endParaRPr lang="ru-RU"/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60648"/>
            <a:ext cx="7475537" cy="745778"/>
          </a:xfrm>
          <a:noFill/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Доступність та ясність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54200"/>
            <a:ext cx="8982075" cy="4814888"/>
          </a:xfrm>
        </p:spPr>
        <p:txBody>
          <a:bodyPr/>
          <a:lstStyle/>
          <a:p>
            <a:pPr lvl="1">
              <a:lnSpc>
                <a:spcPct val="85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uk-UA" sz="2000"/>
              <a:t>-  інформування користувачів щодо доступності статистичних даних через Інтернет-сайт, інші засоби електронної комунікації, опис засобів пошуку й навігації для даних, до яких забезпечено електронний доступ;</a:t>
            </a:r>
          </a:p>
          <a:p>
            <a:pPr lvl="1">
              <a:buFontTx/>
              <a:buNone/>
            </a:pPr>
            <a:r>
              <a:rPr lang="uk-UA" sz="2000"/>
              <a:t>- інформування користувачів щодо випуску статистичних даних за заздалегідь оголошеним графіком з доступом для всіх користувачів в один і той же час;</a:t>
            </a:r>
          </a:p>
          <a:p>
            <a:pPr lvl="1">
              <a:buFont typeface="Wingdings" pitchFamily="2" charset="2"/>
              <a:buNone/>
            </a:pPr>
            <a:r>
              <a:rPr lang="uk-UA" sz="2000"/>
              <a:t>- опис умов доступу до даних: канали (Інтернет, електронна пошта, інформаційна служба органів державної статистики, бібліотеки, інформаційні агенції тощо), формати, підтримка, маркетингові умови, можливі обмеження, існуючі угоди щодо супроводу тощо; </a:t>
            </a:r>
          </a:p>
          <a:p>
            <a:pPr lvl="1">
              <a:buFont typeface="Wingdings" pitchFamily="2" charset="2"/>
              <a:buNone/>
            </a:pPr>
            <a:r>
              <a:rPr lang="uk-UA" sz="2000"/>
              <a:t>- опис процедур оформлення вимог доступу до неопублікованих даних;</a:t>
            </a:r>
          </a:p>
          <a:p>
            <a:pPr lvl="1">
              <a:buFontTx/>
              <a:buNone/>
            </a:pPr>
            <a:r>
              <a:rPr lang="uk-UA" sz="2000"/>
              <a:t>- опис додаткової інформації (документація, в т.ч. щодо методології та програми обстеження, пояснення, обмеження тощо).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B2AE-FB99-40E6-99F9-95A9D7ECB7C0}" type="slidenum">
              <a:rPr lang="ru-RU"/>
              <a:pPr/>
              <a:t>19</a:t>
            </a:fld>
            <a:endParaRPr lang="ru-RU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60648"/>
            <a:ext cx="7477125" cy="745778"/>
          </a:xfrm>
          <a:noFill/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Порівнянність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412776"/>
            <a:ext cx="8280400" cy="4814888"/>
          </a:xfrm>
        </p:spPr>
        <p:txBody>
          <a:bodyPr/>
          <a:lstStyle/>
          <a:p>
            <a:pPr lvl="1">
              <a:lnSpc>
                <a:spcPct val="80000"/>
              </a:lnSpc>
              <a:buFontTx/>
              <a:buNone/>
            </a:pPr>
            <a:r>
              <a:rPr lang="uk-UA" sz="1800" dirty="0"/>
              <a:t>- </a:t>
            </a:r>
            <a:r>
              <a:rPr lang="uk-UA" sz="2200" dirty="0"/>
              <a:t>стислі описи всіх концепцій, визначень, понять і методів та їх змін, які можуть впливати на порівнянність результатів вибіркових обстежень;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uk-UA" sz="2200" dirty="0"/>
              <a:t>- аналітична оцінка розбіжностей результатів обстежень для випадків здійснення порівнянь та величини впливу змін у методології на результати обстежень, бажано у кількісному вимірі;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uk-UA" sz="2200" dirty="0"/>
              <a:t>- опис динамічних рядів, в т.ч. – за минулі роки (періоди), а також опис усіх розривів у динамічних рядах;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uk-UA" sz="2200" dirty="0"/>
              <a:t>- опис методів збору інформації – одне й те ж саме обстеження, різні обстеження, використання даних з зовнішніх джерел та ін.;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uk-UA" sz="2200" dirty="0"/>
              <a:t>- описи цільової та генеральної сукупностей для кожного з обстежень, методів формування вибірок, одиниці відбору тощо.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uk-UA" sz="2000" dirty="0"/>
              <a:t>  </a:t>
            </a:r>
            <a:r>
              <a:rPr lang="ru-RU" sz="20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11560" y="2564904"/>
            <a:ext cx="7488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Методологія вимірювання показників: алгоритми, проблеми та перспективи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6FAA-EDF8-4162-8B62-0E57C3991918}" type="slidenum">
              <a:rPr lang="ru-RU"/>
              <a:pPr/>
              <a:t>20</a:t>
            </a:fld>
            <a:endParaRPr lang="ru-RU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7535863" cy="977900"/>
          </a:xfrm>
          <a:noFill/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+mn-ea"/>
                <a:cs typeface="Arial" charset="0"/>
              </a:rPr>
              <a:t>Узгодженість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+mn-ea"/>
              <a:cs typeface="Arial" charset="0"/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98650"/>
            <a:ext cx="8642350" cy="4454525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uk-UA" sz="2200" dirty="0"/>
              <a:t>- порівняння розбіжностей оцінок основних показників з урахуванням рівня надійності, з яким ці показники оцінюються;</a:t>
            </a:r>
          </a:p>
          <a:p>
            <a:pPr lvl="1">
              <a:buFont typeface="Wingdings" pitchFamily="2" charset="2"/>
              <a:buNone/>
            </a:pPr>
            <a:r>
              <a:rPr lang="uk-UA" sz="2200" dirty="0"/>
              <a:t>- опис відмінностей у концепціях та методології, які застосовуються в різних обстеженнях;</a:t>
            </a:r>
          </a:p>
          <a:p>
            <a:pPr lvl="1">
              <a:buFont typeface="Wingdings" pitchFamily="2" charset="2"/>
              <a:buNone/>
            </a:pPr>
            <a:r>
              <a:rPr lang="uk-UA" sz="2200" dirty="0"/>
              <a:t>-  інформація, що визначає будь-які відомі оцінки з інших джерел. Порівняння оцінок показників з аналогічними даними з інших джерел, надаються результати аналізу причин розбіжностей;</a:t>
            </a:r>
          </a:p>
          <a:p>
            <a:pPr lvl="1">
              <a:buFont typeface="Wingdings" pitchFamily="2" charset="2"/>
              <a:buNone/>
            </a:pPr>
            <a:r>
              <a:rPr lang="uk-UA" sz="2200" dirty="0"/>
              <a:t>- рекомендації користувачам щодо інших статистичних даних, які розробляються на узгодженій основі;</a:t>
            </a:r>
          </a:p>
          <a:p>
            <a:pPr lvl="1">
              <a:buFontTx/>
              <a:buNone/>
            </a:pPr>
            <a:r>
              <a:rPr lang="uk-UA" sz="2200" dirty="0"/>
              <a:t>- рекомендації користувачам щодо інших статистичних даних, які розробляються на неузгодженій основі та ін.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2411760" y="2276872"/>
            <a:ext cx="4044280" cy="457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xmlns="" val="252378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39552" y="241757"/>
            <a:ext cx="7488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Основні джерела даних для оцінки стану дітей </a:t>
            </a:r>
            <a:b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і молоді в Україні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3" name="Прямоугольник 14"/>
          <p:cNvSpPr>
            <a:spLocks noChangeArrowheads="1"/>
          </p:cNvSpPr>
          <p:nvPr/>
        </p:nvSpPr>
        <p:spPr bwMode="auto">
          <a:xfrm>
            <a:off x="569690" y="1444043"/>
            <a:ext cx="80648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/>
            <a:r>
              <a:rPr lang="uk-UA" sz="2000" dirty="0" smtClean="0">
                <a:latin typeface="Garamond" panose="02020404030301010803" pitchFamily="18" charset="0"/>
              </a:rPr>
              <a:t>Основними джерелами даних для вимірювання показників щодо стану дітей та молоді в Україні є результати державних статистичних спостережень, що проводяться Державною службою статистики України як самостійно, так і з використанням адміністративних даних (звітності) Міністерств і відомств. </a:t>
            </a:r>
          </a:p>
          <a:p>
            <a:pPr marL="0" indent="0">
              <a:spcBef>
                <a:spcPts val="1200"/>
              </a:spcBef>
            </a:pPr>
            <a:r>
              <a:rPr lang="uk-UA" sz="2000" dirty="0" smtClean="0">
                <a:latin typeface="Garamond" panose="02020404030301010803" pitchFamily="18" charset="0"/>
              </a:rPr>
              <a:t>У 2018 році згідно Плану державних статистичних спостережень (ДСС) </a:t>
            </a:r>
            <a:r>
              <a:rPr lang="uk-UA" sz="2000" dirty="0" err="1" smtClean="0">
                <a:latin typeface="Garamond" panose="02020404030301010803" pitchFamily="18" charset="0"/>
              </a:rPr>
              <a:t>Держстат</a:t>
            </a:r>
            <a:r>
              <a:rPr lang="uk-UA" sz="2000" dirty="0" smtClean="0">
                <a:latin typeface="Garamond" panose="02020404030301010803" pitchFamily="18" charset="0"/>
              </a:rPr>
              <a:t> реалізує 106 ДСС. З них у 1</a:t>
            </a:r>
            <a:r>
              <a:rPr lang="en-US" sz="2000" dirty="0" smtClean="0">
                <a:latin typeface="Garamond" panose="02020404030301010803" pitchFamily="18" charset="0"/>
              </a:rPr>
              <a:t>6</a:t>
            </a:r>
            <a:r>
              <a:rPr lang="uk-UA" sz="2000" dirty="0" smtClean="0">
                <a:latin typeface="Garamond" panose="02020404030301010803" pitchFamily="18" charset="0"/>
              </a:rPr>
              <a:t> ДСС, згідно з Планом ДСС,  вимірюються показники з розбивкою за статтю та віком.</a:t>
            </a:r>
          </a:p>
          <a:p>
            <a:pPr marL="0" indent="0">
              <a:spcBef>
                <a:spcPts val="1200"/>
              </a:spcBef>
            </a:pPr>
            <a:r>
              <a:rPr lang="uk-UA" sz="2000" dirty="0" smtClean="0">
                <a:latin typeface="Garamond" panose="02020404030301010803" pitchFamily="18" charset="0"/>
              </a:rPr>
              <a:t>Важливим джерелом даних є результати спеціалізованих обстежень, реалізованих за участю </a:t>
            </a:r>
            <a:r>
              <a:rPr lang="uk-UA" sz="2000" dirty="0" err="1" smtClean="0">
                <a:latin typeface="Garamond" panose="02020404030301010803" pitchFamily="18" charset="0"/>
              </a:rPr>
              <a:t>Держстату</a:t>
            </a:r>
            <a:r>
              <a:rPr lang="uk-UA" sz="2000" dirty="0" smtClean="0">
                <a:latin typeface="Garamond" panose="02020404030301010803" pitchFamily="18" charset="0"/>
              </a:rPr>
              <a:t> та з технічною допомогою і експертною підтримкою з боку Міжнародних організацій: </a:t>
            </a:r>
            <a:r>
              <a:rPr lang="uk-UA" sz="2000" dirty="0" err="1" smtClean="0">
                <a:latin typeface="Garamond" panose="02020404030301010803" pitchFamily="18" charset="0"/>
              </a:rPr>
              <a:t>Мультиіндикаторне</a:t>
            </a:r>
            <a:r>
              <a:rPr lang="uk-UA" sz="2000" dirty="0" smtClean="0">
                <a:latin typeface="Garamond" panose="02020404030301010803" pitchFamily="18" charset="0"/>
              </a:rPr>
              <a:t> </a:t>
            </a:r>
            <a:r>
              <a:rPr lang="uk-UA" sz="2000" dirty="0" err="1" smtClean="0">
                <a:latin typeface="Garamond" panose="02020404030301010803" pitchFamily="18" charset="0"/>
              </a:rPr>
              <a:t>кластерне</a:t>
            </a:r>
            <a:r>
              <a:rPr lang="uk-UA" sz="2000" dirty="0" smtClean="0">
                <a:latin typeface="Garamond" panose="02020404030301010803" pitchFamily="18" charset="0"/>
              </a:rPr>
              <a:t> обстеження (2012 р.); Національне обстеження дитячої праці в Україні (2014 -2015 рр.); Обстеження переходу молоді від навчання до ринку праці (2015).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F76B93C-8BBD-4F49-A260-A6FA1C14915D}" type="slidenum">
              <a:rPr lang="ru-RU" altLang="ru-RU" sz="1200">
                <a:solidFill>
                  <a:schemeClr val="tx2"/>
                </a:solidFill>
              </a:rPr>
              <a:pPr eaLnBrk="1" hangingPunct="1"/>
              <a:t>4</a:t>
            </a:fld>
            <a:endParaRPr lang="ru-RU" altLang="ru-RU" sz="1200">
              <a:solidFill>
                <a:schemeClr val="tx2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Характеристика ДСС, в яких збираються дані щодо характеристик дітей та молоді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1200"/>
            <a:ext cx="814705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ru-RU" b="1" smtClean="0">
                <a:latin typeface="Times New Roman" pitchFamily="18" charset="0"/>
              </a:rPr>
              <a:t>     </a:t>
            </a:r>
            <a:endParaRPr lang="ru-RU" alt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8684472"/>
              </p:ext>
            </p:extLst>
          </p:nvPr>
        </p:nvGraphicFramePr>
        <p:xfrm>
          <a:off x="323528" y="1412776"/>
          <a:ext cx="8534400" cy="412755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2514601"/>
                <a:gridCol w="1066799"/>
                <a:gridCol w="4953000"/>
              </a:tblGrid>
              <a:tr h="455333"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Структурний підрозділ </a:t>
                      </a:r>
                      <a:r>
                        <a:rPr lang="uk-UA" sz="1800" b="1" u="none" strike="noStrike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Держстату</a:t>
                      </a:r>
                      <a:endParaRPr lang="uk-UA" sz="1800" b="1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Код ДСС</a:t>
                      </a:r>
                      <a:endParaRPr lang="uk-UA" sz="1800" b="1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800" b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Назва ДСС</a:t>
                      </a:r>
                      <a:endParaRPr lang="uk-UA" sz="1800" b="1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579">
                <a:tc rowSpan="3">
                  <a:txBody>
                    <a:bodyPr/>
                    <a:lstStyle/>
                    <a:p>
                      <a:pPr algn="l" fontAlgn="t"/>
                      <a:r>
                        <a:rPr lang="uk-UA" sz="1500" i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Департамент статистики населення та регіональної статистики</a:t>
                      </a:r>
                      <a:endParaRPr lang="uk-UA" sz="1500" b="0" i="1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1.01.01.02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Природний рух населення (народження, смерті, шлюби, розлучення)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60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1.01.01.03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Чисельність та склад населення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03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1.01.01.04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 Основні показники, що характеризують демографічні процеси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60289">
                <a:tc>
                  <a:txBody>
                    <a:bodyPr/>
                    <a:lstStyle/>
                    <a:p>
                      <a:pPr algn="l" fontAlgn="t"/>
                      <a:r>
                        <a:rPr lang="uk-UA" sz="1500" i="1" u="none" strike="noStrike" noProof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Департамент статистики праці</a:t>
                      </a:r>
                      <a:endParaRPr lang="uk-UA" sz="1500" b="0" i="1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1.02.01.01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Економічна активність населення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03555">
                <a:tc rowSpan="4">
                  <a:txBody>
                    <a:bodyPr/>
                    <a:lstStyle/>
                    <a:p>
                      <a:pPr algn="l" fontAlgn="t"/>
                      <a:r>
                        <a:rPr lang="uk-UA" sz="1500" i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Департамент статистики послуг</a:t>
                      </a:r>
                      <a:endParaRPr lang="uk-UA" sz="1500" b="0" i="1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1.03.00.01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Мережа та діяльність дошкільних навчальних закладів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03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1.03.00.03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Мережа та діяльність вищих навчальних закладів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1.03.00.04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Робота аспірантури та докторантури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60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1.04.00.01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Травматизм на виробництві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68250">
                <a:tc>
                  <a:txBody>
                    <a:bodyPr/>
                    <a:lstStyle/>
                    <a:p>
                      <a:pPr algn="l" fontAlgn="t"/>
                      <a:r>
                        <a:rPr lang="uk-UA" sz="1500" i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Департамент обстежень домогосподарств</a:t>
                      </a:r>
                      <a:endParaRPr lang="uk-UA" sz="1500" b="0" i="1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1.05.00.01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Обстеження умов життя домогосподарств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36825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i="1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Департамент статистики сільського господарства та навколишнього середовища</a:t>
                      </a:r>
                      <a:endParaRPr lang="uk-UA" sz="1500" b="0" i="1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2.03.07.19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500" u="none" strike="noStrike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Garamond" pitchFamily="18" charset="0"/>
                        </a:rPr>
                        <a:t>Сільськогосподарська діяльність населення в сільській місцевості</a:t>
                      </a:r>
                      <a:endParaRPr lang="uk-UA" sz="1500" b="0" i="0" u="none" strike="noStrike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9493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23528" y="260648"/>
            <a:ext cx="8280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Основні проблеми статистики щодо стану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дітей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та молоді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eaLnBrk="0" hangingPunct="0"/>
            <a:endParaRPr lang="uk-UA"/>
          </a:p>
        </p:txBody>
      </p:sp>
      <p:sp>
        <p:nvSpPr>
          <p:cNvPr id="5133" name="Прямоугольник 14"/>
          <p:cNvSpPr>
            <a:spLocks noChangeArrowheads="1"/>
          </p:cNvSpPr>
          <p:nvPr/>
        </p:nvSpPr>
        <p:spPr bwMode="auto">
          <a:xfrm>
            <a:off x="683568" y="1556792"/>
            <a:ext cx="806489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Не всі дані збираються або публікуються з розбивкою за статтю з належним рівнем деталізації (вік, стать, регіони тощо);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Методологія діючих ДСС не завжди орієнтована на вимірювання показників, що характеризують дітей та молодь (бідність дітей та молоді, зайнятість молоді, яка не працює і не навчається,  та ін.);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Україна пропустила важливі раунди статистичних спостережень, результати яких необхідні для реалізації державної політики, зокрема у сфері якості життя дітей та молоді, та міжнародних порівнянь і виконання міжнародних зобов'язань: перепис населення раунду 2010 р., МІКС 6.</a:t>
            </a:r>
          </a:p>
          <a:p>
            <a:pPr>
              <a:buFont typeface="Wingdings" pitchFamily="2" charset="2"/>
              <a:buChar char="ü"/>
            </a:pPr>
            <a:endParaRPr lang="uk-UA" sz="2000" dirty="0" smtClean="0">
              <a:latin typeface="Garamond" panose="02020404030301010803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40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899592" y="241757"/>
            <a:ext cx="7272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Основні напрями покращання офіційної статистики щодо дітей та молоді в Україні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3" name="Прямоугольник 14"/>
          <p:cNvSpPr>
            <a:spLocks noChangeArrowheads="1"/>
          </p:cNvSpPr>
          <p:nvPr/>
        </p:nvSpPr>
        <p:spPr bwMode="auto">
          <a:xfrm>
            <a:off x="539552" y="1916832"/>
            <a:ext cx="806489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 Удосконалення процесів збору, обробки та поширення даних  для вимірювання існуючих показників, що характеризують дітей та молодь;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 Вимірювання нових статистичних показників за результатами діючих ДСС;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>
                <a:latin typeface="Garamond" panose="02020404030301010803" pitchFamily="18" charset="0"/>
              </a:rPr>
              <a:t>Організація нових статистичних спостережень з метою покращення офіційної статистики щодо дітей та молоді в Україні. </a:t>
            </a:r>
            <a:endParaRPr lang="uk-UA" sz="2000" dirty="0">
              <a:latin typeface="Garamond" panose="02020404030301010803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955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7200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Удосконалення процесів збору, обробки та поширення даних</a:t>
            </a:r>
            <a:endParaRPr lang="uk-UA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Текст 1"/>
          <p:cNvSpPr txBox="1">
            <a:spLocks/>
          </p:cNvSpPr>
          <p:nvPr/>
        </p:nvSpPr>
        <p:spPr>
          <a:xfrm>
            <a:off x="381000" y="1828800"/>
            <a:ext cx="8483600" cy="37604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uk-UA" sz="2400" dirty="0" smtClean="0">
                <a:latin typeface="Garamond" panose="02020404030301010803" pitchFamily="18" charset="0"/>
              </a:rPr>
              <a:t>Удосконалення форм збору даних діючих ДСС з метою покращання повноти збору статистичних даних за віком та статтю;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uk-UA" sz="2400" dirty="0" smtClean="0">
                <a:latin typeface="Garamond" panose="02020404030301010803" pitchFamily="18" charset="0"/>
              </a:rPr>
              <a:t>Удосконалення методичного забезпечення діючих ДСС з метою визначення ступеня їх орієнтації на збір та обробку інформації з урахуванням віку та статі;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uk-UA" sz="2400" dirty="0" smtClean="0">
                <a:latin typeface="Garamond" panose="02020404030301010803" pitchFamily="18" charset="0"/>
              </a:rPr>
              <a:t>Забезпечення деталізації даних (за віком, статтю, типом місцевості), що публікуються за результатами діючих ДСС, на основі застосування ускладнених методів обробки даних.  </a:t>
            </a:r>
            <a:endParaRPr lang="uk-UA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35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7151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001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5525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755576" y="404664"/>
            <a:ext cx="79208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Вимірювання нових статистичних показників </a:t>
            </a:r>
            <a:b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за результатами діючих обстежень (приклад)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-85725" y="1262063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-85725" y="1443038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uk-UA" sz="2400"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34393D-5822-4736-ADD1-41D23D3E803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1" name="Текст 1"/>
          <p:cNvSpPr txBox="1">
            <a:spLocks/>
          </p:cNvSpPr>
          <p:nvPr/>
        </p:nvSpPr>
        <p:spPr>
          <a:xfrm>
            <a:off x="533400" y="1700808"/>
            <a:ext cx="8077200" cy="462379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uk-UA" sz="2400" b="1" dirty="0" smtClean="0">
                <a:latin typeface="Garamond" panose="02020404030301010803" pitchFamily="18" charset="0"/>
              </a:rPr>
              <a:t>За результатами обстеження робочої сили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uk-UA" sz="2400" dirty="0" smtClean="0">
                <a:latin typeface="Garamond" panose="02020404030301010803" pitchFamily="18" charset="0"/>
              </a:rPr>
              <a:t>Характеристики молоді, яка не працює и не навчається;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uk-UA" sz="2400" dirty="0" smtClean="0">
                <a:latin typeface="Garamond" panose="02020404030301010803" pitchFamily="18" charset="0"/>
              </a:rPr>
              <a:t>Характеристики вертикальної та горизонтальної невідповідності освітньо-кваліфікаційних характеристик робочої сили за освітою та зайнятістю за статевовіковими групами;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uk-UA" sz="2400" b="1" dirty="0" smtClean="0">
                <a:latin typeface="Garamond" panose="02020404030301010803" pitchFamily="18" charset="0"/>
              </a:rPr>
              <a:t>За результатами обстеження умов життя домогосподарств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uk-UA" sz="2400" dirty="0" smtClean="0">
                <a:latin typeface="Garamond" panose="02020404030301010803" pitchFamily="18" charset="0"/>
              </a:rPr>
              <a:t>Характеристики бідності дітей (за віковими групами, типами місцевості).  </a:t>
            </a:r>
            <a:endParaRPr lang="uk-UA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03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7A546B-CDF1-47D4-81FC-D733D0050027}" type="slidenum">
              <a:rPr lang="ru-RU" altLang="ru-RU" sz="1200">
                <a:solidFill>
                  <a:schemeClr val="tx2"/>
                </a:solidFill>
              </a:rPr>
              <a:pPr eaLnBrk="1" hangingPunct="1"/>
              <a:t>9</a:t>
            </a:fld>
            <a:endParaRPr lang="ru-RU" altLang="ru-RU" sz="1200">
              <a:solidFill>
                <a:schemeClr val="tx2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568952" cy="864096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Профіль молоді у віці 15-29 років, яка не працює </a:t>
            </a:r>
            <a:br>
              <a:rPr lang="uk-UA" sz="2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</a:br>
            <a:r>
              <a:rPr lang="uk-UA" sz="27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і не навчається</a:t>
            </a:r>
            <a:endParaRPr lang="ru-RU" altLang="ru-RU" sz="2000" b="1" dirty="0">
              <a:solidFill>
                <a:schemeClr val="tx2">
                  <a:lumMod val="75000"/>
                </a:schemeClr>
              </a:solidFill>
              <a:latin typeface="Garamond" pitchFamily="18" charset="0"/>
              <a:ea typeface="+mn-ea"/>
              <a:cs typeface="Arial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051720" y="1628800"/>
          <a:ext cx="4724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979712" y="3933056"/>
          <a:ext cx="477012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3616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10737</TotalTime>
  <Words>1333</Words>
  <Application>Microsoft Office PowerPoint</Application>
  <PresentationFormat>Экран (4:3)</PresentationFormat>
  <Paragraphs>136</Paragraphs>
  <Slides>21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ІНФОРМАЦІЙНЕ ЗАБЕЗПЕЧЕННЯ МОНІТОРИНГУ ПОКАЗНИКІВ ЦСР, ЩО ХАРАКТЕРИЗУЮТЬ СТАН ДІТЕЙ ТА МОЛОДІ</vt:lpstr>
      <vt:lpstr>Слайд 2</vt:lpstr>
      <vt:lpstr>Слайд 3</vt:lpstr>
      <vt:lpstr>Характеристика ДСС, в яких збираються дані щодо характеристик дітей та молоді</vt:lpstr>
      <vt:lpstr>Слайд 5</vt:lpstr>
      <vt:lpstr>Слайд 6</vt:lpstr>
      <vt:lpstr>Удосконалення процесів збору, обробки та поширення даних</vt:lpstr>
      <vt:lpstr>Слайд 8</vt:lpstr>
      <vt:lpstr>Профіль молоді у віці 15-29 років, яка не працює  і не навчається</vt:lpstr>
      <vt:lpstr>Слайд 10</vt:lpstr>
      <vt:lpstr>Основні вимоги, обумовлені необхідністю моніторингу показників</vt:lpstr>
      <vt:lpstr>Слайд 12</vt:lpstr>
      <vt:lpstr>Слайд 13</vt:lpstr>
      <vt:lpstr>Основні виміри якості результатів  вибіркових обстежень</vt:lpstr>
      <vt:lpstr>Релевантність</vt:lpstr>
      <vt:lpstr>Надійність</vt:lpstr>
      <vt:lpstr>Своєчасність та пунктуальність</vt:lpstr>
      <vt:lpstr>Доступність та ясність</vt:lpstr>
      <vt:lpstr>Порівнянність</vt:lpstr>
      <vt:lpstr>Узгодженість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ЗВІТИ З ЯКОСТІ ДЛЯ КОРИСТУВАЧІВ  В ОБСТЕЖЕНІ УМОВ ЖИТТЯ ДОМОГОСПОДАРСТВ</dc:title>
  <dc:creator>A005</dc:creator>
  <cp:lastModifiedBy>RWT</cp:lastModifiedBy>
  <cp:revision>771</cp:revision>
  <dcterms:created xsi:type="dcterms:W3CDTF">2007-05-21T08:29:15Z</dcterms:created>
  <dcterms:modified xsi:type="dcterms:W3CDTF">2019-04-16T06:54:34Z</dcterms:modified>
</cp:coreProperties>
</file>