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theme/themeOverride2.xml" ContentType="application/vnd.openxmlformats-officedocument.themeOverride+xml"/>
  <Override PartName="/ppt/charts/chart15.xml" ContentType="application/vnd.openxmlformats-officedocument.drawingml.chart+xml"/>
  <Override PartName="/ppt/theme/themeOverride3.xml" ContentType="application/vnd.openxmlformats-officedocument.themeOverrid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7" r:id="rId4"/>
    <p:sldId id="264" r:id="rId5"/>
    <p:sldId id="268" r:id="rId6"/>
    <p:sldId id="269" r:id="rId7"/>
    <p:sldId id="273" r:id="rId8"/>
    <p:sldId id="270" r:id="rId9"/>
    <p:sldId id="260" r:id="rId10"/>
    <p:sldId id="271" r:id="rId11"/>
    <p:sldId id="262" r:id="rId12"/>
    <p:sldId id="261" r:id="rId13"/>
    <p:sldId id="272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96AA"/>
    <a:srgbClr val="E37113"/>
    <a:srgbClr val="D47D0A"/>
    <a:srgbClr val="FACF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ther_03_19\&#1062;&#1057;&#1056;_&#1076;&#1110;&#1090;&#1080;\&#1050;&#1085;&#1080;&#1075;&#1072;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Ccerenko\AppData\Local\Temp\&#1088;&#1110;&#1074;&#1077;&#1085;&#1100;_&#1086;&#1093;&#1086;&#1087;&#1083;&#1077;&#1085;&#1085;&#1103;_&#1076;&#1080;&#1085;&#1072;&#1084;&#1110;&#1082;&#1072;-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ther_01_19\&#1062;&#1057;&#1056;_&#1076;&#1110;&#1090;&#1080;\&#1050;&#1085;&#1080;&#1075;&#1072;1.xlsx" TargetMode="External"/><Relationship Id="rId1" Type="http://schemas.openxmlformats.org/officeDocument/2006/relationships/themeOverride" Target="../theme/themeOverride2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ther_01_19\&#1062;&#1057;&#1056;_&#1076;&#1110;&#1090;&#1080;\&#1050;&#1085;&#1080;&#1075;&#1072;1.xlsx" TargetMode="External"/><Relationship Id="rId1" Type="http://schemas.openxmlformats.org/officeDocument/2006/relationships/themeOverride" Target="../theme/themeOverride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ther_01_19\&#1062;&#1057;&#1056;_&#1076;&#1110;&#1090;&#1080;\&#1041;&#1091;&#1092;&#1077;&#1088;_&#1044;&#1110;&#1090;&#1080;%20&#1090;&#1072;%20&#1087;&#1110;&#1076;&#1083;&#1110;&#1090;&#1082;&#1080;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ther_03_19\&#1062;&#1057;&#1056;_&#1076;&#1110;&#1090;&#1080;\&#1050;&#1085;&#1080;&#1075;&#1072;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ther_03_19\&#1062;&#1057;&#1056;_&#1076;&#1110;&#1090;&#1080;\&#1050;&#1085;&#1080;&#1075;&#1072;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200" b="1" i="0" baseline="0" noProof="0" dirty="0" smtClean="0">
                <a:effectLst/>
              </a:rPr>
              <a:t>Динаміка рівня бідності, %, 2010-2017 рр., Україна</a:t>
            </a:r>
            <a:r>
              <a:rPr lang="ru-RU" sz="1200" b="1" i="0" baseline="0" dirty="0" smtClean="0">
                <a:effectLst/>
              </a:rPr>
              <a:t>.</a:t>
            </a:r>
            <a:endParaRPr lang="ru-RU" sz="1200" dirty="0">
              <a:effectLst/>
            </a:endParaRPr>
          </a:p>
        </c:rich>
      </c:tx>
      <c:layout>
        <c:manualLayout>
          <c:xMode val="edge"/>
          <c:yMode val="edge"/>
          <c:x val="0.20577695341642302"/>
          <c:y val="3.201659417555127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2522818975986206E-2"/>
          <c:y val="9.8833333333333329E-2"/>
          <c:w val="0.89508912132252128"/>
          <c:h val="0.65050419947506566"/>
        </c:manualLayout>
      </c:layout>
      <c:lineChart>
        <c:grouping val="standard"/>
        <c:varyColors val="0"/>
        <c:ser>
          <c:idx val="0"/>
          <c:order val="0"/>
          <c:tx>
            <c:strRef>
              <c:f>Лист2!$B$4</c:f>
              <c:strCache>
                <c:ptCount val="1"/>
                <c:pt idx="0">
                  <c:v>Відносний критерій за витратами</c:v>
                </c:pt>
              </c:strCache>
            </c:strRef>
          </c:tx>
          <c:spPr>
            <a:ln w="47625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5827163395620336E-2"/>
                  <c:y val="-3.83083989501312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D46-432A-A3BE-78F48038D0E5}"/>
                </c:ext>
              </c:extLst>
            </c:dLbl>
            <c:dLbl>
              <c:idx val="1"/>
              <c:layout>
                <c:manualLayout>
                  <c:x val="-3.3488854937908881E-2"/>
                  <c:y val="8.358267716535371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D46-432A-A3BE-78F48038D0E5}"/>
                </c:ext>
              </c:extLst>
            </c:dLbl>
            <c:dLbl>
              <c:idx val="2"/>
              <c:layout>
                <c:manualLayout>
                  <c:x val="-4.5926665883182512E-2"/>
                  <c:y val="-3.4975065616797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D46-432A-A3BE-78F48038D0E5}"/>
                </c:ext>
              </c:extLst>
            </c:dLbl>
            <c:dLbl>
              <c:idx val="3"/>
              <c:layout>
                <c:manualLayout>
                  <c:x val="-3.1001292748854156E-2"/>
                  <c:y val="-4.49750656167978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D46-432A-A3BE-78F48038D0E5}"/>
                </c:ext>
              </c:extLst>
            </c:dLbl>
            <c:dLbl>
              <c:idx val="4"/>
              <c:layout>
                <c:manualLayout>
                  <c:x val="-3.597641712696361E-2"/>
                  <c:y val="-2.16417322834646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D46-432A-A3BE-78F48038D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Лист2!$C$3:$J$3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Лист2!$C$4:$J$4</c:f>
              <c:numCache>
                <c:formatCode>General</c:formatCode>
                <c:ptCount val="8"/>
                <c:pt idx="0">
                  <c:v>24.1</c:v>
                </c:pt>
                <c:pt idx="1">
                  <c:v>24.3</c:v>
                </c:pt>
                <c:pt idx="2">
                  <c:v>25.5</c:v>
                </c:pt>
                <c:pt idx="3">
                  <c:v>24.8</c:v>
                </c:pt>
                <c:pt idx="4">
                  <c:v>23.4</c:v>
                </c:pt>
                <c:pt idx="5">
                  <c:v>22.9</c:v>
                </c:pt>
                <c:pt idx="6">
                  <c:v>23.5</c:v>
                </c:pt>
                <c:pt idx="7">
                  <c:v>24.4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D46-432A-A3BE-78F48038D0E5}"/>
            </c:ext>
          </c:extLst>
        </c:ser>
        <c:ser>
          <c:idx val="1"/>
          <c:order val="1"/>
          <c:tx>
            <c:strRef>
              <c:f>Лист2!$B$5</c:f>
              <c:strCache>
                <c:ptCount val="1"/>
                <c:pt idx="0">
                  <c:v>Абсолютний критерій за доходами нижче фактичного ПМ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triangle"/>
            <c:size val="7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5.5876914639401427E-2"/>
                  <c:y val="-2.49750656167978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D46-432A-A3BE-78F48038D0E5}"/>
                </c:ext>
              </c:extLst>
            </c:dLbl>
            <c:dLbl>
              <c:idx val="1"/>
              <c:layout>
                <c:manualLayout>
                  <c:x val="-4.0951541505073082E-2"/>
                  <c:y val="-2.16417322834645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D46-432A-A3BE-78F48038D0E5}"/>
                </c:ext>
              </c:extLst>
            </c:dLbl>
            <c:dLbl>
              <c:idx val="4"/>
              <c:layout>
                <c:manualLayout>
                  <c:x val="-6.3339601206565593E-2"/>
                  <c:y val="-1.16417322834645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D46-432A-A3BE-78F48038D0E5}"/>
                </c:ext>
              </c:extLst>
            </c:dLbl>
            <c:dLbl>
              <c:idx val="5"/>
              <c:layout>
                <c:manualLayout>
                  <c:x val="-3.1001292748854246E-2"/>
                  <c:y val="-2.49750656167978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D46-432A-A3BE-78F48038D0E5}"/>
                </c:ext>
              </c:extLst>
            </c:dLbl>
            <c:dLbl>
              <c:idx val="6"/>
              <c:layout>
                <c:manualLayout>
                  <c:x val="-4.5926665883182512E-2"/>
                  <c:y val="-2.16417322834645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5D46-432A-A3BE-78F48038D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Лист2!$C$3:$J$3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Лист2!$C$5:$J$5</c:f>
              <c:numCache>
                <c:formatCode>General</c:formatCode>
                <c:ptCount val="8"/>
                <c:pt idx="0" formatCode="0.0">
                  <c:v>14</c:v>
                </c:pt>
                <c:pt idx="1">
                  <c:v>15.7</c:v>
                </c:pt>
                <c:pt idx="2">
                  <c:v>12.2</c:v>
                </c:pt>
                <c:pt idx="3">
                  <c:v>9.6</c:v>
                </c:pt>
                <c:pt idx="4">
                  <c:v>16.7</c:v>
                </c:pt>
                <c:pt idx="5">
                  <c:v>51.9</c:v>
                </c:pt>
                <c:pt idx="6">
                  <c:v>51.1</c:v>
                </c:pt>
                <c:pt idx="7">
                  <c:v>34.9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D46-432A-A3BE-78F48038D0E5}"/>
            </c:ext>
          </c:extLst>
        </c:ser>
        <c:ser>
          <c:idx val="2"/>
          <c:order val="2"/>
          <c:tx>
            <c:strRef>
              <c:f>Лист2!$B$6</c:f>
              <c:strCache>
                <c:ptCount val="1"/>
                <c:pt idx="0">
                  <c:v>Абсолютний критерій за витратами нижче фактичного ПМ</c:v>
                </c:pt>
              </c:strCache>
            </c:strRef>
          </c:tx>
          <c:spPr>
            <a:ln w="3810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0752536529948696E-2"/>
                  <c:y val="5.024934383202038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5D46-432A-A3BE-78F48038D0E5}"/>
                </c:ext>
              </c:extLst>
            </c:dLbl>
            <c:dLbl>
              <c:idx val="1"/>
              <c:layout>
                <c:manualLayout>
                  <c:x val="-4.0951541505073061E-2"/>
                  <c:y val="-3.4975065616797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5D46-432A-A3BE-78F48038D0E5}"/>
                </c:ext>
              </c:extLst>
            </c:dLbl>
            <c:dLbl>
              <c:idx val="2"/>
              <c:layout>
                <c:manualLayout>
                  <c:x val="-3.9950248756218949E-2"/>
                  <c:y val="1.83582677165354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5D46-432A-A3BE-78F48038D0E5}"/>
                </c:ext>
              </c:extLst>
            </c:dLbl>
            <c:dLbl>
              <c:idx val="3"/>
              <c:layout>
                <c:manualLayout>
                  <c:x val="-3.3488854937908881E-2"/>
                  <c:y val="8.358267716535371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5D46-432A-A3BE-78F48038D0E5}"/>
                </c:ext>
              </c:extLst>
            </c:dLbl>
            <c:dLbl>
              <c:idx val="5"/>
              <c:layout>
                <c:manualLayout>
                  <c:x val="-5.587691463940142E-2"/>
                  <c:y val="-3.4975065616797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5D46-432A-A3BE-78F48038D0E5}"/>
                </c:ext>
              </c:extLst>
            </c:dLbl>
            <c:dLbl>
              <c:idx val="6"/>
              <c:layout>
                <c:manualLayout>
                  <c:x val="-3.59764171269637E-2"/>
                  <c:y val="-3.4975065616797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5D46-432A-A3BE-78F48038D0E5}"/>
                </c:ext>
              </c:extLst>
            </c:dLbl>
            <c:dLbl>
              <c:idx val="7"/>
              <c:layout>
                <c:manualLayout>
                  <c:x val="-1.358835742547107E-2"/>
                  <c:y val="-1.83083989501312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5D46-432A-A3BE-78F48038D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Лист2!$C$3:$J$3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Лист2!$C$6:$J$6</c:f>
              <c:numCache>
                <c:formatCode>General</c:formatCode>
                <c:ptCount val="8"/>
                <c:pt idx="0">
                  <c:v>23.5</c:v>
                </c:pt>
                <c:pt idx="1">
                  <c:v>25.8</c:v>
                </c:pt>
                <c:pt idx="2">
                  <c:v>24</c:v>
                </c:pt>
                <c:pt idx="3">
                  <c:v>22.4</c:v>
                </c:pt>
                <c:pt idx="4">
                  <c:v>28.6</c:v>
                </c:pt>
                <c:pt idx="5">
                  <c:v>58.3</c:v>
                </c:pt>
                <c:pt idx="6">
                  <c:v>58.6</c:v>
                </c:pt>
                <c:pt idx="7">
                  <c:v>47.3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5D46-432A-A3BE-78F48038D0E5}"/>
            </c:ext>
          </c:extLst>
        </c:ser>
        <c:ser>
          <c:idx val="3"/>
          <c:order val="3"/>
          <c:tx>
            <c:strRef>
              <c:f>Лист2!$B$7</c:f>
              <c:strCache>
                <c:ptCount val="1"/>
                <c:pt idx="0">
                  <c:v>Відносний критерій за шкалою еквівалентності ЄС</c:v>
                </c:pt>
              </c:strCache>
            </c:strRef>
          </c:tx>
          <c:spPr>
            <a:ln w="28575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star"/>
            <c:size val="5"/>
            <c:spPr>
              <a:solidFill>
                <a:srgbClr val="7030A0"/>
              </a:solidFill>
              <a:ln w="9525">
                <a:solidFill>
                  <a:srgbClr val="7030A0">
                    <a:alpha val="0"/>
                  </a:srgb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5230148470247214E-2"/>
                  <c:y val="1.83582677165353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5D46-432A-A3BE-78F48038D0E5}"/>
                </c:ext>
              </c:extLst>
            </c:dLbl>
            <c:dLbl>
              <c:idx val="1"/>
              <c:layout>
                <c:manualLayout>
                  <c:x val="-3.7767461903083013E-2"/>
                  <c:y val="3.83582677165353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5D46-432A-A3BE-78F48038D0E5}"/>
                </c:ext>
              </c:extLst>
            </c:dLbl>
            <c:dLbl>
              <c:idx val="2"/>
              <c:layout>
                <c:manualLayout>
                  <c:x val="-3.5279899714028284E-2"/>
                  <c:y val="3.8358267716535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5D46-432A-A3BE-78F48038D0E5}"/>
                </c:ext>
              </c:extLst>
            </c:dLbl>
            <c:dLbl>
              <c:idx val="3"/>
              <c:layout>
                <c:manualLayout>
                  <c:x val="-4.2742586281192464E-2"/>
                  <c:y val="4.16916010498687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5D46-432A-A3BE-78F48038D0E5}"/>
                </c:ext>
              </c:extLst>
            </c:dLbl>
            <c:dLbl>
              <c:idx val="4"/>
              <c:layout>
                <c:manualLayout>
                  <c:x val="-3.2792337524973555E-2"/>
                  <c:y val="3.8358267716535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8-5D46-432A-A3BE-78F48038D0E5}"/>
                </c:ext>
              </c:extLst>
            </c:dLbl>
            <c:dLbl>
              <c:idx val="5"/>
              <c:layout>
                <c:manualLayout>
                  <c:x val="-3.7767461903083013E-2"/>
                  <c:y val="3.50249343832021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5D46-432A-A3BE-78F48038D0E5}"/>
                </c:ext>
              </c:extLst>
            </c:dLbl>
            <c:dLbl>
              <c:idx val="6"/>
              <c:layout>
                <c:manualLayout>
                  <c:x val="-2.7817213146864105E-2"/>
                  <c:y val="3.16916010498686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A-5D46-432A-A3BE-78F48038D0E5}"/>
                </c:ext>
              </c:extLst>
            </c:dLbl>
            <c:dLbl>
              <c:idx val="7"/>
              <c:layout>
                <c:manualLayout>
                  <c:x val="-4.2742586281192464E-2"/>
                  <c:y val="3.16916010498686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B-5D46-432A-A3BE-78F48038D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Лист2!$C$3:$J$3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Лист2!$C$7:$J$7</c:f>
              <c:numCache>
                <c:formatCode>General</c:formatCode>
                <c:ptCount val="8"/>
                <c:pt idx="0">
                  <c:v>8.4</c:v>
                </c:pt>
                <c:pt idx="1">
                  <c:v>7.7</c:v>
                </c:pt>
                <c:pt idx="2">
                  <c:v>8.6</c:v>
                </c:pt>
                <c:pt idx="3">
                  <c:v>7.9</c:v>
                </c:pt>
                <c:pt idx="4">
                  <c:v>6.7</c:v>
                </c:pt>
                <c:pt idx="5">
                  <c:v>8.1</c:v>
                </c:pt>
                <c:pt idx="6">
                  <c:v>7.7</c:v>
                </c:pt>
                <c:pt idx="7">
                  <c:v>8.3000000000000007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C-5D46-432A-A3BE-78F48038D0E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14797360"/>
        <c:axId val="2014801936"/>
      </c:lineChart>
      <c:catAx>
        <c:axId val="201479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4801936"/>
        <c:crosses val="autoZero"/>
        <c:auto val="1"/>
        <c:lblAlgn val="ctr"/>
        <c:lblOffset val="100"/>
        <c:noMultiLvlLbl val="0"/>
      </c:catAx>
      <c:valAx>
        <c:axId val="2014801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2.4875621890547265E-2"/>
              <c:y val="0.727168766404199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479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73244016139776"/>
          <c:y val="0.82666509186351711"/>
          <c:w val="0.81287323226387742"/>
          <c:h val="0.153334908136482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568295582227546E-2"/>
          <c:y val="3.3935864597092184E-2"/>
          <c:w val="0.83216969652175976"/>
          <c:h val="0.704068363095020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Лист6!$H$6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pct60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08-4A69-A952-EA8FAB3734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808-4A69-A952-EA8FAB373472}"/>
              </c:ext>
            </c:extLst>
          </c:dPt>
          <c:dPt>
            <c:idx val="2"/>
            <c:invertIfNegative val="0"/>
            <c:bubble3D val="0"/>
            <c:spPr>
              <a:pattFill prst="pct60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808-4A69-A952-EA8FAB373472}"/>
              </c:ext>
            </c:extLst>
          </c:dPt>
          <c:dPt>
            <c:idx val="4"/>
            <c:invertIfNegative val="0"/>
            <c:bubble3D val="0"/>
            <c:spPr>
              <a:pattFill prst="pct60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808-4A69-A952-EA8FAB373472}"/>
              </c:ext>
            </c:extLst>
          </c:dPt>
          <c:cat>
            <c:multiLvlStrRef>
              <c:f>Лист6!$I$4:$N$5</c:f>
              <c:multiLvlStrCache>
                <c:ptCount val="6"/>
                <c:lvl>
                  <c:pt idx="0">
                    <c:v>чоловіки </c:v>
                  </c:pt>
                  <c:pt idx="1">
                    <c:v>жінки </c:v>
                  </c:pt>
                  <c:pt idx="2">
                    <c:v>чоловіки </c:v>
                  </c:pt>
                  <c:pt idx="3">
                    <c:v>жінки </c:v>
                  </c:pt>
                  <c:pt idx="4">
                    <c:v>чоловіки </c:v>
                  </c:pt>
                  <c:pt idx="5">
                    <c:v>жінки </c:v>
                  </c:pt>
                </c:lvl>
                <c:lvl>
                  <c:pt idx="0">
                    <c:v>вікова група 16-19 років</c:v>
                  </c:pt>
                  <c:pt idx="2">
                    <c:v>вікова група 20-64 років</c:v>
                  </c:pt>
                  <c:pt idx="4">
                    <c:v>вікова група 75 років і старше</c:v>
                  </c:pt>
                </c:lvl>
              </c:multiLvlStrCache>
            </c:multiLvlStrRef>
          </c:cat>
          <c:val>
            <c:numRef>
              <c:f>Лист6!$I$6:$N$6</c:f>
              <c:numCache>
                <c:formatCode>General</c:formatCode>
                <c:ptCount val="6"/>
                <c:pt idx="0">
                  <c:v>25.5</c:v>
                </c:pt>
                <c:pt idx="1">
                  <c:v>25.4</c:v>
                </c:pt>
                <c:pt idx="2">
                  <c:v>21.5</c:v>
                </c:pt>
                <c:pt idx="3">
                  <c:v>21.2</c:v>
                </c:pt>
                <c:pt idx="4">
                  <c:v>21.9</c:v>
                </c:pt>
                <c:pt idx="5">
                  <c:v>24.4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808-4A69-A952-EA8FAB373472}"/>
            </c:ext>
          </c:extLst>
        </c:ser>
        <c:ser>
          <c:idx val="1"/>
          <c:order val="1"/>
          <c:tx>
            <c:strRef>
              <c:f>Лист6!$H$7</c:f>
              <c:strCache>
                <c:ptCount val="1"/>
                <c:pt idx="0">
                  <c:v>2016</c:v>
                </c:pt>
              </c:strCache>
            </c:strRef>
          </c:tx>
          <c:spPr>
            <a:pattFill prst="pct70">
              <a:fgClr>
                <a:schemeClr val="accent2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4808-4A69-A952-EA8FAB37347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4808-4A69-A952-EA8FAB37347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4808-4A69-A952-EA8FAB373472}"/>
              </c:ext>
            </c:extLst>
          </c:dPt>
          <c:cat>
            <c:multiLvlStrRef>
              <c:f>Лист6!$I$4:$N$5</c:f>
              <c:multiLvlStrCache>
                <c:ptCount val="6"/>
                <c:lvl>
                  <c:pt idx="0">
                    <c:v>чоловіки </c:v>
                  </c:pt>
                  <c:pt idx="1">
                    <c:v>жінки </c:v>
                  </c:pt>
                  <c:pt idx="2">
                    <c:v>чоловіки </c:v>
                  </c:pt>
                  <c:pt idx="3">
                    <c:v>жінки </c:v>
                  </c:pt>
                  <c:pt idx="4">
                    <c:v>чоловіки </c:v>
                  </c:pt>
                  <c:pt idx="5">
                    <c:v>жінки </c:v>
                  </c:pt>
                </c:lvl>
                <c:lvl>
                  <c:pt idx="0">
                    <c:v>вікова група 16-19 років</c:v>
                  </c:pt>
                  <c:pt idx="2">
                    <c:v>вікова група 20-64 років</c:v>
                  </c:pt>
                  <c:pt idx="4">
                    <c:v>вікова група 75 років і старше</c:v>
                  </c:pt>
                </c:lvl>
              </c:multiLvlStrCache>
            </c:multiLvlStrRef>
          </c:cat>
          <c:val>
            <c:numRef>
              <c:f>Лист6!$I$7:$N$7</c:f>
              <c:numCache>
                <c:formatCode>General</c:formatCode>
                <c:ptCount val="6"/>
                <c:pt idx="0">
                  <c:v>31.1</c:v>
                </c:pt>
                <c:pt idx="1">
                  <c:v>27.2</c:v>
                </c:pt>
                <c:pt idx="2">
                  <c:v>22</c:v>
                </c:pt>
                <c:pt idx="3">
                  <c:v>21.4</c:v>
                </c:pt>
                <c:pt idx="4">
                  <c:v>24.3</c:v>
                </c:pt>
                <c:pt idx="5">
                  <c:v>25.9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808-4A69-A952-EA8FAB373472}"/>
            </c:ext>
          </c:extLst>
        </c:ser>
        <c:ser>
          <c:idx val="2"/>
          <c:order val="2"/>
          <c:tx>
            <c:strRef>
              <c:f>Лист6!$H$8</c:f>
              <c:strCache>
                <c:ptCount val="1"/>
                <c:pt idx="0">
                  <c:v>2017</c:v>
                </c:pt>
              </c:strCache>
            </c:strRef>
          </c:tx>
          <c:spPr>
            <a:pattFill prst="pct60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808-4A69-A952-EA8FAB37347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808-4A69-A952-EA8FAB37347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808-4A69-A952-EA8FAB373472}"/>
              </c:ext>
            </c:extLst>
          </c:dPt>
          <c:cat>
            <c:multiLvlStrRef>
              <c:f>Лист6!$I$4:$N$5</c:f>
              <c:multiLvlStrCache>
                <c:ptCount val="6"/>
                <c:lvl>
                  <c:pt idx="0">
                    <c:v>чоловіки </c:v>
                  </c:pt>
                  <c:pt idx="1">
                    <c:v>жінки </c:v>
                  </c:pt>
                  <c:pt idx="2">
                    <c:v>чоловіки </c:v>
                  </c:pt>
                  <c:pt idx="3">
                    <c:v>жінки </c:v>
                  </c:pt>
                  <c:pt idx="4">
                    <c:v>чоловіки </c:v>
                  </c:pt>
                  <c:pt idx="5">
                    <c:v>жінки </c:v>
                  </c:pt>
                </c:lvl>
                <c:lvl>
                  <c:pt idx="0">
                    <c:v>вікова група 16-19 років</c:v>
                  </c:pt>
                  <c:pt idx="2">
                    <c:v>вікова група 20-64 років</c:v>
                  </c:pt>
                  <c:pt idx="4">
                    <c:v>вікова група 75 років і старше</c:v>
                  </c:pt>
                </c:lvl>
              </c:multiLvlStrCache>
            </c:multiLvlStrRef>
          </c:cat>
          <c:val>
            <c:numRef>
              <c:f>Лист6!$I$8:$N$8</c:f>
              <c:numCache>
                <c:formatCode>General</c:formatCode>
                <c:ptCount val="6"/>
                <c:pt idx="0">
                  <c:v>23.4</c:v>
                </c:pt>
                <c:pt idx="1">
                  <c:v>32.9</c:v>
                </c:pt>
                <c:pt idx="2">
                  <c:v>21.6</c:v>
                </c:pt>
                <c:pt idx="3">
                  <c:v>22.2</c:v>
                </c:pt>
                <c:pt idx="4">
                  <c:v>25.3</c:v>
                </c:pt>
                <c:pt idx="5">
                  <c:v>25.5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4808-4A69-A952-EA8FAB373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9063759"/>
        <c:axId val="939055439"/>
      </c:barChart>
      <c:catAx>
        <c:axId val="939063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9055439"/>
        <c:crosses val="autoZero"/>
        <c:auto val="1"/>
        <c:lblAlgn val="ctr"/>
        <c:lblOffset val="100"/>
        <c:noMultiLvlLbl val="0"/>
      </c:catAx>
      <c:valAx>
        <c:axId val="9390554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90637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836430669402323"/>
          <c:y val="0.28979668902581796"/>
          <c:w val="9.3463500703484234E-2"/>
          <c:h val="0.307095712873677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Рівень немонетарної бідності </a:t>
            </a:r>
            <a:endParaRPr lang="ru-RU" sz="14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25945822397200352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Лист3!$C$4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Лист3!$B$5:$B$6</c:f>
              <c:strCache>
                <c:ptCount val="2"/>
                <c:pt idx="0">
                  <c:v>Домогосподарства з дітьми</c:v>
                </c:pt>
                <c:pt idx="1">
                  <c:v>Домогосподарства без дітей</c:v>
                </c:pt>
              </c:strCache>
            </c:strRef>
          </c:cat>
          <c:val>
            <c:numRef>
              <c:f>Лист3!$C$5:$C$6</c:f>
              <c:numCache>
                <c:formatCode>General</c:formatCode>
                <c:ptCount val="2"/>
                <c:pt idx="0">
                  <c:v>28.3</c:v>
                </c:pt>
                <c:pt idx="1">
                  <c:v>24.8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DD-4848-98B4-97ABE57E2355}"/>
            </c:ext>
          </c:extLst>
        </c:ser>
        <c:ser>
          <c:idx val="1"/>
          <c:order val="1"/>
          <c:tx>
            <c:strRef>
              <c:f>Лист3!$D$4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Лист3!$B$5:$B$6</c:f>
              <c:strCache>
                <c:ptCount val="2"/>
                <c:pt idx="0">
                  <c:v>Домогосподарства з дітьми</c:v>
                </c:pt>
                <c:pt idx="1">
                  <c:v>Домогосподарства без дітей</c:v>
                </c:pt>
              </c:strCache>
            </c:strRef>
          </c:cat>
          <c:val>
            <c:numRef>
              <c:f>Лист3!$D$5:$D$6</c:f>
              <c:numCache>
                <c:formatCode>General</c:formatCode>
                <c:ptCount val="2"/>
                <c:pt idx="0">
                  <c:v>26.6</c:v>
                </c:pt>
                <c:pt idx="1">
                  <c:v>27.3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DD-4848-98B4-97ABE57E235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33652096"/>
        <c:axId val="1333648768"/>
      </c:barChart>
      <c:catAx>
        <c:axId val="1333652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33648768"/>
        <c:crosses val="autoZero"/>
        <c:auto val="1"/>
        <c:lblAlgn val="ctr"/>
        <c:lblOffset val="100"/>
        <c:noMultiLvlLbl val="0"/>
      </c:catAx>
      <c:valAx>
        <c:axId val="13336487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3365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dirty="0" smtClean="0"/>
              <a:t>Бідність до і після отримання допомоги, %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3464281638708207E-2"/>
          <c:y val="3.2771429088522541E-2"/>
          <c:w val="0.93325069420670237"/>
          <c:h val="0.63605489438178897"/>
        </c:manualLayout>
      </c:layout>
      <c:lineChart>
        <c:grouping val="standard"/>
        <c:varyColors val="0"/>
        <c:ser>
          <c:idx val="0"/>
          <c:order val="0"/>
          <c:tx>
            <c:strRef>
              <c:f>Аркуш1!$B$4</c:f>
              <c:strCache>
                <c:ptCount val="1"/>
                <c:pt idx="0">
                  <c:v>без допомоги при народженні та на догляд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Аркуш1!$C$4:$M$4</c:f>
              <c:numCache>
                <c:formatCode>0.0</c:formatCode>
                <c:ptCount val="11"/>
                <c:pt idx="0">
                  <c:v>28.841946983003332</c:v>
                </c:pt>
                <c:pt idx="1">
                  <c:v>27.906851283905059</c:v>
                </c:pt>
                <c:pt idx="2">
                  <c:v>28.031655686862877</c:v>
                </c:pt>
                <c:pt idx="3">
                  <c:v>27.738169410192331</c:v>
                </c:pt>
                <c:pt idx="4">
                  <c:v>25.578486231597509</c:v>
                </c:pt>
                <c:pt idx="5">
                  <c:v>25.309030800179542</c:v>
                </c:pt>
                <c:pt idx="6">
                  <c:v>27.278571641429604</c:v>
                </c:pt>
                <c:pt idx="7">
                  <c:v>25.450881400160341</c:v>
                </c:pt>
                <c:pt idx="8">
                  <c:v>25.128418505459109</c:v>
                </c:pt>
                <c:pt idx="9">
                  <c:v>24.774742628234396</c:v>
                </c:pt>
                <c:pt idx="10">
                  <c:v>23.846554425054226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940-4591-AAD2-F24F7300273E}"/>
            </c:ext>
          </c:extLst>
        </c:ser>
        <c:ser>
          <c:idx val="1"/>
          <c:order val="1"/>
          <c:tx>
            <c:strRef>
              <c:f>Аркуш1!$B$5</c:f>
              <c:strCache>
                <c:ptCount val="1"/>
                <c:pt idx="0">
                  <c:v>без допомоги на дітей одиноким матерям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Аркуш1!$C$5:$M$5</c:f>
              <c:numCache>
                <c:formatCode>0.0</c:formatCode>
                <c:ptCount val="11"/>
                <c:pt idx="0">
                  <c:v>28.170012731938115</c:v>
                </c:pt>
                <c:pt idx="1">
                  <c:v>27.286053127078365</c:v>
                </c:pt>
                <c:pt idx="2">
                  <c:v>27.2</c:v>
                </c:pt>
                <c:pt idx="3">
                  <c:v>26.552697921581192</c:v>
                </c:pt>
                <c:pt idx="4">
                  <c:v>24.132669848837391</c:v>
                </c:pt>
                <c:pt idx="5">
                  <c:v>24.324525385751848</c:v>
                </c:pt>
                <c:pt idx="6">
                  <c:v>25.462605070306566</c:v>
                </c:pt>
                <c:pt idx="7">
                  <c:v>24.711785626986263</c:v>
                </c:pt>
                <c:pt idx="8">
                  <c:v>23.765591902846843</c:v>
                </c:pt>
                <c:pt idx="9">
                  <c:v>23.046678357376589</c:v>
                </c:pt>
                <c:pt idx="10">
                  <c:v>23.635810156685842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940-4591-AAD2-F24F7300273E}"/>
            </c:ext>
          </c:extLst>
        </c:ser>
        <c:ser>
          <c:idx val="2"/>
          <c:order val="2"/>
          <c:tx>
            <c:strRef>
              <c:f>Аркуш1!$B$6</c:f>
              <c:strCache>
                <c:ptCount val="1"/>
                <c:pt idx="0">
                  <c:v>без допомоги малозабезпеченим сімям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Аркуш1!$C$6:$M$6</c:f>
              <c:numCache>
                <c:formatCode>0.0</c:formatCode>
                <c:ptCount val="11"/>
                <c:pt idx="0">
                  <c:v>28.370458305680447</c:v>
                </c:pt>
                <c:pt idx="1">
                  <c:v>27.287426225885536</c:v>
                </c:pt>
                <c:pt idx="2">
                  <c:v>27.094381051359811</c:v>
                </c:pt>
                <c:pt idx="3">
                  <c:v>26.507432751090782</c:v>
                </c:pt>
                <c:pt idx="4">
                  <c:v>24.085293285062477</c:v>
                </c:pt>
                <c:pt idx="5">
                  <c:v>24.403683791607683</c:v>
                </c:pt>
                <c:pt idx="6">
                  <c:v>25.633786040932634</c:v>
                </c:pt>
                <c:pt idx="7">
                  <c:v>24.642210989883061</c:v>
                </c:pt>
                <c:pt idx="8">
                  <c:v>23.779005067192454</c:v>
                </c:pt>
                <c:pt idx="9">
                  <c:v>23.3</c:v>
                </c:pt>
                <c:pt idx="10">
                  <c:v>23.949680271515298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940-4591-AAD2-F24F7300273E}"/>
            </c:ext>
          </c:extLst>
        </c:ser>
        <c:ser>
          <c:idx val="3"/>
          <c:order val="3"/>
          <c:tx>
            <c:strRef>
              <c:f>Аркуш1!$B$7</c:f>
              <c:strCache>
                <c:ptCount val="1"/>
                <c:pt idx="0">
                  <c:v>без субсидії на ЖКП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Аркуш1!$C$7:$M$7</c:f>
              <c:numCache>
                <c:formatCode>0.0</c:formatCode>
                <c:ptCount val="11"/>
                <c:pt idx="0">
                  <c:v>28.132226089168011</c:v>
                </c:pt>
                <c:pt idx="1">
                  <c:v>27.283200453304502</c:v>
                </c:pt>
                <c:pt idx="2">
                  <c:v>27.003913023591906</c:v>
                </c:pt>
                <c:pt idx="3">
                  <c:v>26.406532562872432</c:v>
                </c:pt>
                <c:pt idx="4">
                  <c:v>24.06730118286028</c:v>
                </c:pt>
                <c:pt idx="5">
                  <c:v>24.298311887026635</c:v>
                </c:pt>
                <c:pt idx="6">
                  <c:v>25.490886707532461</c:v>
                </c:pt>
                <c:pt idx="7">
                  <c:v>24.676470743401481</c:v>
                </c:pt>
                <c:pt idx="8">
                  <c:v>23.489282318580482</c:v>
                </c:pt>
                <c:pt idx="9">
                  <c:v>23.206093397758789</c:v>
                </c:pt>
                <c:pt idx="10">
                  <c:v>24.47648558978749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940-4591-AAD2-F24F7300273E}"/>
            </c:ext>
          </c:extLst>
        </c:ser>
        <c:ser>
          <c:idx val="4"/>
          <c:order val="4"/>
          <c:tx>
            <c:strRef>
              <c:f>Аркуш1!$B$8</c:f>
              <c:strCache>
                <c:ptCount val="1"/>
                <c:pt idx="0">
                  <c:v>без соціальних пільг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Аркуш1!$C$8:$M$8</c:f>
              <c:numCache>
                <c:formatCode>0.0</c:formatCode>
                <c:ptCount val="11"/>
                <c:pt idx="0">
                  <c:v>28.247938313151355</c:v>
                </c:pt>
                <c:pt idx="1">
                  <c:v>27.122962706237114</c:v>
                </c:pt>
                <c:pt idx="2">
                  <c:v>27.2</c:v>
                </c:pt>
                <c:pt idx="3">
                  <c:v>26.65802272791586</c:v>
                </c:pt>
                <c:pt idx="4">
                  <c:v>24.153333060115742</c:v>
                </c:pt>
                <c:pt idx="5">
                  <c:v>24.356281426668534</c:v>
                </c:pt>
                <c:pt idx="6">
                  <c:v>24.951551963962938</c:v>
                </c:pt>
                <c:pt idx="7">
                  <c:v>24.259561904972017</c:v>
                </c:pt>
                <c:pt idx="8">
                  <c:v>23.51464616934464</c:v>
                </c:pt>
                <c:pt idx="9">
                  <c:v>22.902223868544159</c:v>
                </c:pt>
                <c:pt idx="10">
                  <c:v>23.059107643729654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940-4591-AAD2-F24F7300273E}"/>
            </c:ext>
          </c:extLst>
        </c:ser>
        <c:ser>
          <c:idx val="5"/>
          <c:order val="5"/>
          <c:tx>
            <c:strRef>
              <c:f>Аркуш1!$B$9</c:f>
              <c:strCache>
                <c:ptCount val="1"/>
                <c:pt idx="0">
                  <c:v>рівень бідності після випоати всіх допомог</c:v>
                </c:pt>
              </c:strCache>
            </c:strRef>
          </c:tx>
          <c:spPr>
            <a:ln w="28575" cap="rnd">
              <a:solidFill>
                <a:srgbClr val="CC006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C0066"/>
              </a:solidFill>
              <a:ln w="9525">
                <a:solidFill>
                  <a:srgbClr val="CC0066"/>
                </a:solidFill>
              </a:ln>
              <a:effectLst/>
            </c:spPr>
          </c:marker>
          <c:cat>
            <c:numRef>
              <c:f>Аркуш1!$C$3:$M$3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Аркуш1!$C$9:$M$9</c:f>
              <c:numCache>
                <c:formatCode>General</c:formatCode>
                <c:ptCount val="11"/>
                <c:pt idx="0">
                  <c:v>28.1</c:v>
                </c:pt>
                <c:pt idx="1">
                  <c:v>27.3</c:v>
                </c:pt>
                <c:pt idx="2">
                  <c:v>27</c:v>
                </c:pt>
                <c:pt idx="3">
                  <c:v>26.4</c:v>
                </c:pt>
                <c:pt idx="4">
                  <c:v>24.1</c:v>
                </c:pt>
                <c:pt idx="5">
                  <c:v>24.3</c:v>
                </c:pt>
                <c:pt idx="6">
                  <c:v>25.5</c:v>
                </c:pt>
                <c:pt idx="7">
                  <c:v>24.5</c:v>
                </c:pt>
                <c:pt idx="8">
                  <c:v>23.4</c:v>
                </c:pt>
                <c:pt idx="9">
                  <c:v>22.9</c:v>
                </c:pt>
                <c:pt idx="10">
                  <c:v>23.5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940-4591-AAD2-F24F730027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646871392"/>
        <c:axId val="-646871936"/>
      </c:lineChart>
      <c:catAx>
        <c:axId val="-64687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646871936"/>
        <c:crosses val="autoZero"/>
        <c:auto val="1"/>
        <c:lblAlgn val="ctr"/>
        <c:lblOffset val="100"/>
        <c:noMultiLvlLbl val="0"/>
      </c:catAx>
      <c:valAx>
        <c:axId val="-646871936"/>
        <c:scaling>
          <c:orientation val="minMax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64687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7216548004952375E-2"/>
          <c:y val="0.78506359948982518"/>
          <c:w val="0.95181628292963283"/>
          <c:h val="0.200419687690310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dirty="0" smtClean="0"/>
              <a:t>Рівень</a:t>
            </a:r>
            <a:r>
              <a:rPr lang="uk-UA" baseline="0" dirty="0" smtClean="0"/>
              <a:t> охоплення бідних програмами соціальної підтримки, %</a:t>
            </a:r>
            <a:endParaRPr lang="ru-RU" dirty="0"/>
          </a:p>
        </c:rich>
      </c:tx>
      <c:layout>
        <c:manualLayout>
          <c:xMode val="edge"/>
          <c:yMode val="edge"/>
          <c:x val="0.20772159322471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1307093425118807E-2"/>
          <c:y val="0.12917007936345026"/>
          <c:w val="0.88249188415359536"/>
          <c:h val="0.66029257303701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Лист1!$A$4</c:f>
              <c:strCache>
                <c:ptCount val="1"/>
                <c:pt idx="0">
                  <c:v>допомога при народженні та на догляд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Лист1!$B$3:$K$3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Лист1!$B$4:$K$4</c:f>
              <c:numCache>
                <c:formatCode>###0.0%</c:formatCode>
                <c:ptCount val="10"/>
                <c:pt idx="0">
                  <c:v>0.18620574638537429</c:v>
                </c:pt>
                <c:pt idx="1">
                  <c:v>0.20607200597069664</c:v>
                </c:pt>
                <c:pt idx="2">
                  <c:v>0.21815586235782411</c:v>
                </c:pt>
                <c:pt idx="3">
                  <c:v>0.23951680350393365</c:v>
                </c:pt>
                <c:pt idx="4">
                  <c:v>0.23964344417964273</c:v>
                </c:pt>
                <c:pt idx="5">
                  <c:v>0.22124708717196215</c:v>
                </c:pt>
                <c:pt idx="6">
                  <c:v>0.23942890339491768</c:v>
                </c:pt>
                <c:pt idx="7">
                  <c:v>0.2366402913584762</c:v>
                </c:pt>
                <c:pt idx="8">
                  <c:v>0.25010271921492228</c:v>
                </c:pt>
                <c:pt idx="9">
                  <c:v>0.19414887952478913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B-4AB3-83AC-44E25D8C9A23}"/>
            </c:ext>
          </c:extLst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допомога малозабезпеченим сім'ям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Лист1!$B$3:$K$3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Лист1!$B$5:$K$5</c:f>
              <c:numCache>
                <c:formatCode>###0.0%</c:formatCode>
                <c:ptCount val="10"/>
                <c:pt idx="0">
                  <c:v>4.9771824529219029E-2</c:v>
                </c:pt>
                <c:pt idx="1">
                  <c:v>3.9497535511166221E-2</c:v>
                </c:pt>
                <c:pt idx="2">
                  <c:v>3.5030536867952516E-2</c:v>
                </c:pt>
                <c:pt idx="3">
                  <c:v>4.6048820987992706E-2</c:v>
                </c:pt>
                <c:pt idx="4">
                  <c:v>4.074885007501021E-2</c:v>
                </c:pt>
                <c:pt idx="5">
                  <c:v>4.3316024184200143E-2</c:v>
                </c:pt>
                <c:pt idx="6">
                  <c:v>5.1659586776982722E-2</c:v>
                </c:pt>
                <c:pt idx="7">
                  <c:v>4.7672649378890014E-2</c:v>
                </c:pt>
                <c:pt idx="8">
                  <c:v>3.7622048491547849E-2</c:v>
                </c:pt>
                <c:pt idx="9">
                  <c:v>4.5227525886129355E-2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7B-4AB3-83AC-44E25D8C9A23}"/>
            </c:ext>
          </c:extLst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житлові субсидії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Лист1!$B$3:$K$3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Лист1!$B$6:$K$6</c:f>
              <c:numCache>
                <c:formatCode>###0.0%</c:formatCode>
                <c:ptCount val="10"/>
                <c:pt idx="0">
                  <c:v>4.1230874364173664E-2</c:v>
                </c:pt>
                <c:pt idx="1">
                  <c:v>3.5282867560639371E-2</c:v>
                </c:pt>
                <c:pt idx="2">
                  <c:v>3.4295894764992584E-2</c:v>
                </c:pt>
                <c:pt idx="3">
                  <c:v>2.342103006765257E-2</c:v>
                </c:pt>
                <c:pt idx="4">
                  <c:v>2.5995363072505152E-2</c:v>
                </c:pt>
                <c:pt idx="5">
                  <c:v>2.8982588653437183E-2</c:v>
                </c:pt>
                <c:pt idx="6">
                  <c:v>2.5299826742748766E-2</c:v>
                </c:pt>
                <c:pt idx="7">
                  <c:v>3.2138153433904353E-2</c:v>
                </c:pt>
                <c:pt idx="8">
                  <c:v>0.17510164770372344</c:v>
                </c:pt>
                <c:pt idx="9">
                  <c:v>0.41385935801389162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7B-4AB3-83AC-44E25D8C9A23}"/>
            </c:ext>
          </c:extLst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соціальні пільги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Лист1!$B$3:$K$3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Лист1!$B$7:$K$7</c:f>
              <c:numCache>
                <c:formatCode>###0.0%</c:formatCode>
                <c:ptCount val="10"/>
                <c:pt idx="0">
                  <c:v>0.35595471065706968</c:v>
                </c:pt>
                <c:pt idx="1">
                  <c:v>0.37955053000718952</c:v>
                </c:pt>
                <c:pt idx="2">
                  <c:v>0.36687763884049046</c:v>
                </c:pt>
                <c:pt idx="3">
                  <c:v>0.35409258454931319</c:v>
                </c:pt>
                <c:pt idx="4">
                  <c:v>0.35677013526844364</c:v>
                </c:pt>
                <c:pt idx="5">
                  <c:v>0.36513638615276423</c:v>
                </c:pt>
                <c:pt idx="6">
                  <c:v>0.32507689967928033</c:v>
                </c:pt>
                <c:pt idx="7">
                  <c:v>0.30771471217522228</c:v>
                </c:pt>
                <c:pt idx="8">
                  <c:v>0.31278388034260535</c:v>
                </c:pt>
                <c:pt idx="9">
                  <c:v>0.27872165326935827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7B-4AB3-83AC-44E25D8C9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4673616"/>
        <c:axId val="434670704"/>
      </c:barChart>
      <c:catAx>
        <c:axId val="43467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4670704"/>
        <c:crosses val="autoZero"/>
        <c:auto val="1"/>
        <c:lblAlgn val="ctr"/>
        <c:lblOffset val="100"/>
        <c:noMultiLvlLbl val="0"/>
      </c:catAx>
      <c:valAx>
        <c:axId val="43467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4673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Лист3!$C$7</c:f>
              <c:strCache>
                <c:ptCount val="1"/>
                <c:pt idx="0">
                  <c:v>До виплати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Лист3!$B$8:$B$13</c:f>
              <c:strCache>
                <c:ptCount val="6"/>
                <c:pt idx="0">
                  <c:v>Допомога одиноким батькам</c:v>
                </c:pt>
                <c:pt idx="1">
                  <c:v>Допомога при народженні</c:v>
                </c:pt>
                <c:pt idx="2">
                  <c:v>Допомога малозабезпеченим</c:v>
                </c:pt>
                <c:pt idx="3">
                  <c:v>Житлова субсидія</c:v>
                </c:pt>
                <c:pt idx="4">
                  <c:v>Соціальні пільги</c:v>
                </c:pt>
                <c:pt idx="5">
                  <c:v>Всі трансферти</c:v>
                </c:pt>
              </c:strCache>
            </c:strRef>
          </c:cat>
          <c:val>
            <c:numRef>
              <c:f>Лист3!$C$8:$C$13</c:f>
              <c:numCache>
                <c:formatCode>General</c:formatCode>
                <c:ptCount val="6"/>
                <c:pt idx="0">
                  <c:v>31.1</c:v>
                </c:pt>
                <c:pt idx="1">
                  <c:v>33.9</c:v>
                </c:pt>
                <c:pt idx="2">
                  <c:v>31.3</c:v>
                </c:pt>
                <c:pt idx="3">
                  <c:v>30.9</c:v>
                </c:pt>
                <c:pt idx="4" formatCode="0.0">
                  <c:v>31</c:v>
                </c:pt>
                <c:pt idx="5" formatCode="0.0">
                  <c:v>33.5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63-429E-BCCD-36E9AD2BAB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99629056"/>
        <c:axId val="499632000"/>
      </c:barChart>
      <c:lineChart>
        <c:grouping val="standard"/>
        <c:varyColors val="0"/>
        <c:ser>
          <c:idx val="1"/>
          <c:order val="1"/>
          <c:tx>
            <c:strRef>
              <c:f>Лист3!$D$7</c:f>
              <c:strCache>
                <c:ptCount val="1"/>
                <c:pt idx="0">
                  <c:v>Після виплати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9.72222222222222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63-429E-BCCD-36E9AD2BABBB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A63-429E-BCCD-36E9AD2BABBB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63-429E-BCCD-36E9AD2BABBB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A63-429E-BCCD-36E9AD2BABBB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A63-429E-BCCD-36E9AD2BABBB}"/>
                </c:ext>
              </c:extLst>
            </c:dLbl>
            <c:dLbl>
              <c:idx val="5"/>
              <c:layout>
                <c:manualLayout>
                  <c:x val="2.2463496817671284E-2"/>
                  <c:y val="-4.0056078509913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A63-429E-BCCD-36E9AD2BAB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Лист3!$B$8:$B$13</c:f>
              <c:strCache>
                <c:ptCount val="6"/>
                <c:pt idx="0">
                  <c:v>Допомога одиноким батькам</c:v>
                </c:pt>
                <c:pt idx="1">
                  <c:v>Допомога при народженні</c:v>
                </c:pt>
                <c:pt idx="2">
                  <c:v>Допомога малозабезпеченим</c:v>
                </c:pt>
                <c:pt idx="3">
                  <c:v>Житлова субсидія</c:v>
                </c:pt>
                <c:pt idx="4">
                  <c:v>Соціальні пільги</c:v>
                </c:pt>
                <c:pt idx="5">
                  <c:v>Всі трансферти</c:v>
                </c:pt>
              </c:strCache>
            </c:strRef>
          </c:cat>
          <c:val>
            <c:numRef>
              <c:f>Лист3!$D$8:$D$13</c:f>
              <c:numCache>
                <c:formatCode>General</c:formatCode>
                <c:ptCount val="6"/>
                <c:pt idx="0">
                  <c:v>30.8</c:v>
                </c:pt>
                <c:pt idx="1">
                  <c:v>30.8</c:v>
                </c:pt>
                <c:pt idx="2">
                  <c:v>30.8</c:v>
                </c:pt>
                <c:pt idx="3">
                  <c:v>30.8</c:v>
                </c:pt>
                <c:pt idx="4">
                  <c:v>30.8</c:v>
                </c:pt>
                <c:pt idx="5">
                  <c:v>30.8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A63-429E-BCCD-36E9AD2BABB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99629056"/>
        <c:axId val="499632000"/>
      </c:lineChart>
      <c:catAx>
        <c:axId val="49962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9632000"/>
        <c:crosses val="autoZero"/>
        <c:auto val="1"/>
        <c:lblAlgn val="ctr"/>
        <c:lblOffset val="100"/>
        <c:noMultiLvlLbl val="0"/>
      </c:catAx>
      <c:valAx>
        <c:axId val="499632000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962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Лист4!$C$4:$C$12</c:f>
              <c:strCache>
                <c:ptCount val="9"/>
                <c:pt idx="0">
                  <c:v>Всі соціальні програми</c:v>
                </c:pt>
                <c:pt idx="1">
                  <c:v>Допомога по безробіттю</c:v>
                </c:pt>
                <c:pt idx="2">
                  <c:v>Стипендії</c:v>
                </c:pt>
                <c:pt idx="3">
                  <c:v>Допомога одиноким батькам</c:v>
                </c:pt>
                <c:pt idx="4">
                  <c:v>Допомога при народженні</c:v>
                </c:pt>
                <c:pt idx="5">
                  <c:v>Допомога малозабезпеченим сім'ям</c:v>
                </c:pt>
                <c:pt idx="6">
                  <c:v>Інші допомоги</c:v>
                </c:pt>
                <c:pt idx="7">
                  <c:v>Соціальні пільги</c:v>
                </c:pt>
                <c:pt idx="8">
                  <c:v>Житлові субсидії</c:v>
                </c:pt>
              </c:strCache>
            </c:strRef>
          </c:cat>
          <c:val>
            <c:numRef>
              <c:f>Лист4!$D$4:$D$12</c:f>
              <c:numCache>
                <c:formatCode>#,##0.00</c:formatCode>
                <c:ptCount val="9"/>
                <c:pt idx="0">
                  <c:v>0.47529545325286249</c:v>
                </c:pt>
                <c:pt idx="1">
                  <c:v>0.47010421688080439</c:v>
                </c:pt>
                <c:pt idx="2">
                  <c:v>0.4731179042517269</c:v>
                </c:pt>
                <c:pt idx="3">
                  <c:v>0.73723789669523088</c:v>
                </c:pt>
                <c:pt idx="4">
                  <c:v>0.64827529801664951</c:v>
                </c:pt>
                <c:pt idx="5">
                  <c:v>0.81298145054133708</c:v>
                </c:pt>
                <c:pt idx="6">
                  <c:v>0.38246315824137023</c:v>
                </c:pt>
                <c:pt idx="7">
                  <c:v>0.24752265223408651</c:v>
                </c:pt>
                <c:pt idx="8">
                  <c:v>0.39257165416928841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AD-418C-BA19-1DE6010AD0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99709056"/>
        <c:axId val="499724288"/>
      </c:barChart>
      <c:catAx>
        <c:axId val="499709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9724288"/>
        <c:crosses val="autoZero"/>
        <c:auto val="1"/>
        <c:lblAlgn val="ctr"/>
        <c:lblOffset val="100"/>
        <c:noMultiLvlLbl val="0"/>
      </c:catAx>
      <c:valAx>
        <c:axId val="499724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9709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06928758712051E-2"/>
          <c:y val="5.9652594271687807E-2"/>
          <c:w val="0.62298195682002799"/>
          <c:h val="0.723809255025917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Аркуш1!$A$21</c:f>
              <c:strCache>
                <c:ptCount val="1"/>
                <c:pt idx="0">
                  <c:v>фактичний рівень бідності </c:v>
                </c:pt>
              </c:strCache>
            </c:strRef>
          </c:tx>
          <c:spPr>
            <a:solidFill>
              <a:srgbClr val="D47D0A"/>
            </a:solidFill>
            <a:ln>
              <a:noFill/>
            </a:ln>
            <a:effectLst/>
          </c:spPr>
          <c:invertIfNegative val="0"/>
          <c:cat>
            <c:strRef>
              <c:f>Аркуш1!$B$20:$C$20</c:f>
              <c:strCache>
                <c:ptCount val="2"/>
                <c:pt idx="0">
                  <c:v>Відносна бідність </c:v>
                </c:pt>
                <c:pt idx="1">
                  <c:v>Межа - витрати нижче фактичного ПМ</c:v>
                </c:pt>
              </c:strCache>
            </c:strRef>
          </c:cat>
          <c:val>
            <c:numRef>
              <c:f>Аркуш1!$B$21:$C$21</c:f>
              <c:numCache>
                <c:formatCode>General</c:formatCode>
                <c:ptCount val="2"/>
                <c:pt idx="0">
                  <c:v>32.5</c:v>
                </c:pt>
                <c:pt idx="1">
                  <c:v>56.7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69-4E01-82A6-1DCCEE0400A2}"/>
            </c:ext>
          </c:extLst>
        </c:ser>
        <c:ser>
          <c:idx val="1"/>
          <c:order val="1"/>
          <c:tx>
            <c:strRef>
              <c:f>Аркуш1!$A$22</c:f>
              <c:strCache>
                <c:ptCount val="1"/>
                <c:pt idx="0">
                  <c:v>зростання рівня бідності - межа збільшена на 10%</c:v>
                </c:pt>
              </c:strCache>
            </c:strRef>
          </c:tx>
          <c:spPr>
            <a:solidFill>
              <a:srgbClr val="ED924D"/>
            </a:solidFill>
            <a:ln>
              <a:noFill/>
            </a:ln>
            <a:effectLst/>
          </c:spPr>
          <c:invertIfNegative val="0"/>
          <c:cat>
            <c:strRef>
              <c:f>Аркуш1!$B$20:$C$20</c:f>
              <c:strCache>
                <c:ptCount val="2"/>
                <c:pt idx="0">
                  <c:v>Відносна бідність </c:v>
                </c:pt>
                <c:pt idx="1">
                  <c:v>Межа - витрати нижче фактичного ПМ</c:v>
                </c:pt>
              </c:strCache>
            </c:strRef>
          </c:cat>
          <c:val>
            <c:numRef>
              <c:f>Аркуш1!$B$22:$C$22</c:f>
              <c:numCache>
                <c:formatCode>General</c:formatCode>
                <c:ptCount val="2"/>
                <c:pt idx="0">
                  <c:v>9.7000000000000028</c:v>
                </c:pt>
                <c:pt idx="1">
                  <c:v>9.0999999999999943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69-4E01-82A6-1DCCEE0400A2}"/>
            </c:ext>
          </c:extLst>
        </c:ser>
        <c:ser>
          <c:idx val="2"/>
          <c:order val="2"/>
          <c:tx>
            <c:strRef>
              <c:f>Аркуш1!$A$23</c:f>
              <c:strCache>
                <c:ptCount val="1"/>
                <c:pt idx="0">
                  <c:v>зростання рівня бідності - межа збільшена на 20%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Аркуш1!$B$20:$C$20</c:f>
              <c:strCache>
                <c:ptCount val="2"/>
                <c:pt idx="0">
                  <c:v>Відносна бідність </c:v>
                </c:pt>
                <c:pt idx="1">
                  <c:v>Межа - витрати нижче фактичного ПМ</c:v>
                </c:pt>
              </c:strCache>
            </c:strRef>
          </c:cat>
          <c:val>
            <c:numRef>
              <c:f>Аркуш1!$B$23:$C$23</c:f>
              <c:numCache>
                <c:formatCode>General</c:formatCode>
                <c:ptCount val="2"/>
                <c:pt idx="0">
                  <c:v>7.5999999999999943</c:v>
                </c:pt>
                <c:pt idx="1">
                  <c:v>6.7000000000000028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69-4E01-82A6-1DCCEE040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8221263"/>
        <c:axId val="938232911"/>
      </c:barChart>
      <c:catAx>
        <c:axId val="938221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8232911"/>
        <c:crosses val="autoZero"/>
        <c:auto val="1"/>
        <c:lblAlgn val="ctr"/>
        <c:lblOffset val="100"/>
        <c:noMultiLvlLbl val="0"/>
      </c:catAx>
      <c:valAx>
        <c:axId val="938232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82212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40388538812604"/>
          <c:y val="1.8699545391927263E-2"/>
          <c:w val="0.287088616116708"/>
          <c:h val="0.894071753575605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noProof="0" dirty="0" smtClean="0"/>
              <a:t>Рівень бідності домогосподарств з дітьми, % </a:t>
            </a:r>
            <a:endParaRPr lang="uk-UA" noProof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Лист1!$B$4</c:f>
              <c:strCache>
                <c:ptCount val="1"/>
                <c:pt idx="0">
                  <c:v>Домогосподарства з дітьми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Лист1!$C$3:$I$3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Лист1!$C$4:$I$4</c:f>
              <c:numCache>
                <c:formatCode>General</c:formatCode>
                <c:ptCount val="7"/>
                <c:pt idx="0">
                  <c:v>32.9</c:v>
                </c:pt>
                <c:pt idx="1">
                  <c:v>30.7</c:v>
                </c:pt>
                <c:pt idx="2">
                  <c:v>28.6</c:v>
                </c:pt>
                <c:pt idx="3">
                  <c:v>36.700000000000003</c:v>
                </c:pt>
                <c:pt idx="4">
                  <c:v>66.5</c:v>
                </c:pt>
                <c:pt idx="5">
                  <c:v>65.2</c:v>
                </c:pt>
                <c:pt idx="6">
                  <c:v>52.1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CA-410A-9E82-7C1AEB437277}"/>
            </c:ext>
          </c:extLst>
        </c:ser>
        <c:ser>
          <c:idx val="1"/>
          <c:order val="1"/>
          <c:tx>
            <c:strRef>
              <c:f>Лист1!$B$5</c:f>
              <c:strCache>
                <c:ptCount val="1"/>
                <c:pt idx="0">
                  <c:v>Домогосподарства без дітей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Лист1!$C$3:$I$3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Лист1!$C$5:$I$5</c:f>
              <c:numCache>
                <c:formatCode>General</c:formatCode>
                <c:ptCount val="7"/>
                <c:pt idx="0">
                  <c:v>17.5</c:v>
                </c:pt>
                <c:pt idx="1">
                  <c:v>16.2</c:v>
                </c:pt>
                <c:pt idx="2">
                  <c:v>14.4</c:v>
                </c:pt>
                <c:pt idx="3">
                  <c:v>18.7</c:v>
                </c:pt>
                <c:pt idx="4">
                  <c:v>48.8</c:v>
                </c:pt>
                <c:pt idx="5">
                  <c:v>50.9</c:v>
                </c:pt>
                <c:pt idx="6">
                  <c:v>36.200000000000003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CA-410A-9E82-7C1AEB43727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29931632"/>
        <c:axId val="429926640"/>
      </c:lineChart>
      <c:catAx>
        <c:axId val="429931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9926640"/>
        <c:crosses val="autoZero"/>
        <c:auto val="1"/>
        <c:lblAlgn val="ctr"/>
        <c:lblOffset val="100"/>
        <c:noMultiLvlLbl val="0"/>
      </c:catAx>
      <c:valAx>
        <c:axId val="42992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9931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76394201677528E-2"/>
          <c:y val="3.1008283224439458E-2"/>
          <c:w val="0.88714733542319746"/>
          <c:h val="0.633866236847720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[Книга1.xlsx]Лист4!$D$2</c:f>
              <c:strCache>
                <c:ptCount val="1"/>
                <c:pt idx="0">
                  <c:v>з дітьми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[Книга1.xlsx]Лист4!$C$3:$C$5</c:f>
              <c:strCache>
                <c:ptCount val="3"/>
                <c:pt idx="0">
                  <c:v>немає безробітних </c:v>
                </c:pt>
                <c:pt idx="1">
                  <c:v>один безробітний</c:v>
                </c:pt>
                <c:pt idx="2">
                  <c:v>двоє безробітних</c:v>
                </c:pt>
              </c:strCache>
            </c:strRef>
          </c:cat>
          <c:val>
            <c:numRef>
              <c:f>[Книга1.xlsx]Лист4!$D$3:$D$5</c:f>
              <c:numCache>
                <c:formatCode>0.0</c:formatCode>
                <c:ptCount val="3"/>
                <c:pt idx="0">
                  <c:v>28.2</c:v>
                </c:pt>
                <c:pt idx="1">
                  <c:v>46.1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4E-4258-84C7-A95B82839E93}"/>
            </c:ext>
          </c:extLst>
        </c:ser>
        <c:ser>
          <c:idx val="1"/>
          <c:order val="1"/>
          <c:tx>
            <c:strRef>
              <c:f>[Книга1.xlsx]Лист4!$E$2</c:f>
              <c:strCache>
                <c:ptCount val="1"/>
                <c:pt idx="0">
                  <c:v>без дітей</c:v>
                </c:pt>
              </c:strCache>
            </c:strRef>
          </c:tx>
          <c:spPr>
            <a:solidFill>
              <a:srgbClr val="FACF7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[Книга1.xlsx]Лист4!$C$3:$C$5</c:f>
              <c:strCache>
                <c:ptCount val="3"/>
                <c:pt idx="0">
                  <c:v>немає безробітних </c:v>
                </c:pt>
                <c:pt idx="1">
                  <c:v>один безробітний</c:v>
                </c:pt>
                <c:pt idx="2">
                  <c:v>двоє безробітних</c:v>
                </c:pt>
              </c:strCache>
            </c:strRef>
          </c:cat>
          <c:val>
            <c:numRef>
              <c:f>[Книга1.xlsx]Лист4!$E$3:$E$5</c:f>
              <c:numCache>
                <c:formatCode>0.0</c:formatCode>
                <c:ptCount val="3"/>
                <c:pt idx="0">
                  <c:v>14.6</c:v>
                </c:pt>
                <c:pt idx="1">
                  <c:v>32</c:v>
                </c:pt>
                <c:pt idx="2">
                  <c:v>42.7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4E-4258-84C7-A95B82839E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31254928"/>
        <c:axId val="831255344"/>
      </c:barChart>
      <c:catAx>
        <c:axId val="831254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255344"/>
        <c:crosses val="autoZero"/>
        <c:auto val="1"/>
        <c:lblAlgn val="ctr"/>
        <c:lblOffset val="100"/>
        <c:noMultiLvlLbl val="0"/>
      </c:catAx>
      <c:valAx>
        <c:axId val="8312553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831254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331482075712322"/>
          <c:y val="0.88328359053061556"/>
          <c:w val="0.43337002937328761"/>
          <c:h val="7.75391322901483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22404932314519E-2"/>
          <c:y val="7.0197736983730705E-2"/>
          <c:w val="0.89610389610389607"/>
          <c:h val="0.655020124717977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Лист3!$D$3</c:f>
              <c:strCache>
                <c:ptCount val="1"/>
                <c:pt idx="0">
                  <c:v>з дітьми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Лист3!$C$4:$C$6</c:f>
              <c:strCache>
                <c:ptCount val="3"/>
                <c:pt idx="0">
                  <c:v>велике місто</c:v>
                </c:pt>
                <c:pt idx="1">
                  <c:v>мале місто</c:v>
                </c:pt>
                <c:pt idx="2">
                  <c:v>сільська місцевість</c:v>
                </c:pt>
              </c:strCache>
            </c:strRef>
          </c:cat>
          <c:val>
            <c:numRef>
              <c:f>Лист3!$D$4:$D$6</c:f>
              <c:numCache>
                <c:formatCode>General</c:formatCode>
                <c:ptCount val="3"/>
                <c:pt idx="0">
                  <c:v>21.8</c:v>
                </c:pt>
                <c:pt idx="1">
                  <c:v>34.6</c:v>
                </c:pt>
                <c:pt idx="2">
                  <c:v>38.4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D6-4AE7-AF1F-702ADA1141BE}"/>
            </c:ext>
          </c:extLst>
        </c:ser>
        <c:ser>
          <c:idx val="1"/>
          <c:order val="1"/>
          <c:tx>
            <c:strRef>
              <c:f>Лист3!$E$3</c:f>
              <c:strCache>
                <c:ptCount val="1"/>
                <c:pt idx="0">
                  <c:v>без дітей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Лист3!$C$4:$C$6</c:f>
              <c:strCache>
                <c:ptCount val="3"/>
                <c:pt idx="0">
                  <c:v>велике місто</c:v>
                </c:pt>
                <c:pt idx="1">
                  <c:v>мале місто</c:v>
                </c:pt>
                <c:pt idx="2">
                  <c:v>сільська місцевість</c:v>
                </c:pt>
              </c:strCache>
            </c:strRef>
          </c:cat>
          <c:val>
            <c:numRef>
              <c:f>Лист3!$E$4:$E$6</c:f>
              <c:numCache>
                <c:formatCode>General</c:formatCode>
                <c:ptCount val="3"/>
                <c:pt idx="0">
                  <c:v>11.5</c:v>
                </c:pt>
                <c:pt idx="1">
                  <c:v>17.2</c:v>
                </c:pt>
                <c:pt idx="2">
                  <c:v>22.3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D6-4AE7-AF1F-702ADA1141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79881984"/>
        <c:axId val="676954704"/>
      </c:barChart>
      <c:catAx>
        <c:axId val="87988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6954704"/>
        <c:crosses val="autoZero"/>
        <c:auto val="1"/>
        <c:lblAlgn val="ctr"/>
        <c:lblOffset val="100"/>
        <c:noMultiLvlLbl val="0"/>
      </c:catAx>
      <c:valAx>
        <c:axId val="6769547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79881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17388838791843"/>
          <c:y val="0.87954615117909241"/>
          <c:w val="0.48965185136981842"/>
          <c:h val="0.120453848820907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879988043640708E-2"/>
          <c:y val="3.8975630892438252E-2"/>
          <c:w val="0.95785023286691506"/>
          <c:h val="0.600432796944025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Лист2!$D$2</c:f>
              <c:strCache>
                <c:ptCount val="1"/>
                <c:pt idx="0">
                  <c:v>з дітьми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Лист2!$C$3:$C$5</c:f>
              <c:strCache>
                <c:ptCount val="3"/>
                <c:pt idx="0">
                  <c:v>немає осіб з вищою освітою</c:v>
                </c:pt>
                <c:pt idx="1">
                  <c:v>одна особа з вищою освітою </c:v>
                </c:pt>
                <c:pt idx="2">
                  <c:v>дві особи з вищою освітою</c:v>
                </c:pt>
              </c:strCache>
            </c:strRef>
          </c:cat>
          <c:val>
            <c:numRef>
              <c:f>Лист2!$D$3:$D$5</c:f>
              <c:numCache>
                <c:formatCode>0.0</c:formatCode>
                <c:ptCount val="3"/>
                <c:pt idx="0">
                  <c:v>44.4</c:v>
                </c:pt>
                <c:pt idx="1">
                  <c:v>26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E9-416E-9D2C-C798DA280795}"/>
            </c:ext>
          </c:extLst>
        </c:ser>
        <c:ser>
          <c:idx val="1"/>
          <c:order val="1"/>
          <c:tx>
            <c:strRef>
              <c:f>Лист2!$E$2</c:f>
              <c:strCache>
                <c:ptCount val="1"/>
                <c:pt idx="0">
                  <c:v>без дітей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Лист2!$C$3:$C$5</c:f>
              <c:strCache>
                <c:ptCount val="3"/>
                <c:pt idx="0">
                  <c:v>немає осіб з вищою освітою</c:v>
                </c:pt>
                <c:pt idx="1">
                  <c:v>одна особа з вищою освітою </c:v>
                </c:pt>
                <c:pt idx="2">
                  <c:v>дві особи з вищою освітою</c:v>
                </c:pt>
              </c:strCache>
            </c:strRef>
          </c:cat>
          <c:val>
            <c:numRef>
              <c:f>Лист2!$E$3:$E$5</c:f>
              <c:numCache>
                <c:formatCode>0.0</c:formatCode>
                <c:ptCount val="3"/>
                <c:pt idx="0">
                  <c:v>23.8</c:v>
                </c:pt>
                <c:pt idx="1">
                  <c:v>14.9</c:v>
                </c:pt>
                <c:pt idx="2">
                  <c:v>12.6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E9-416E-9D2C-C798DA28079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75935552"/>
        <c:axId val="875933056"/>
      </c:barChart>
      <c:catAx>
        <c:axId val="87593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5933056"/>
        <c:crosses val="autoZero"/>
        <c:auto val="1"/>
        <c:lblAlgn val="ctr"/>
        <c:lblOffset val="100"/>
        <c:noMultiLvlLbl val="0"/>
      </c:catAx>
      <c:valAx>
        <c:axId val="8759330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87593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904437303876783"/>
          <c:y val="0.8367856285360733"/>
          <c:w val="0.45060312702111716"/>
          <c:h val="0.131939938313027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noProof="0" dirty="0" smtClean="0"/>
              <a:t>Рівень монетарної бідності  у розрізі вікових</a:t>
            </a:r>
            <a:r>
              <a:rPr lang="uk-UA" baseline="0" noProof="0" dirty="0" smtClean="0"/>
              <a:t> груп</a:t>
            </a:r>
            <a:endParaRPr lang="uk-UA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9392291600143124E-2"/>
          <c:y val="0.15174265254003749"/>
          <c:w val="0.90082500012866507"/>
          <c:h val="0.62086941503513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Лист1!$D$3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Лист1!$C$4:$C$7</c:f>
              <c:strCache>
                <c:ptCount val="4"/>
                <c:pt idx="0">
                  <c:v>Діти віком 0-17 років</c:v>
                </c:pt>
                <c:pt idx="1">
                  <c:v>Особи віком 16-19 років:</c:v>
                </c:pt>
                <c:pt idx="2">
                  <c:v>Особи віком 20-64 роки:</c:v>
                </c:pt>
                <c:pt idx="3">
                  <c:v>Особи старше 75 років:</c:v>
                </c:pt>
              </c:strCache>
            </c:strRef>
          </c:cat>
          <c:val>
            <c:numRef>
              <c:f>Лист1!$D$4:$D$7</c:f>
              <c:numCache>
                <c:formatCode>General</c:formatCode>
                <c:ptCount val="4"/>
                <c:pt idx="0">
                  <c:v>62.7</c:v>
                </c:pt>
                <c:pt idx="1">
                  <c:v>56.2</c:v>
                </c:pt>
                <c:pt idx="2">
                  <c:v>47.8</c:v>
                </c:pt>
                <c:pt idx="3">
                  <c:v>56.4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01-4F54-BD01-0DE1904276A3}"/>
            </c:ext>
          </c:extLst>
        </c:ser>
        <c:ser>
          <c:idx val="1"/>
          <c:order val="1"/>
          <c:tx>
            <c:strRef>
              <c:f>Лист1!$E$3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Лист1!$C$4:$C$7</c:f>
              <c:strCache>
                <c:ptCount val="4"/>
                <c:pt idx="0">
                  <c:v>Діти віком 0-17 років</c:v>
                </c:pt>
                <c:pt idx="1">
                  <c:v>Особи віком 16-19 років:</c:v>
                </c:pt>
                <c:pt idx="2">
                  <c:v>Особи віком 20-64 роки:</c:v>
                </c:pt>
                <c:pt idx="3">
                  <c:v>Особи старше 75 років:</c:v>
                </c:pt>
              </c:strCache>
            </c:strRef>
          </c:cat>
          <c:val>
            <c:numRef>
              <c:f>Лист1!$E$4:$E$7</c:f>
              <c:numCache>
                <c:formatCode>General</c:formatCode>
                <c:ptCount val="4"/>
                <c:pt idx="0">
                  <c:v>61.1</c:v>
                </c:pt>
                <c:pt idx="1">
                  <c:v>62.2</c:v>
                </c:pt>
                <c:pt idx="2">
                  <c:v>47.3</c:v>
                </c:pt>
                <c:pt idx="3">
                  <c:v>50.8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01-4F54-BD01-0DE1904276A3}"/>
            </c:ext>
          </c:extLst>
        </c:ser>
        <c:ser>
          <c:idx val="2"/>
          <c:order val="2"/>
          <c:tx>
            <c:strRef>
              <c:f>Лист1!$F$3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Лист1!$C$4:$C$7</c:f>
              <c:strCache>
                <c:ptCount val="4"/>
                <c:pt idx="0">
                  <c:v>Діти віком 0-17 років</c:v>
                </c:pt>
                <c:pt idx="1">
                  <c:v>Особи віком 16-19 років:</c:v>
                </c:pt>
                <c:pt idx="2">
                  <c:v>Особи віком 20-64 роки:</c:v>
                </c:pt>
                <c:pt idx="3">
                  <c:v>Особи старше 75 років:</c:v>
                </c:pt>
              </c:strCache>
            </c:strRef>
          </c:cat>
          <c:val>
            <c:numRef>
              <c:f>Лист1!$F$4:$F$7</c:f>
              <c:numCache>
                <c:formatCode>General</c:formatCode>
                <c:ptCount val="4"/>
                <c:pt idx="0">
                  <c:v>45.2</c:v>
                </c:pt>
                <c:pt idx="1">
                  <c:v>38.799999999999997</c:v>
                </c:pt>
                <c:pt idx="2">
                  <c:v>30.7</c:v>
                </c:pt>
                <c:pt idx="3">
                  <c:v>40.4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01-4F54-BD01-0DE1904276A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29608816"/>
        <c:axId val="1429609232"/>
      </c:barChart>
      <c:catAx>
        <c:axId val="142960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9609232"/>
        <c:crosses val="autoZero"/>
        <c:auto val="1"/>
        <c:lblAlgn val="ctr"/>
        <c:lblOffset val="100"/>
        <c:noMultiLvlLbl val="0"/>
      </c:catAx>
      <c:valAx>
        <c:axId val="142960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9608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dirty="0" smtClean="0"/>
              <a:t>Рівень монетарної </a:t>
            </a:r>
            <a:r>
              <a:rPr lang="uk-UA" baseline="0" dirty="0" smtClean="0"/>
              <a:t> бідності за типом домогосподарства з дітьми</a:t>
            </a:r>
            <a:endParaRPr lang="ru-RU" dirty="0"/>
          </a:p>
        </c:rich>
      </c:tx>
      <c:layout>
        <c:manualLayout>
          <c:xMode val="edge"/>
          <c:yMode val="edge"/>
          <c:x val="0.13408986512612528"/>
          <c:y val="2.34788436207334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652077724362469"/>
          <c:y val="0.1047265882480343"/>
          <c:w val="0.71617385984512949"/>
          <c:h val="0.753042786071148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Лист2!$C$2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Лист2!$B$3:$B$9</c:f>
              <c:strCache>
                <c:ptCount val="7"/>
                <c:pt idx="0">
                  <c:v>Один дорослий з дітьми</c:v>
                </c:pt>
                <c:pt idx="1">
                  <c:v>Двоє дорослих з однією дитиною</c:v>
                </c:pt>
                <c:pt idx="2">
                  <c:v>Двоє дорослих із двома дітьми</c:v>
                </c:pt>
                <c:pt idx="3">
                  <c:v>Двоє дорослих із трьома і більше дітьми</c:v>
                </c:pt>
                <c:pt idx="4">
                  <c:v>Троє або більше дорослих з дітьми</c:v>
                </c:pt>
                <c:pt idx="5">
                  <c:v>Домогосподарства з дітьми, де є принаймні один безробітний</c:v>
                </c:pt>
                <c:pt idx="6">
                  <c:v>Домогосподарства з дітьми до 3 років</c:v>
                </c:pt>
              </c:strCache>
            </c:strRef>
          </c:cat>
          <c:val>
            <c:numRef>
              <c:f>Лист2!$C$3:$C$9</c:f>
              <c:numCache>
                <c:formatCode>0.0</c:formatCode>
                <c:ptCount val="7"/>
                <c:pt idx="0">
                  <c:v>66.2</c:v>
                </c:pt>
                <c:pt idx="1">
                  <c:v>53.2</c:v>
                </c:pt>
                <c:pt idx="2">
                  <c:v>70.8</c:v>
                </c:pt>
                <c:pt idx="3">
                  <c:v>81.2</c:v>
                </c:pt>
                <c:pt idx="4">
                  <c:v>61.9</c:v>
                </c:pt>
                <c:pt idx="5">
                  <c:v>80</c:v>
                </c:pt>
                <c:pt idx="6">
                  <c:v>64.599999999999994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F3-481A-8B87-4EE6E1FBF33A}"/>
            </c:ext>
          </c:extLst>
        </c:ser>
        <c:ser>
          <c:idx val="1"/>
          <c:order val="1"/>
          <c:tx>
            <c:strRef>
              <c:f>Лист2!$D$2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Лист2!$B$3:$B$9</c:f>
              <c:strCache>
                <c:ptCount val="7"/>
                <c:pt idx="0">
                  <c:v>Один дорослий з дітьми</c:v>
                </c:pt>
                <c:pt idx="1">
                  <c:v>Двоє дорослих з однією дитиною</c:v>
                </c:pt>
                <c:pt idx="2">
                  <c:v>Двоє дорослих із двома дітьми</c:v>
                </c:pt>
                <c:pt idx="3">
                  <c:v>Двоє дорослих із трьома і більше дітьми</c:v>
                </c:pt>
                <c:pt idx="4">
                  <c:v>Троє або більше дорослих з дітьми</c:v>
                </c:pt>
                <c:pt idx="5">
                  <c:v>Домогосподарства з дітьми, де є принаймні один безробітний</c:v>
                </c:pt>
                <c:pt idx="6">
                  <c:v>Домогосподарства з дітьми до 3 років</c:v>
                </c:pt>
              </c:strCache>
            </c:strRef>
          </c:cat>
          <c:val>
            <c:numRef>
              <c:f>Лист2!$D$3:$D$9</c:f>
              <c:numCache>
                <c:formatCode>0.0</c:formatCode>
                <c:ptCount val="7"/>
                <c:pt idx="0">
                  <c:v>71.3</c:v>
                </c:pt>
                <c:pt idx="1">
                  <c:v>52.6</c:v>
                </c:pt>
                <c:pt idx="2">
                  <c:v>68.7</c:v>
                </c:pt>
                <c:pt idx="3">
                  <c:v>85.7</c:v>
                </c:pt>
                <c:pt idx="4">
                  <c:v>59.7</c:v>
                </c:pt>
                <c:pt idx="5">
                  <c:v>77.7</c:v>
                </c:pt>
                <c:pt idx="6">
                  <c:v>59.6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F3-481A-8B87-4EE6E1FBF33A}"/>
            </c:ext>
          </c:extLst>
        </c:ser>
        <c:ser>
          <c:idx val="2"/>
          <c:order val="2"/>
          <c:tx>
            <c:strRef>
              <c:f>Лист2!$E$2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Лист2!$B$3:$B$9</c:f>
              <c:strCache>
                <c:ptCount val="7"/>
                <c:pt idx="0">
                  <c:v>Один дорослий з дітьми</c:v>
                </c:pt>
                <c:pt idx="1">
                  <c:v>Двоє дорослих з однією дитиною</c:v>
                </c:pt>
                <c:pt idx="2">
                  <c:v>Двоє дорослих із двома дітьми</c:v>
                </c:pt>
                <c:pt idx="3">
                  <c:v>Двоє дорослих із трьома і більше дітьми</c:v>
                </c:pt>
                <c:pt idx="4">
                  <c:v>Троє або більше дорослих з дітьми</c:v>
                </c:pt>
                <c:pt idx="5">
                  <c:v>Домогосподарства з дітьми, де є принаймні один безробітний</c:v>
                </c:pt>
                <c:pt idx="6">
                  <c:v>Домогосподарства з дітьми до 3 років</c:v>
                </c:pt>
              </c:strCache>
            </c:strRef>
          </c:cat>
          <c:val>
            <c:numRef>
              <c:f>Лист2!$E$3:$E$9</c:f>
              <c:numCache>
                <c:formatCode>0.0</c:formatCode>
                <c:ptCount val="7"/>
                <c:pt idx="0">
                  <c:v>45.7</c:v>
                </c:pt>
                <c:pt idx="1">
                  <c:v>32</c:v>
                </c:pt>
                <c:pt idx="2">
                  <c:v>55.5</c:v>
                </c:pt>
                <c:pt idx="3">
                  <c:v>68.900000000000006</c:v>
                </c:pt>
                <c:pt idx="4">
                  <c:v>45.2</c:v>
                </c:pt>
                <c:pt idx="5">
                  <c:v>66.400000000000006</c:v>
                </c:pt>
                <c:pt idx="6">
                  <c:v>53.4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F3-481A-8B87-4EE6E1FBF3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443904912"/>
        <c:axId val="1443903248"/>
      </c:barChart>
      <c:catAx>
        <c:axId val="1443904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3903248"/>
        <c:crosses val="autoZero"/>
        <c:auto val="1"/>
        <c:lblAlgn val="ctr"/>
        <c:lblOffset val="100"/>
        <c:noMultiLvlLbl val="0"/>
      </c:catAx>
      <c:valAx>
        <c:axId val="144390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3904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b="1" dirty="0" smtClean="0"/>
              <a:t>Тенденції</a:t>
            </a:r>
            <a:r>
              <a:rPr lang="uk-UA" b="1" baseline="0" dirty="0" smtClean="0"/>
              <a:t> відносної бідності  за поселенською ознакою</a:t>
            </a:r>
            <a:endParaRPr lang="ru-RU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6819639065837285E-2"/>
          <c:y val="0.18510818597819331"/>
          <c:w val="0.91702733936157044"/>
          <c:h val="0.56341073009057874"/>
        </c:manualLayout>
      </c:layout>
      <c:lineChart>
        <c:grouping val="standard"/>
        <c:varyColors val="0"/>
        <c:ser>
          <c:idx val="0"/>
          <c:order val="0"/>
          <c:tx>
            <c:strRef>
              <c:f>Лист5!$C$4</c:f>
              <c:strCache>
                <c:ptCount val="1"/>
                <c:pt idx="0">
                  <c:v>великі міста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Лист5!$D$3:$K$3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Лист5!$D$4:$K$4</c:f>
              <c:numCache>
                <c:formatCode>General</c:formatCode>
                <c:ptCount val="8"/>
                <c:pt idx="0">
                  <c:v>15.7</c:v>
                </c:pt>
                <c:pt idx="1">
                  <c:v>15.7</c:v>
                </c:pt>
                <c:pt idx="2">
                  <c:v>15.4</c:v>
                </c:pt>
                <c:pt idx="3">
                  <c:v>15.9</c:v>
                </c:pt>
                <c:pt idx="4">
                  <c:v>14.8</c:v>
                </c:pt>
                <c:pt idx="5">
                  <c:v>16.2</c:v>
                </c:pt>
                <c:pt idx="6">
                  <c:v>16.899999999999999</c:v>
                </c:pt>
                <c:pt idx="7">
                  <c:v>17.100000000000001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1F-484D-A528-031A6444B368}"/>
            </c:ext>
          </c:extLst>
        </c:ser>
        <c:ser>
          <c:idx val="1"/>
          <c:order val="1"/>
          <c:tx>
            <c:strRef>
              <c:f>Лист5!$C$5</c:f>
              <c:strCache>
                <c:ptCount val="1"/>
                <c:pt idx="0">
                  <c:v>малі міста</c:v>
                </c:pt>
              </c:strCache>
            </c:strRef>
          </c:tx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0070C0"/>
                </a:solidFill>
              </a:ln>
              <a:effectLst/>
            </c:spPr>
          </c:marker>
          <c:cat>
            <c:numRef>
              <c:f>Лист5!$D$3:$K$3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Лист5!$D$5:$K$5</c:f>
              <c:numCache>
                <c:formatCode>General</c:formatCode>
                <c:ptCount val="8"/>
                <c:pt idx="0">
                  <c:v>27.8</c:v>
                </c:pt>
                <c:pt idx="1">
                  <c:v>28.9</c:v>
                </c:pt>
                <c:pt idx="2">
                  <c:v>29.6</c:v>
                </c:pt>
                <c:pt idx="3">
                  <c:v>26.9</c:v>
                </c:pt>
                <c:pt idx="4">
                  <c:v>25.9</c:v>
                </c:pt>
                <c:pt idx="5">
                  <c:v>26</c:v>
                </c:pt>
                <c:pt idx="6">
                  <c:v>26.9</c:v>
                </c:pt>
                <c:pt idx="7">
                  <c:v>26.6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D1F-484D-A528-031A6444B368}"/>
            </c:ext>
          </c:extLst>
        </c:ser>
        <c:ser>
          <c:idx val="2"/>
          <c:order val="2"/>
          <c:tx>
            <c:strRef>
              <c:f>Лист5!$C$6</c:f>
              <c:strCache>
                <c:ptCount val="1"/>
                <c:pt idx="0">
                  <c:v>Сільська місцевість</c:v>
                </c:pt>
              </c:strCache>
            </c:strRef>
          </c:tx>
          <c:spPr>
            <a:ln w="38100" cap="rnd">
              <a:solidFill>
                <a:srgbClr val="E3711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E37113"/>
                </a:solidFill>
              </a:ln>
              <a:effectLst/>
            </c:spPr>
          </c:marker>
          <c:cat>
            <c:numRef>
              <c:f>Лист5!$D$3:$K$3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Лист5!$D$6:$K$6</c:f>
              <c:numCache>
                <c:formatCode>General</c:formatCode>
                <c:ptCount val="8"/>
                <c:pt idx="0">
                  <c:v>32.299999999999997</c:v>
                </c:pt>
                <c:pt idx="1">
                  <c:v>32.1</c:v>
                </c:pt>
                <c:pt idx="2">
                  <c:v>35.5</c:v>
                </c:pt>
                <c:pt idx="3">
                  <c:v>34.1</c:v>
                </c:pt>
                <c:pt idx="4">
                  <c:v>31.3</c:v>
                </c:pt>
                <c:pt idx="5">
                  <c:v>27.9</c:v>
                </c:pt>
                <c:pt idx="6">
                  <c:v>28.1</c:v>
                </c:pt>
                <c:pt idx="7">
                  <c:v>30.8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D1F-484D-A528-031A6444B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9052527"/>
        <c:axId val="939065423"/>
      </c:lineChart>
      <c:catAx>
        <c:axId val="9390525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9065423"/>
        <c:crosses val="autoZero"/>
        <c:auto val="1"/>
        <c:lblAlgn val="ctr"/>
        <c:lblOffset val="100"/>
        <c:noMultiLvlLbl val="0"/>
      </c:catAx>
      <c:valAx>
        <c:axId val="939065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390525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846775867856289"/>
          <c:y val="0.86724963077146566"/>
          <c:w val="0.76306429543441634"/>
          <c:h val="0.1122511238267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b="1" noProof="0" dirty="0" smtClean="0"/>
              <a:t>Дитяча бідність за типом населеного пункту </a:t>
            </a:r>
          </a:p>
          <a:p>
            <a:pPr>
              <a:defRPr b="1"/>
            </a:pPr>
            <a:r>
              <a:rPr lang="uk-UA" b="1" noProof="0" dirty="0" smtClean="0"/>
              <a:t>(витрати нижче фактичного ПМ) </a:t>
            </a:r>
            <a:endParaRPr lang="uk-UA" b="1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7698324035599053"/>
          <c:y val="0.12715479850870953"/>
          <c:w val="0.69643946735276108"/>
          <c:h val="0.7864351005574693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Лист7!$C$4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Лист7!$B$5:$B$7</c:f>
              <c:strCache>
                <c:ptCount val="3"/>
                <c:pt idx="0">
                  <c:v>Велике місто</c:v>
                </c:pt>
                <c:pt idx="1">
                  <c:v>Мале місто</c:v>
                </c:pt>
                <c:pt idx="2">
                  <c:v>Сільська місцевість</c:v>
                </c:pt>
              </c:strCache>
            </c:strRef>
          </c:cat>
          <c:val>
            <c:numRef>
              <c:f>Лист7!$C$5:$C$7</c:f>
              <c:numCache>
                <c:formatCode>General</c:formatCode>
                <c:ptCount val="3"/>
                <c:pt idx="0">
                  <c:v>55.3</c:v>
                </c:pt>
                <c:pt idx="1">
                  <c:v>72.5</c:v>
                </c:pt>
                <c:pt idx="2">
                  <c:v>74.400000000000006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39-456E-8394-53788463BFD3}"/>
            </c:ext>
          </c:extLst>
        </c:ser>
        <c:ser>
          <c:idx val="1"/>
          <c:order val="1"/>
          <c:tx>
            <c:strRef>
              <c:f>Лист7!$D$4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EA96A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Лист7!$B$5:$B$7</c:f>
              <c:strCache>
                <c:ptCount val="3"/>
                <c:pt idx="0">
                  <c:v>Велике місто</c:v>
                </c:pt>
                <c:pt idx="1">
                  <c:v>Мале місто</c:v>
                </c:pt>
                <c:pt idx="2">
                  <c:v>Сільська місцевість</c:v>
                </c:pt>
              </c:strCache>
            </c:strRef>
          </c:cat>
          <c:val>
            <c:numRef>
              <c:f>Лист7!$D$5:$D$7</c:f>
              <c:numCache>
                <c:formatCode>General</c:formatCode>
                <c:ptCount val="3"/>
                <c:pt idx="0">
                  <c:v>55.2</c:v>
                </c:pt>
                <c:pt idx="1">
                  <c:v>71</c:v>
                </c:pt>
                <c:pt idx="2">
                  <c:v>72.3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39-456E-8394-53788463BFD3}"/>
            </c:ext>
          </c:extLst>
        </c:ser>
        <c:ser>
          <c:idx val="2"/>
          <c:order val="2"/>
          <c:tx>
            <c:strRef>
              <c:f>Лист7!$E$4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99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Лист7!$B$5:$B$7</c:f>
              <c:strCache>
                <c:ptCount val="3"/>
                <c:pt idx="0">
                  <c:v>Велике місто</c:v>
                </c:pt>
                <c:pt idx="1">
                  <c:v>Мале місто</c:v>
                </c:pt>
                <c:pt idx="2">
                  <c:v>Сільська місцевість</c:v>
                </c:pt>
              </c:strCache>
            </c:strRef>
          </c:cat>
          <c:val>
            <c:numRef>
              <c:f>Лист7!$E$5:$E$7</c:f>
              <c:numCache>
                <c:formatCode>General</c:formatCode>
                <c:ptCount val="3"/>
                <c:pt idx="0">
                  <c:v>43.4</c:v>
                </c:pt>
                <c:pt idx="1">
                  <c:v>61.6</c:v>
                </c:pt>
                <c:pt idx="2">
                  <c:v>63.4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39-456E-8394-53788463BFD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031746575"/>
        <c:axId val="1031753647"/>
      </c:barChart>
      <c:catAx>
        <c:axId val="10317465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31753647"/>
        <c:crosses val="autoZero"/>
        <c:auto val="1"/>
        <c:lblAlgn val="ctr"/>
        <c:lblOffset val="100"/>
        <c:noMultiLvlLbl val="0"/>
      </c:catAx>
      <c:valAx>
        <c:axId val="1031753647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31746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0AE91D-F8AC-423C-8145-42E59C13BA46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9C0D28F-6A75-4DF7-9B25-23AE9C968963}">
      <dgm:prSet phldrT="[Текст]" custT="1"/>
      <dgm:spPr>
        <a:solidFill>
          <a:srgbClr val="D5EDFF"/>
        </a:solidFill>
        <a:ln>
          <a:solidFill>
            <a:schemeClr val="tx2"/>
          </a:solidFill>
        </a:ln>
      </dgm:spPr>
      <dgm:t>
        <a:bodyPr/>
        <a:lstStyle/>
        <a:p>
          <a:pPr algn="ctr"/>
          <a:r>
            <a:rPr lang="uk-UA" sz="800" noProof="0" dirty="0" smtClean="0">
              <a:solidFill>
                <a:schemeClr val="tx1"/>
              </a:solidFill>
            </a:rPr>
            <a:t>мають стабільне становище</a:t>
          </a:r>
          <a:endParaRPr lang="uk-UA" sz="800" noProof="0" dirty="0">
            <a:solidFill>
              <a:schemeClr val="tx1"/>
            </a:solidFill>
          </a:endParaRPr>
        </a:p>
      </dgm:t>
    </dgm:pt>
    <dgm:pt modelId="{0514217C-C8AE-4A6D-9201-E04235DD7EAE}" type="parTrans" cxnId="{FD5220D6-1ECA-47BB-AE8C-B087C0423F80}">
      <dgm:prSet/>
      <dgm:spPr/>
      <dgm:t>
        <a:bodyPr/>
        <a:lstStyle/>
        <a:p>
          <a:pPr algn="ctr"/>
          <a:endParaRPr lang="ru-RU"/>
        </a:p>
      </dgm:t>
    </dgm:pt>
    <dgm:pt modelId="{C5AECC0F-C16B-4D95-AB80-5EBC1486A1A6}" type="sibTrans" cxnId="{FD5220D6-1ECA-47BB-AE8C-B087C0423F80}">
      <dgm:prSet/>
      <dgm:spPr/>
      <dgm:t>
        <a:bodyPr/>
        <a:lstStyle/>
        <a:p>
          <a:pPr algn="ctr"/>
          <a:endParaRPr lang="ru-RU"/>
        </a:p>
      </dgm:t>
    </dgm:pt>
    <dgm:pt modelId="{653A54EE-A1D7-4D15-9709-B860D6FDB98A}">
      <dgm:prSet phldrT="[Текст]" custT="1"/>
      <dgm:spPr>
        <a:solidFill>
          <a:srgbClr val="4FB4FF"/>
        </a:solidFill>
        <a:ln>
          <a:solidFill>
            <a:srgbClr val="4FB4FF"/>
          </a:solidFill>
        </a:ln>
      </dgm:spPr>
      <dgm:t>
        <a:bodyPr/>
        <a:lstStyle/>
        <a:p>
          <a:pPr algn="ctr"/>
          <a:r>
            <a:rPr lang="uk-UA" sz="1000"/>
            <a:t> </a:t>
          </a:r>
          <a:r>
            <a:rPr lang="uk-UA" sz="700"/>
            <a:t>вразливі до бідності через </a:t>
          </a:r>
          <a:r>
            <a:rPr lang="uk-UA" sz="800"/>
            <a:t>війну</a:t>
          </a:r>
          <a:endParaRPr lang="ru-RU" sz="900"/>
        </a:p>
      </dgm:t>
    </dgm:pt>
    <dgm:pt modelId="{491BA9D4-7AD3-489C-BBC4-27495704D09C}" type="parTrans" cxnId="{E23900AA-E3C7-4BAA-B646-22D7E1D2DCFA}">
      <dgm:prSet/>
      <dgm:spPr/>
      <dgm:t>
        <a:bodyPr/>
        <a:lstStyle/>
        <a:p>
          <a:pPr algn="ctr"/>
          <a:endParaRPr lang="ru-RU"/>
        </a:p>
      </dgm:t>
    </dgm:pt>
    <dgm:pt modelId="{51D8F746-4269-4038-9F3F-78C4815580D7}" type="sibTrans" cxnId="{E23900AA-E3C7-4BAA-B646-22D7E1D2DCFA}">
      <dgm:prSet/>
      <dgm:spPr/>
      <dgm:t>
        <a:bodyPr/>
        <a:lstStyle/>
        <a:p>
          <a:pPr algn="ctr"/>
          <a:endParaRPr lang="ru-RU"/>
        </a:p>
      </dgm:t>
    </dgm:pt>
    <dgm:pt modelId="{6DFAC26D-DA4D-47B7-B09F-4B0570526247}">
      <dgm:prSet phldrT="[Текст]" custT="1"/>
      <dgm:spPr>
        <a:solidFill>
          <a:srgbClr val="0091FE"/>
        </a:solidFill>
        <a:ln>
          <a:solidFill>
            <a:srgbClr val="0091FE"/>
          </a:solidFill>
        </a:ln>
      </dgm:spPr>
      <dgm:t>
        <a:bodyPr/>
        <a:lstStyle/>
        <a:p>
          <a:pPr algn="ctr"/>
          <a:r>
            <a:rPr lang="uk-UA" sz="700"/>
            <a:t>раптово бідні через війну </a:t>
          </a:r>
          <a:endParaRPr lang="ru-RU" sz="700"/>
        </a:p>
      </dgm:t>
    </dgm:pt>
    <dgm:pt modelId="{3FA96CB1-30D8-4C7A-969B-647E6A6A9DE4}" type="parTrans" cxnId="{A80183E5-561F-4E62-A7BE-45E3ADADFD9B}">
      <dgm:prSet/>
      <dgm:spPr/>
      <dgm:t>
        <a:bodyPr/>
        <a:lstStyle/>
        <a:p>
          <a:pPr algn="ctr"/>
          <a:endParaRPr lang="ru-RU"/>
        </a:p>
      </dgm:t>
    </dgm:pt>
    <dgm:pt modelId="{23B9D4DA-3738-4882-A8E1-8E6DCF38E883}" type="sibTrans" cxnId="{A80183E5-561F-4E62-A7BE-45E3ADADFD9B}">
      <dgm:prSet/>
      <dgm:spPr/>
      <dgm:t>
        <a:bodyPr/>
        <a:lstStyle/>
        <a:p>
          <a:pPr algn="ctr"/>
          <a:endParaRPr lang="ru-RU"/>
        </a:p>
      </dgm:t>
    </dgm:pt>
    <dgm:pt modelId="{942F1AB9-94DE-4CA9-8D08-3C40D55D9DDB}">
      <dgm:prSet phldrT="[Текст]" custT="1"/>
      <dgm:spPr>
        <a:solidFill>
          <a:srgbClr val="0070C0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ctr"/>
          <a:r>
            <a:rPr lang="uk-UA" sz="700"/>
            <a:t>традиційно</a:t>
          </a:r>
        </a:p>
        <a:p>
          <a:pPr algn="ctr"/>
          <a:r>
            <a:rPr lang="uk-UA" sz="700"/>
            <a:t>бідні</a:t>
          </a:r>
          <a:endParaRPr lang="ru-RU" sz="700"/>
        </a:p>
      </dgm:t>
    </dgm:pt>
    <dgm:pt modelId="{C5058616-30C1-477F-8CFC-461C7B841F34}" type="parTrans" cxnId="{39F29825-6EB9-419D-A7AC-9DA2797CB02A}">
      <dgm:prSet/>
      <dgm:spPr/>
      <dgm:t>
        <a:bodyPr/>
        <a:lstStyle/>
        <a:p>
          <a:pPr algn="ctr"/>
          <a:endParaRPr lang="ru-RU"/>
        </a:p>
      </dgm:t>
    </dgm:pt>
    <dgm:pt modelId="{19202905-E001-497E-A1B5-D4EF3487CBAA}" type="sibTrans" cxnId="{39F29825-6EB9-419D-A7AC-9DA2797CB02A}">
      <dgm:prSet/>
      <dgm:spPr/>
      <dgm:t>
        <a:bodyPr/>
        <a:lstStyle/>
        <a:p>
          <a:pPr algn="ctr"/>
          <a:endParaRPr lang="ru-RU"/>
        </a:p>
      </dgm:t>
    </dgm:pt>
    <dgm:pt modelId="{2AB4AD0A-027C-4EBC-9CC5-7685622B2960}" type="pres">
      <dgm:prSet presAssocID="{1C0AE91D-F8AC-423C-8145-42E59C13BA4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99E883-E3B7-4276-B2CF-E219F01C0B18}" type="pres">
      <dgm:prSet presAssocID="{1C0AE91D-F8AC-423C-8145-42E59C13BA46}" presName="comp1" presStyleCnt="0"/>
      <dgm:spPr/>
    </dgm:pt>
    <dgm:pt modelId="{7F761E25-CDCC-464A-96A1-3E96D13EFC51}" type="pres">
      <dgm:prSet presAssocID="{1C0AE91D-F8AC-423C-8145-42E59C13BA46}" presName="circle1" presStyleLbl="node1" presStyleIdx="0" presStyleCnt="4" custScaleX="107683" custLinFactNeighborX="-1587" custLinFactNeighborY="934"/>
      <dgm:spPr/>
      <dgm:t>
        <a:bodyPr/>
        <a:lstStyle/>
        <a:p>
          <a:endParaRPr lang="ru-RU"/>
        </a:p>
      </dgm:t>
    </dgm:pt>
    <dgm:pt modelId="{526DD6F8-DA2F-42CE-A879-A606DD2D06F3}" type="pres">
      <dgm:prSet presAssocID="{1C0AE91D-F8AC-423C-8145-42E59C13BA46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6DAFD-1222-433D-9F89-5C5B27371F51}" type="pres">
      <dgm:prSet presAssocID="{1C0AE91D-F8AC-423C-8145-42E59C13BA46}" presName="comp2" presStyleCnt="0"/>
      <dgm:spPr/>
    </dgm:pt>
    <dgm:pt modelId="{27864843-840C-41C2-9C46-1E975DF847E0}" type="pres">
      <dgm:prSet presAssocID="{1C0AE91D-F8AC-423C-8145-42E59C13BA46}" presName="circle2" presStyleLbl="node1" presStyleIdx="1" presStyleCnt="4" custScaleX="108048" custScaleY="95975" custLinFactNeighborX="-2050" custLinFactNeighborY="-408"/>
      <dgm:spPr/>
      <dgm:t>
        <a:bodyPr/>
        <a:lstStyle/>
        <a:p>
          <a:endParaRPr lang="ru-RU"/>
        </a:p>
      </dgm:t>
    </dgm:pt>
    <dgm:pt modelId="{095D3D98-6BA3-4BA8-A6ED-80068AB1D528}" type="pres">
      <dgm:prSet presAssocID="{1C0AE91D-F8AC-423C-8145-42E59C13BA46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A845B-0429-4AF9-850D-6AFAA0D722B1}" type="pres">
      <dgm:prSet presAssocID="{1C0AE91D-F8AC-423C-8145-42E59C13BA46}" presName="comp3" presStyleCnt="0"/>
      <dgm:spPr/>
    </dgm:pt>
    <dgm:pt modelId="{4BEA939D-986A-4D7B-9706-23E221AA35CB}" type="pres">
      <dgm:prSet presAssocID="{1C0AE91D-F8AC-423C-8145-42E59C13BA46}" presName="circle3" presStyleLbl="node1" presStyleIdx="2" presStyleCnt="4" custScaleY="90105" custLinFactNeighborX="1587" custLinFactNeighborY="0"/>
      <dgm:spPr/>
      <dgm:t>
        <a:bodyPr/>
        <a:lstStyle/>
        <a:p>
          <a:endParaRPr lang="ru-RU"/>
        </a:p>
      </dgm:t>
    </dgm:pt>
    <dgm:pt modelId="{EC1BA9AA-AC8B-4A67-886D-CE47C92F0497}" type="pres">
      <dgm:prSet presAssocID="{1C0AE91D-F8AC-423C-8145-42E59C13BA46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AFA66-0DF6-4F98-BA43-F9A0822A60ED}" type="pres">
      <dgm:prSet presAssocID="{1C0AE91D-F8AC-423C-8145-42E59C13BA46}" presName="comp4" presStyleCnt="0"/>
      <dgm:spPr/>
    </dgm:pt>
    <dgm:pt modelId="{9CFD11BD-C90E-48AC-99B8-3BBD26ADBA12}" type="pres">
      <dgm:prSet presAssocID="{1C0AE91D-F8AC-423C-8145-42E59C13BA46}" presName="circle4" presStyleLbl="node1" presStyleIdx="3" presStyleCnt="4" custScaleY="93586"/>
      <dgm:spPr/>
      <dgm:t>
        <a:bodyPr/>
        <a:lstStyle/>
        <a:p>
          <a:endParaRPr lang="ru-RU"/>
        </a:p>
      </dgm:t>
    </dgm:pt>
    <dgm:pt modelId="{CA86AC41-1442-491D-B871-EE8FEFD6E9E4}" type="pres">
      <dgm:prSet presAssocID="{1C0AE91D-F8AC-423C-8145-42E59C13BA46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5220D6-1ECA-47BB-AE8C-B087C0423F80}" srcId="{1C0AE91D-F8AC-423C-8145-42E59C13BA46}" destId="{39C0D28F-6A75-4DF7-9B25-23AE9C968963}" srcOrd="0" destOrd="0" parTransId="{0514217C-C8AE-4A6D-9201-E04235DD7EAE}" sibTransId="{C5AECC0F-C16B-4D95-AB80-5EBC1486A1A6}"/>
    <dgm:cxn modelId="{A80183E5-561F-4E62-A7BE-45E3ADADFD9B}" srcId="{1C0AE91D-F8AC-423C-8145-42E59C13BA46}" destId="{6DFAC26D-DA4D-47B7-B09F-4B0570526247}" srcOrd="2" destOrd="0" parTransId="{3FA96CB1-30D8-4C7A-969B-647E6A6A9DE4}" sibTransId="{23B9D4DA-3738-4882-A8E1-8E6DCF38E883}"/>
    <dgm:cxn modelId="{38AE6887-D62A-4060-8EBD-708A376633F6}" type="presOf" srcId="{1C0AE91D-F8AC-423C-8145-42E59C13BA46}" destId="{2AB4AD0A-027C-4EBC-9CC5-7685622B2960}" srcOrd="0" destOrd="0" presId="urn:microsoft.com/office/officeart/2005/8/layout/venn2"/>
    <dgm:cxn modelId="{E23900AA-E3C7-4BAA-B646-22D7E1D2DCFA}" srcId="{1C0AE91D-F8AC-423C-8145-42E59C13BA46}" destId="{653A54EE-A1D7-4D15-9709-B860D6FDB98A}" srcOrd="1" destOrd="0" parTransId="{491BA9D4-7AD3-489C-BBC4-27495704D09C}" sibTransId="{51D8F746-4269-4038-9F3F-78C4815580D7}"/>
    <dgm:cxn modelId="{62FC5909-74B1-4BB8-A2B6-5FC4383AEBDE}" type="presOf" srcId="{39C0D28F-6A75-4DF7-9B25-23AE9C968963}" destId="{526DD6F8-DA2F-42CE-A879-A606DD2D06F3}" srcOrd="1" destOrd="0" presId="urn:microsoft.com/office/officeart/2005/8/layout/venn2"/>
    <dgm:cxn modelId="{50647DD4-8940-4A0C-95C7-0B0DC4F4211A}" type="presOf" srcId="{942F1AB9-94DE-4CA9-8D08-3C40D55D9DDB}" destId="{CA86AC41-1442-491D-B871-EE8FEFD6E9E4}" srcOrd="1" destOrd="0" presId="urn:microsoft.com/office/officeart/2005/8/layout/venn2"/>
    <dgm:cxn modelId="{39F29825-6EB9-419D-A7AC-9DA2797CB02A}" srcId="{1C0AE91D-F8AC-423C-8145-42E59C13BA46}" destId="{942F1AB9-94DE-4CA9-8D08-3C40D55D9DDB}" srcOrd="3" destOrd="0" parTransId="{C5058616-30C1-477F-8CFC-461C7B841F34}" sibTransId="{19202905-E001-497E-A1B5-D4EF3487CBAA}"/>
    <dgm:cxn modelId="{25705357-92FC-476C-A7AD-E6AE3C97574B}" type="presOf" srcId="{6DFAC26D-DA4D-47B7-B09F-4B0570526247}" destId="{4BEA939D-986A-4D7B-9706-23E221AA35CB}" srcOrd="0" destOrd="0" presId="urn:microsoft.com/office/officeart/2005/8/layout/venn2"/>
    <dgm:cxn modelId="{FA06B358-E418-4F53-A5BF-205A52ECF328}" type="presOf" srcId="{39C0D28F-6A75-4DF7-9B25-23AE9C968963}" destId="{7F761E25-CDCC-464A-96A1-3E96D13EFC51}" srcOrd="0" destOrd="0" presId="urn:microsoft.com/office/officeart/2005/8/layout/venn2"/>
    <dgm:cxn modelId="{20822567-A81A-49AE-8513-4E2F8A806931}" type="presOf" srcId="{653A54EE-A1D7-4D15-9709-B860D6FDB98A}" destId="{27864843-840C-41C2-9C46-1E975DF847E0}" srcOrd="0" destOrd="0" presId="urn:microsoft.com/office/officeart/2005/8/layout/venn2"/>
    <dgm:cxn modelId="{9C378858-7A0B-4306-86C4-26258F2FB29E}" type="presOf" srcId="{653A54EE-A1D7-4D15-9709-B860D6FDB98A}" destId="{095D3D98-6BA3-4BA8-A6ED-80068AB1D528}" srcOrd="1" destOrd="0" presId="urn:microsoft.com/office/officeart/2005/8/layout/venn2"/>
    <dgm:cxn modelId="{841E8A83-1E2F-448D-BB87-4E3E9AB7B8DB}" type="presOf" srcId="{6DFAC26D-DA4D-47B7-B09F-4B0570526247}" destId="{EC1BA9AA-AC8B-4A67-886D-CE47C92F0497}" srcOrd="1" destOrd="0" presId="urn:microsoft.com/office/officeart/2005/8/layout/venn2"/>
    <dgm:cxn modelId="{B268655A-568B-4D4D-AC71-505332BAF7A1}" type="presOf" srcId="{942F1AB9-94DE-4CA9-8D08-3C40D55D9DDB}" destId="{9CFD11BD-C90E-48AC-99B8-3BBD26ADBA12}" srcOrd="0" destOrd="0" presId="urn:microsoft.com/office/officeart/2005/8/layout/venn2"/>
    <dgm:cxn modelId="{262CD043-0C9C-44D7-B02F-D775E8F20A85}" type="presParOf" srcId="{2AB4AD0A-027C-4EBC-9CC5-7685622B2960}" destId="{9E99E883-E3B7-4276-B2CF-E219F01C0B18}" srcOrd="0" destOrd="0" presId="urn:microsoft.com/office/officeart/2005/8/layout/venn2"/>
    <dgm:cxn modelId="{5D0AF5A6-C929-4335-8E5F-A45377C7DD2B}" type="presParOf" srcId="{9E99E883-E3B7-4276-B2CF-E219F01C0B18}" destId="{7F761E25-CDCC-464A-96A1-3E96D13EFC51}" srcOrd="0" destOrd="0" presId="urn:microsoft.com/office/officeart/2005/8/layout/venn2"/>
    <dgm:cxn modelId="{27232AE0-4978-444D-9448-762A077532A4}" type="presParOf" srcId="{9E99E883-E3B7-4276-B2CF-E219F01C0B18}" destId="{526DD6F8-DA2F-42CE-A879-A606DD2D06F3}" srcOrd="1" destOrd="0" presId="urn:microsoft.com/office/officeart/2005/8/layout/venn2"/>
    <dgm:cxn modelId="{5DBF7115-B211-4B34-A6AB-3D28E0BE34B2}" type="presParOf" srcId="{2AB4AD0A-027C-4EBC-9CC5-7685622B2960}" destId="{C2E6DAFD-1222-433D-9F89-5C5B27371F51}" srcOrd="1" destOrd="0" presId="urn:microsoft.com/office/officeart/2005/8/layout/venn2"/>
    <dgm:cxn modelId="{3042E3F6-BB0C-4FCA-87E5-FD763EA3F340}" type="presParOf" srcId="{C2E6DAFD-1222-433D-9F89-5C5B27371F51}" destId="{27864843-840C-41C2-9C46-1E975DF847E0}" srcOrd="0" destOrd="0" presId="urn:microsoft.com/office/officeart/2005/8/layout/venn2"/>
    <dgm:cxn modelId="{28F1DC0F-AF6A-46EA-A58A-FEEAD1509DF1}" type="presParOf" srcId="{C2E6DAFD-1222-433D-9F89-5C5B27371F51}" destId="{095D3D98-6BA3-4BA8-A6ED-80068AB1D528}" srcOrd="1" destOrd="0" presId="urn:microsoft.com/office/officeart/2005/8/layout/venn2"/>
    <dgm:cxn modelId="{ED147F96-B5BB-4E42-9811-A3AC4EE3EB0F}" type="presParOf" srcId="{2AB4AD0A-027C-4EBC-9CC5-7685622B2960}" destId="{562A845B-0429-4AF9-850D-6AFAA0D722B1}" srcOrd="2" destOrd="0" presId="urn:microsoft.com/office/officeart/2005/8/layout/venn2"/>
    <dgm:cxn modelId="{56FA50AA-6133-447C-9B9D-8FA6279F57D4}" type="presParOf" srcId="{562A845B-0429-4AF9-850D-6AFAA0D722B1}" destId="{4BEA939D-986A-4D7B-9706-23E221AA35CB}" srcOrd="0" destOrd="0" presId="urn:microsoft.com/office/officeart/2005/8/layout/venn2"/>
    <dgm:cxn modelId="{FACEB46B-908B-4D59-8D09-830FC6E9C848}" type="presParOf" srcId="{562A845B-0429-4AF9-850D-6AFAA0D722B1}" destId="{EC1BA9AA-AC8B-4A67-886D-CE47C92F0497}" srcOrd="1" destOrd="0" presId="urn:microsoft.com/office/officeart/2005/8/layout/venn2"/>
    <dgm:cxn modelId="{846B549E-E272-42C0-A33D-401AC08A0F5F}" type="presParOf" srcId="{2AB4AD0A-027C-4EBC-9CC5-7685622B2960}" destId="{413AFA66-0DF6-4F98-BA43-F9A0822A60ED}" srcOrd="3" destOrd="0" presId="urn:microsoft.com/office/officeart/2005/8/layout/venn2"/>
    <dgm:cxn modelId="{F3680B27-2E9E-440D-BEA7-95783CE3D5AD}" type="presParOf" srcId="{413AFA66-0DF6-4F98-BA43-F9A0822A60ED}" destId="{9CFD11BD-C90E-48AC-99B8-3BBD26ADBA12}" srcOrd="0" destOrd="0" presId="urn:microsoft.com/office/officeart/2005/8/layout/venn2"/>
    <dgm:cxn modelId="{57C7A645-9292-42DE-91D1-2006DDB7FD72}" type="presParOf" srcId="{413AFA66-0DF6-4F98-BA43-F9A0822A60ED}" destId="{CA86AC41-1442-491D-B871-EE8FEFD6E9E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61E25-CDCC-464A-96A1-3E96D13EFC51}">
      <dsp:nvSpPr>
        <dsp:cNvPr id="0" name=""/>
        <dsp:cNvSpPr/>
      </dsp:nvSpPr>
      <dsp:spPr>
        <a:xfrm>
          <a:off x="94424" y="0"/>
          <a:ext cx="3536431" cy="3284113"/>
        </a:xfrm>
        <a:prstGeom prst="ellipse">
          <a:avLst/>
        </a:prstGeom>
        <a:solidFill>
          <a:srgbClr val="D5EDFF"/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noProof="0" dirty="0" smtClean="0">
              <a:solidFill>
                <a:schemeClr val="tx1"/>
              </a:solidFill>
            </a:rPr>
            <a:t>мають стабільне становище</a:t>
          </a:r>
          <a:endParaRPr lang="uk-UA" sz="800" kern="1200" noProof="0" dirty="0">
            <a:solidFill>
              <a:schemeClr val="tx1"/>
            </a:solidFill>
          </a:endParaRPr>
        </a:p>
      </dsp:txBody>
      <dsp:txXfrm>
        <a:off x="1368247" y="164205"/>
        <a:ext cx="988786" cy="492616"/>
      </dsp:txXfrm>
    </dsp:sp>
    <dsp:sp modelId="{27864843-840C-41C2-9C46-1E975DF847E0}">
      <dsp:nvSpPr>
        <dsp:cNvPr id="0" name=""/>
        <dsp:cNvSpPr/>
      </dsp:nvSpPr>
      <dsp:spPr>
        <a:xfrm>
          <a:off x="441532" y="698977"/>
          <a:ext cx="2838734" cy="2521541"/>
        </a:xfrm>
        <a:prstGeom prst="ellipse">
          <a:avLst/>
        </a:prstGeom>
        <a:solidFill>
          <a:srgbClr val="4FB4FF"/>
        </a:solidFill>
        <a:ln w="15875" cap="flat" cmpd="sng" algn="ctr">
          <a:solidFill>
            <a:srgbClr val="4FB4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 </a:t>
          </a:r>
          <a:r>
            <a:rPr lang="uk-UA" sz="700" kern="1200"/>
            <a:t>вразливі до бідності через </a:t>
          </a:r>
          <a:r>
            <a:rPr lang="uk-UA" sz="800" kern="1200"/>
            <a:t>війну</a:t>
          </a:r>
          <a:endParaRPr lang="ru-RU" sz="900" kern="1200"/>
        </a:p>
      </dsp:txBody>
      <dsp:txXfrm>
        <a:off x="1364831" y="850269"/>
        <a:ext cx="992137" cy="453877"/>
      </dsp:txXfrm>
    </dsp:sp>
    <dsp:sp modelId="{4BEA939D-986A-4D7B-9706-23E221AA35CB}">
      <dsp:nvSpPr>
        <dsp:cNvPr id="0" name=""/>
        <dsp:cNvSpPr/>
      </dsp:nvSpPr>
      <dsp:spPr>
        <a:xfrm>
          <a:off x="960796" y="1411134"/>
          <a:ext cx="1970467" cy="1775490"/>
        </a:xfrm>
        <a:prstGeom prst="ellipse">
          <a:avLst/>
        </a:prstGeom>
        <a:solidFill>
          <a:srgbClr val="0091FE"/>
        </a:solidFill>
        <a:ln w="15875" cap="flat" cmpd="sng" algn="ctr">
          <a:solidFill>
            <a:srgbClr val="0091F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700" kern="1200"/>
            <a:t>раптово бідні через війну </a:t>
          </a:r>
          <a:endParaRPr lang="ru-RU" sz="700" kern="1200"/>
        </a:p>
      </dsp:txBody>
      <dsp:txXfrm>
        <a:off x="1486911" y="1544295"/>
        <a:ext cx="918237" cy="399485"/>
      </dsp:txXfrm>
    </dsp:sp>
    <dsp:sp modelId="{9CFD11BD-C90E-48AC-99B8-3BBD26ADBA12}">
      <dsp:nvSpPr>
        <dsp:cNvPr id="0" name=""/>
        <dsp:cNvSpPr/>
      </dsp:nvSpPr>
      <dsp:spPr>
        <a:xfrm>
          <a:off x="1257936" y="2012596"/>
          <a:ext cx="1313645" cy="1229387"/>
        </a:xfrm>
        <a:prstGeom prst="ellipse">
          <a:avLst/>
        </a:prstGeom>
        <a:solidFill>
          <a:srgbClr val="0070C0"/>
        </a:solidFill>
        <a:ln w="15875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700" kern="1200"/>
            <a:t>традиційно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700" kern="1200"/>
            <a:t>бідні</a:t>
          </a:r>
          <a:endParaRPr lang="ru-RU" sz="700" kern="1200"/>
        </a:p>
      </dsp:txBody>
      <dsp:txXfrm>
        <a:off x="1450315" y="2319943"/>
        <a:ext cx="928887" cy="614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35990"/>
          </a:xfrm>
        </p:spPr>
        <p:txBody>
          <a:bodyPr/>
          <a:lstStyle/>
          <a:p>
            <a:r>
              <a:rPr lang="uk-UA" dirty="0" smtClean="0"/>
              <a:t>Ціль 1. </a:t>
            </a:r>
            <a:br>
              <a:rPr lang="uk-UA" dirty="0" smtClean="0"/>
            </a:br>
            <a:r>
              <a:rPr lang="uk-UA" dirty="0" smtClean="0"/>
              <a:t>Подолання дитячої бідності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872752" y="4733366"/>
            <a:ext cx="7776883" cy="1010612"/>
          </a:xfrm>
        </p:spPr>
        <p:txBody>
          <a:bodyPr>
            <a:noAutofit/>
          </a:bodyPr>
          <a:lstStyle/>
          <a:p>
            <a:r>
              <a:rPr lang="uk-UA" sz="3200" dirty="0" err="1" smtClean="0"/>
              <a:t>Черенько</a:t>
            </a:r>
            <a:r>
              <a:rPr lang="uk-UA" sz="3200" dirty="0" smtClean="0"/>
              <a:t> Л.</a:t>
            </a:r>
          </a:p>
        </p:txBody>
      </p:sp>
    </p:spTree>
    <p:extLst>
      <p:ext uri="{BB962C8B-B14F-4D97-AF65-F5344CB8AC3E}">
        <p14:creationId xmlns:p14="http://schemas.microsoft.com/office/powerpoint/2010/main" val="278333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927" y="206394"/>
            <a:ext cx="10364451" cy="604976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Діти в системі соціальної підтримки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90360168"/>
              </p:ext>
            </p:extLst>
          </p:nvPr>
        </p:nvGraphicFramePr>
        <p:xfrm>
          <a:off x="875763" y="956582"/>
          <a:ext cx="4752305" cy="4207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57645088"/>
              </p:ext>
            </p:extLst>
          </p:nvPr>
        </p:nvGraphicFramePr>
        <p:xfrm>
          <a:off x="6091707" y="1090687"/>
          <a:ext cx="5563673" cy="4344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128303"/>
              </p:ext>
            </p:extLst>
          </p:nvPr>
        </p:nvGraphicFramePr>
        <p:xfrm>
          <a:off x="399246" y="5714201"/>
          <a:ext cx="11423560" cy="513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95517">
                  <a:extLst>
                    <a:ext uri="{9D8B030D-6E8A-4147-A177-3AD203B41FA5}">
                      <a16:colId xmlns:a16="http://schemas.microsoft.com/office/drawing/2014/main" val="1892471107"/>
                    </a:ext>
                  </a:extLst>
                </a:gridCol>
                <a:gridCol w="6028043">
                  <a:extLst>
                    <a:ext uri="{9D8B030D-6E8A-4147-A177-3AD203B41FA5}">
                      <a16:colId xmlns:a16="http://schemas.microsoft.com/office/drawing/2014/main" val="2235964474"/>
                    </a:ext>
                  </a:extLst>
                </a:gridCol>
              </a:tblGrid>
              <a:tr h="513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Рівень </a:t>
                      </a:r>
                      <a:r>
                        <a:rPr lang="uk-UA" sz="1400" dirty="0">
                          <a:effectLst/>
                        </a:rPr>
                        <a:t>відносної бідності серед домогосподарств з дітьми  «до» і «після» соціальних програм, %, 2017 р.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Зменшення </a:t>
                      </a:r>
                      <a:r>
                        <a:rPr lang="uk-UA" sz="1400" dirty="0">
                          <a:effectLst/>
                        </a:rPr>
                        <a:t>дефіциту доходу серед отримувачів допомоги, грн. на одну гривню вкладених в програму коштів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86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256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67757"/>
            <a:ext cx="10364451" cy="75952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Доступність медичних послуг для дітей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359505"/>
              </p:ext>
            </p:extLst>
          </p:nvPr>
        </p:nvGraphicFramePr>
        <p:xfrm>
          <a:off x="332699" y="3825025"/>
          <a:ext cx="11526595" cy="25252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1094">
                  <a:extLst>
                    <a:ext uri="{9D8B030D-6E8A-4147-A177-3AD203B41FA5}">
                      <a16:colId xmlns:a16="http://schemas.microsoft.com/office/drawing/2014/main" val="355559319"/>
                    </a:ext>
                  </a:extLst>
                </a:gridCol>
                <a:gridCol w="2073498">
                  <a:extLst>
                    <a:ext uri="{9D8B030D-6E8A-4147-A177-3AD203B41FA5}">
                      <a16:colId xmlns:a16="http://schemas.microsoft.com/office/drawing/2014/main" val="12571300"/>
                    </a:ext>
                  </a:extLst>
                </a:gridCol>
                <a:gridCol w="965916">
                  <a:extLst>
                    <a:ext uri="{9D8B030D-6E8A-4147-A177-3AD203B41FA5}">
                      <a16:colId xmlns:a16="http://schemas.microsoft.com/office/drawing/2014/main" val="2209888596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379437259"/>
                    </a:ext>
                  </a:extLst>
                </a:gridCol>
                <a:gridCol w="888642">
                  <a:extLst>
                    <a:ext uri="{9D8B030D-6E8A-4147-A177-3AD203B41FA5}">
                      <a16:colId xmlns:a16="http://schemas.microsoft.com/office/drawing/2014/main" val="3957011634"/>
                    </a:ext>
                  </a:extLst>
                </a:gridCol>
                <a:gridCol w="1506831">
                  <a:extLst>
                    <a:ext uri="{9D8B030D-6E8A-4147-A177-3AD203B41FA5}">
                      <a16:colId xmlns:a16="http://schemas.microsoft.com/office/drawing/2014/main" val="1140075053"/>
                    </a:ext>
                  </a:extLst>
                </a:gridCol>
              </a:tblGrid>
              <a:tr h="24494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400" b="1" u="none" strike="noStrike" noProof="0" dirty="0" smtClean="0">
                          <a:effectLst/>
                        </a:rPr>
                        <a:t>2017 рік 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Всі домогосподарства з дітьми, які мали такі випадки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у тому числі з кількістю дітей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523752"/>
                  </a:ext>
                </a:extLst>
              </a:tr>
              <a:tr h="703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одна 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дві 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три 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noProof="0" dirty="0" smtClean="0">
                          <a:effectLst/>
                        </a:rPr>
                        <a:t>чотири 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3339746"/>
                  </a:ext>
                </a:extLst>
              </a:tr>
              <a:tr h="713900">
                <a:tc>
                  <a:txBody>
                    <a:bodyPr/>
                    <a:lstStyle/>
                    <a:p>
                      <a:pPr marL="180975" indent="0" algn="l" fontAlgn="b"/>
                      <a:r>
                        <a:rPr lang="uk-UA" sz="1400" u="none" strike="noStrike" noProof="0" dirty="0" smtClean="0">
                          <a:effectLst/>
                        </a:rPr>
                        <a:t>Кількість домогосподарств з дітьми, у яких хто-небудь із членів протягом останніх 12 місяців при потребі не зміг отримати медичну допомогу, придбати ліки та медичне приладдя, тисяч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965,8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730,2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185,6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4,3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0321830"/>
                  </a:ext>
                </a:extLst>
              </a:tr>
              <a:tr h="713900">
                <a:tc>
                  <a:txBody>
                    <a:bodyPr/>
                    <a:lstStyle/>
                    <a:p>
                      <a:pPr algn="l" fontAlgn="b"/>
                      <a:r>
                        <a:rPr lang="uk-UA" sz="1400" u="none" strike="noStrike" noProof="0" dirty="0" smtClean="0">
                          <a:effectLst/>
                        </a:rPr>
                        <a:t>відсотків до кількості домогосподарств, у яких хто-небудь із членів потребував медичної допомоги, придбання ліків та медичного приладдя                                                                                                                         </a:t>
                      </a:r>
                      <a:endParaRPr lang="uk-UA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Times New Roman" panose="02020603050405020304" pitchFamily="18" charset="0"/>
                        </a:rPr>
                        <a:t>15,6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33,0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1300078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835247"/>
              </p:ext>
            </p:extLst>
          </p:nvPr>
        </p:nvGraphicFramePr>
        <p:xfrm>
          <a:off x="695459" y="1037950"/>
          <a:ext cx="10582767" cy="267640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327604">
                  <a:extLst>
                    <a:ext uri="{9D8B030D-6E8A-4147-A177-3AD203B41FA5}">
                      <a16:colId xmlns:a16="http://schemas.microsoft.com/office/drawing/2014/main" val="2560052521"/>
                    </a:ext>
                  </a:extLst>
                </a:gridCol>
                <a:gridCol w="1155083">
                  <a:extLst>
                    <a:ext uri="{9D8B030D-6E8A-4147-A177-3AD203B41FA5}">
                      <a16:colId xmlns:a16="http://schemas.microsoft.com/office/drawing/2014/main" val="2842022126"/>
                    </a:ext>
                  </a:extLst>
                </a:gridCol>
                <a:gridCol w="1100080">
                  <a:extLst>
                    <a:ext uri="{9D8B030D-6E8A-4147-A177-3AD203B41FA5}">
                      <a16:colId xmlns:a16="http://schemas.microsoft.com/office/drawing/2014/main" val="1946735809"/>
                    </a:ext>
                  </a:extLst>
                </a:gridCol>
              </a:tblGrid>
              <a:tr h="32982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Показник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2015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2017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646445"/>
                  </a:ext>
                </a:extLst>
              </a:tr>
              <a:tr h="65964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Частка домогосподарств, які потерпають від відсутності поблизу житла закладу охорони здоров’я (фельдшерсько-акушерського пункту, амбулаторії, поліклініки тощо), аптеки (у відсотках)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12,3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13,4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8357181"/>
                  </a:ext>
                </a:extLst>
              </a:tr>
              <a:tr h="281233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тому числі серед домогосподарств з дітьми</a:t>
                      </a:r>
                      <a:endParaRPr lang="ru-RU" sz="1600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10,9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12,1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40890312"/>
                  </a:ext>
                </a:extLst>
              </a:tr>
              <a:tr h="65964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Частка домогосподарств, які потерпають від незабезпеченості населеного пункту своєчасними послугами екстреної (швидкої) медичної допомоги (у відсотках)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14,8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</a:rPr>
                        <a:t>14,8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9931289"/>
                  </a:ext>
                </a:extLst>
              </a:tr>
              <a:tr h="55371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тому числі серед домогосподарств з дітьми</a:t>
                      </a:r>
                      <a:endParaRPr lang="ru-RU" sz="1600" i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5275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138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676" y="257910"/>
            <a:ext cx="10364451" cy="63073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400" dirty="0" smtClean="0"/>
              <a:t>Завдання 1.3. Підвищити </a:t>
            </a:r>
            <a:r>
              <a:rPr lang="uk-UA" sz="2400" dirty="0"/>
              <a:t>життєстійкість сімей з дітьми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81047790"/>
              </p:ext>
            </p:extLst>
          </p:nvPr>
        </p:nvGraphicFramePr>
        <p:xfrm>
          <a:off x="412120" y="1184857"/>
          <a:ext cx="11423565" cy="46172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89030">
                  <a:extLst>
                    <a:ext uri="{9D8B030D-6E8A-4147-A177-3AD203B41FA5}">
                      <a16:colId xmlns:a16="http://schemas.microsoft.com/office/drawing/2014/main" val="2174998235"/>
                    </a:ext>
                  </a:extLst>
                </a:gridCol>
                <a:gridCol w="806907">
                  <a:extLst>
                    <a:ext uri="{9D8B030D-6E8A-4147-A177-3AD203B41FA5}">
                      <a16:colId xmlns:a16="http://schemas.microsoft.com/office/drawing/2014/main" val="2478475353"/>
                    </a:ext>
                  </a:extLst>
                </a:gridCol>
                <a:gridCol w="806907">
                  <a:extLst>
                    <a:ext uri="{9D8B030D-6E8A-4147-A177-3AD203B41FA5}">
                      <a16:colId xmlns:a16="http://schemas.microsoft.com/office/drawing/2014/main" val="3657901946"/>
                    </a:ext>
                  </a:extLst>
                </a:gridCol>
                <a:gridCol w="806907">
                  <a:extLst>
                    <a:ext uri="{9D8B030D-6E8A-4147-A177-3AD203B41FA5}">
                      <a16:colId xmlns:a16="http://schemas.microsoft.com/office/drawing/2014/main" val="3291190621"/>
                    </a:ext>
                  </a:extLst>
                </a:gridCol>
                <a:gridCol w="806907">
                  <a:extLst>
                    <a:ext uri="{9D8B030D-6E8A-4147-A177-3AD203B41FA5}">
                      <a16:colId xmlns:a16="http://schemas.microsoft.com/office/drawing/2014/main" val="4259730134"/>
                    </a:ext>
                  </a:extLst>
                </a:gridCol>
                <a:gridCol w="806907">
                  <a:extLst>
                    <a:ext uri="{9D8B030D-6E8A-4147-A177-3AD203B41FA5}">
                      <a16:colId xmlns:a16="http://schemas.microsoft.com/office/drawing/2014/main" val="1350966404"/>
                    </a:ext>
                  </a:extLst>
                </a:gridCol>
              </a:tblGrid>
              <a:tr h="5003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r>
                        <a:rPr lang="uk-UA" sz="1600" i="1" noProof="0" dirty="0" smtClean="0">
                          <a:effectLst/>
                        </a:rPr>
                        <a:t>Індикатори</a:t>
                      </a:r>
                      <a:endParaRPr lang="uk-UA" sz="1600" i="1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2030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106854"/>
                  </a:ext>
                </a:extLst>
              </a:tr>
              <a:tr h="7488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1.3.1. Частка домогосподарств з дітьми, які витрачають на харчування більше 60 відсотків сукупних витрат, %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23,4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0652515"/>
                  </a:ext>
                </a:extLst>
              </a:tr>
              <a:tr h="9888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1.3.2. Частка домогосподарств з дітьми, у яких залишається менше 10 відсотків сукупних ресурсів після здійснення витрат на харчування та обов’язкових платежів за житлово-комунальні послуги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15,7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3534653"/>
                  </a:ext>
                </a:extLst>
              </a:tr>
              <a:tr h="6853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1.3.3. Змодельований рівень бідності дітей за критерієм фактичного прожиткового мінімуму за умови вартісного збільшення межі на 20%, %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79,7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7465559"/>
                  </a:ext>
                </a:extLst>
              </a:tr>
              <a:tr h="746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1.3.4. Частка домогосподарств з дітьми, які через нестачу коштів не можуть собі дозволити тижневий сімейний відпочинок  не вдома один раз на рік%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57,1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0485767"/>
                  </a:ext>
                </a:extLst>
              </a:tr>
              <a:tr h="618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1.3.5. Частка дітей у віці до 18 років, які живуть у перенаселеному житлі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65,0</a:t>
                      </a:r>
                      <a:endParaRPr lang="ru-RU" sz="1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9238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205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29120"/>
            <a:ext cx="10364451" cy="373155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Низький рівень життєстійкості сімей з дітьми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96178039"/>
              </p:ext>
            </p:extLst>
          </p:nvPr>
        </p:nvGraphicFramePr>
        <p:xfrm>
          <a:off x="1008220" y="502275"/>
          <a:ext cx="5087780" cy="3992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хе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005013"/>
              </p:ext>
            </p:extLst>
          </p:nvPr>
        </p:nvGraphicFramePr>
        <p:xfrm>
          <a:off x="7778840" y="2549683"/>
          <a:ext cx="3829519" cy="3284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675908" y="1470911"/>
            <a:ext cx="4035381" cy="68505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Схема поширення раптової бідності внаслідок бойових дій на Донбасі </a:t>
            </a:r>
            <a:endParaRPr lang="ru-RU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1420" y="4286720"/>
            <a:ext cx="6448022" cy="187051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Особливо актуальною залишається проблема життєстійкості дітей в умовах військового конфлікту на Донбасі, насамперед, для мешканців лінії конфлікту Донецької та Луганської областей. Щоденні загрози втрати життя, здоров’я, майна, засобів для існування ставлять дітей у вкрай невизначене становище, позбавляючи впевненості у завтрашньому дні.</a:t>
            </a:r>
            <a:endParaRPr lang="ru-RU" sz="1600" dirty="0"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053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462092"/>
              </p:ext>
            </p:extLst>
          </p:nvPr>
        </p:nvGraphicFramePr>
        <p:xfrm>
          <a:off x="0" y="0"/>
          <a:ext cx="12192000" cy="6813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2288">
                  <a:extLst>
                    <a:ext uri="{9D8B030D-6E8A-4147-A177-3AD203B41FA5}">
                      <a16:colId xmlns:a16="http://schemas.microsoft.com/office/drawing/2014/main" val="2869339073"/>
                    </a:ext>
                  </a:extLst>
                </a:gridCol>
                <a:gridCol w="9699712">
                  <a:extLst>
                    <a:ext uri="{9D8B030D-6E8A-4147-A177-3AD203B41FA5}">
                      <a16:colId xmlns:a16="http://schemas.microsoft.com/office/drawing/2014/main" val="48088677"/>
                    </a:ext>
                  </a:extLst>
                </a:gridCol>
              </a:tblGrid>
              <a:tr h="2355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</a:rPr>
                        <a:t>Завдання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 smtClean="0">
                          <a:effectLst/>
                        </a:rPr>
                        <a:t>Індикатори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955551387"/>
                  </a:ext>
                </a:extLst>
              </a:tr>
              <a:tr h="54548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</a:rPr>
                        <a:t>1.1. Скоротити втричі рівень бідності серед дітей, зокрема шляхом ліквідації крайніх форм бідності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1.1.1.Частка домогосподарств з дітьми, чиї середньодушові еквівалентні сукупні витрати є нижчими за фактичний (розрахунковий) прожитковий мінімум,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2841444964"/>
                  </a:ext>
                </a:extLst>
              </a:tr>
              <a:tr h="3967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600" kern="1200">
                          <a:effectLst/>
                        </a:rPr>
                        <a:t>1.1.2. Частка дітей, добове споживання яких є нижчим за 5,05 доларів США за ПКС,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117320650"/>
                  </a:ext>
                </a:extLst>
              </a:tr>
              <a:tr h="409115">
                <a:tc row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400" kern="1200">
                          <a:effectLst/>
                        </a:rPr>
                        <a:t>1.2. Збільшити рівень охоплення дітей, насамперед з числа соціально вразливих, програмами соціальної підтримки та забезпечити рівний доступ до послуг (медичних, освітніх, культурних, соціальних)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600" kern="1200">
                          <a:effectLst/>
                        </a:rPr>
                        <a:t>1.2.1. Частка бідних домогосподарств з дітьми, залучених до системи державної соціальної підтримки,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800953224"/>
                  </a:ext>
                </a:extLst>
              </a:tr>
              <a:tr h="539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1.2.2. Частка коштів, яка надходить до бідних домогосподарств з дітьми, в загальній сумі коштів програм соціальної підтримки (допомога сім’ям з дітьми, допомога малозабезпеченим сім’ям, житлові субсидії, соціальні пільги),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 anchor="ctr"/>
                </a:tc>
                <a:extLst>
                  <a:ext uri="{0D108BD9-81ED-4DB2-BD59-A6C34878D82A}">
                    <a16:rowId xmlns:a16="http://schemas.microsoft.com/office/drawing/2014/main" val="1250634758"/>
                  </a:ext>
                </a:extLst>
              </a:tr>
              <a:tr h="531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1.2.3.Частка домогосподарств з дітьми (у тому числі багатодітних),  у яких хто-небудь протягом останніх 12 місяців при потребі не зміг отримати медичну допомогу, придбати ліки та медичне приладдя,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691441078"/>
                  </a:ext>
                </a:extLst>
              </a:tr>
              <a:tr h="471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>
                          <a:effectLst/>
                        </a:rPr>
                        <a:t>1.2.4.Частка домогосподарств із дітьми до 6 років, які потерпають від відсутності поблизу житла дошкільних навчальних закладів,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543846083"/>
                  </a:ext>
                </a:extLst>
              </a:tr>
              <a:tr h="545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1.2.5. Частка випускників 9 класу денних загальноосвітніх навчальних закладів, які не продовжують навчання для здобуття повної загальної середньої освіти,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688702680"/>
                  </a:ext>
                </a:extLst>
              </a:tr>
              <a:tr h="272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1.2.6.Частка домогосподарств з дітьми, які не мають доступу до послуг Інтернет вдома,%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629850412"/>
                  </a:ext>
                </a:extLst>
              </a:tr>
              <a:tr h="272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>
                          <a:effectLst/>
                        </a:rPr>
                        <a:t>1.2.7. Рівень охоплення реабілітаційними послугами дітей з інвалідністю,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581069121"/>
                  </a:ext>
                </a:extLst>
              </a:tr>
              <a:tr h="409115"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</a:rPr>
                        <a:t>1.3. Підвищити життєстійкість сімей з дітьми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1.3.1. Частка домогосподарств з дітьми, які витрачають на харчування більше 60 відсотків сукупних витрат,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1973367642"/>
                  </a:ext>
                </a:extLst>
              </a:tr>
              <a:tr h="5506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1.3.2. Частка домогосподарств з дітьми, у яких залишається менше 10 відсотків сукупних ресурсів після здійснення витрат на харчування та обов’язкових платежів за житлово-комунальні послуги,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1057101947"/>
                  </a:ext>
                </a:extLst>
              </a:tr>
              <a:tr h="471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1.3.3. </a:t>
                      </a:r>
                      <a:r>
                        <a:rPr lang="uk-UA" sz="1600" kern="1200" dirty="0" smtClean="0">
                          <a:effectLst/>
                        </a:rPr>
                        <a:t>Змодельований рівень </a:t>
                      </a:r>
                      <a:r>
                        <a:rPr lang="uk-UA" sz="1600" kern="1200" dirty="0">
                          <a:effectLst/>
                        </a:rPr>
                        <a:t>бідності дітей за критерієм фактичного прожиткового мінімуму за умови вартісного збільшення межі на 20%,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929008397"/>
                  </a:ext>
                </a:extLst>
              </a:tr>
              <a:tr h="545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1.3.4. Частка домогосподарств з дітьми, які через нестачу коштів не можуть собі дозволити тижневий сімейний відпочинок  не вдома один раз на рік%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3707156837"/>
                  </a:ext>
                </a:extLst>
              </a:tr>
              <a:tr h="272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>
                          <a:effectLst/>
                        </a:rPr>
                        <a:t>1.3.5. Частка дітей у віці до 18 років, які живуть у перенаселеному житлі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653" marR="26653" marT="0" marB="0"/>
                </a:tc>
                <a:extLst>
                  <a:ext uri="{0D108BD9-81ED-4DB2-BD59-A6C34878D82A}">
                    <a16:rowId xmlns:a16="http://schemas.microsoft.com/office/drawing/2014/main" val="4265358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999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333692"/>
              </p:ext>
            </p:extLst>
          </p:nvPr>
        </p:nvGraphicFramePr>
        <p:xfrm>
          <a:off x="-1" y="0"/>
          <a:ext cx="12192001" cy="6780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4391">
                  <a:extLst>
                    <a:ext uri="{9D8B030D-6E8A-4147-A177-3AD203B41FA5}">
                      <a16:colId xmlns:a16="http://schemas.microsoft.com/office/drawing/2014/main" val="2679985287"/>
                    </a:ext>
                  </a:extLst>
                </a:gridCol>
                <a:gridCol w="1068780">
                  <a:extLst>
                    <a:ext uri="{9D8B030D-6E8A-4147-A177-3AD203B41FA5}">
                      <a16:colId xmlns:a16="http://schemas.microsoft.com/office/drawing/2014/main" val="3102703840"/>
                    </a:ext>
                  </a:extLst>
                </a:gridCol>
                <a:gridCol w="1161142">
                  <a:extLst>
                    <a:ext uri="{9D8B030D-6E8A-4147-A177-3AD203B41FA5}">
                      <a16:colId xmlns:a16="http://schemas.microsoft.com/office/drawing/2014/main" val="2901212784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4161472137"/>
                    </a:ext>
                  </a:extLst>
                </a:gridCol>
                <a:gridCol w="646545">
                  <a:extLst>
                    <a:ext uri="{9D8B030D-6E8A-4147-A177-3AD203B41FA5}">
                      <a16:colId xmlns:a16="http://schemas.microsoft.com/office/drawing/2014/main" val="896032156"/>
                    </a:ext>
                  </a:extLst>
                </a:gridCol>
              </a:tblGrid>
              <a:tr h="2697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Індикатори Цілі 1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2015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2016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2017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2018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2316"/>
                  </a:ext>
                </a:extLst>
              </a:tr>
              <a:tr h="5614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1.1.1.Частка домогосподарств з дітьми, чиї середньодушові еквівалентні сукупні витрати є нижчими за фактичний (розрахунковий) прожитковий мінімум,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66,5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65,2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55,1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1919630497"/>
                  </a:ext>
                </a:extLst>
              </a:tr>
              <a:tr h="3349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1.1.2. Частка дітей, добове споживання яких є нижчим за 5,05 доларів США за ПКС,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3,3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2,6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2,0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166669437"/>
                  </a:ext>
                </a:extLst>
              </a:tr>
              <a:tr h="4932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1.2.1. Частка бідних домогосподарств з дітьми, залучених до системи державної соціальної підтримки,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65,6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73,9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77,3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1510748567"/>
                  </a:ext>
                </a:extLst>
              </a:tr>
              <a:tr h="82394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1.2.2. Частка коштів, яка надходить до бідних домогосподарств з дітьми, в загальній сумі коштів програм соціальної підтримки (допомога сім’ям з дітьми, допомога малозабезпеченим сім’ям, житлові субсидії, соціальні пільги),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48,4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37,0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30,6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2861424253"/>
                  </a:ext>
                </a:extLst>
              </a:tr>
              <a:tr h="50317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1.2.3.Частка домогосподарств з дітьми,  у яких хто-небудь протягом останніх 12 місяців при потребі не зміг отримати медичну допомогу, придбати ліки та медичне приладдя</a:t>
                      </a:r>
                      <a:r>
                        <a:rPr lang="uk-UA" sz="1400" kern="1200" dirty="0" smtClean="0">
                          <a:effectLst/>
                          <a:latin typeface="+mj-lt"/>
                          <a:cs typeface="Arial" panose="020B0604020202020204" pitchFamily="34" charset="0"/>
                        </a:rPr>
                        <a:t>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23,8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19,9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23,7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17,2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extLst>
                  <a:ext uri="{0D108BD9-81ED-4DB2-BD59-A6C34878D82A}">
                    <a16:rowId xmlns:a16="http://schemas.microsoft.com/office/drawing/2014/main" val="3759402144"/>
                  </a:ext>
                </a:extLst>
              </a:tr>
              <a:tr h="4650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FFFF00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1.2.4.Частка домогосподарств із дітьми до 6 років, які потерпають від відсутності поблизу житла дошкільних навчальних закладів, %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10,3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Х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9,3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Х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extLst>
                  <a:ext uri="{0D108BD9-81ED-4DB2-BD59-A6C34878D82A}">
                    <a16:rowId xmlns:a16="http://schemas.microsoft.com/office/drawing/2014/main" val="434110862"/>
                  </a:ext>
                </a:extLst>
              </a:tr>
              <a:tr h="4566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solidFill>
                            <a:srgbClr val="FFFF00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1.2.5. Частка випускників 9 класу денних загальноосвітніх навчальних закладів, які не продовжують навчання для здобуття повної загальної середньої освіти, %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0,5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0,7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1,0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1136720739"/>
                  </a:ext>
                </a:extLst>
              </a:tr>
              <a:tr h="24216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1.2.6.Частка домогосподарств з дітьми, які не мають доступу до послуг Інтернет вдома,%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28,6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22,2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17,7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3525960277"/>
                  </a:ext>
                </a:extLst>
              </a:tr>
              <a:tr h="30381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1.2.7. Рівень охоплення реабілітаційними послугами дітей з інвалідністю,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9,2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9,5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10,9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2208516214"/>
                  </a:ext>
                </a:extLst>
              </a:tr>
              <a:tr h="4932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1.3.1. Частка домогосподарств з дітьми, які витрачають на харчування більше 60 відсотків сукупних витрат,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39,3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29,9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23,4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2566976607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1.3.2. Частка домогосподарств з дітьми, у яких залишається менше 10 відсотків сукупних ресурсів після здійснення витрат на харчування та обов’язкових платежів за житлово-комунальні </a:t>
                      </a:r>
                      <a:r>
                        <a:rPr lang="uk-UA" sz="1400" kern="1200" dirty="0" smtClean="0">
                          <a:effectLst/>
                          <a:latin typeface="+mj-lt"/>
                          <a:cs typeface="Arial" panose="020B0604020202020204" pitchFamily="34" charset="0"/>
                        </a:rPr>
                        <a:t>послуги,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15,7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9,9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6,7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/>
                </a:tc>
                <a:extLst>
                  <a:ext uri="{0D108BD9-81ED-4DB2-BD59-A6C34878D82A}">
                    <a16:rowId xmlns:a16="http://schemas.microsoft.com/office/drawing/2014/main" val="2251957313"/>
                  </a:ext>
                </a:extLst>
              </a:tr>
              <a:tr h="4378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1.3.3. </a:t>
                      </a:r>
                      <a:r>
                        <a:rPr lang="uk-UA" sz="1400" kern="1200" dirty="0" smtClean="0">
                          <a:effectLst/>
                        </a:rPr>
                        <a:t>Змодельований рівень бідності дітей за критерієм фактичного прожиткового мінімуму за умови вартісного збільшення межі на 20%,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80,3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79,7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72,5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extLst>
                  <a:ext uri="{0D108BD9-81ED-4DB2-BD59-A6C34878D82A}">
                    <a16:rowId xmlns:a16="http://schemas.microsoft.com/office/drawing/2014/main" val="1753716224"/>
                  </a:ext>
                </a:extLst>
              </a:tr>
              <a:tr h="549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1.3.3. Частка домогосподарств з дітьми, які через нестачу коштів не можуть собі дозволити тижневий сімейний відпочинок  не вдома один раз на рік%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57,1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Х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52,9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Х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extLst>
                  <a:ext uri="{0D108BD9-81ED-4DB2-BD59-A6C34878D82A}">
                    <a16:rowId xmlns:a16="http://schemas.microsoft.com/office/drawing/2014/main" val="1230777853"/>
                  </a:ext>
                </a:extLst>
              </a:tr>
              <a:tr h="274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1.3.4. Частка дітей у віці до 18 років, які живуть у перенаселеному </a:t>
                      </a:r>
                      <a:r>
                        <a:rPr lang="uk-UA" sz="1400" kern="1200" dirty="0" smtClean="0">
                          <a:effectLst/>
                          <a:latin typeface="+mj-lt"/>
                          <a:cs typeface="Arial" panose="020B0604020202020204" pitchFamily="34" charset="0"/>
                        </a:rPr>
                        <a:t>житлі,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75,5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+mj-lt"/>
                          <a:cs typeface="Arial" panose="020B0604020202020204" pitchFamily="34" charset="0"/>
                        </a:rPr>
                        <a:t>76,0</a:t>
                      </a: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75,7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6337" marR="26337" marT="0" marB="0" anchor="ctr"/>
                </a:tc>
                <a:extLst>
                  <a:ext uri="{0D108BD9-81ED-4DB2-BD59-A6C34878D82A}">
                    <a16:rowId xmlns:a16="http://schemas.microsoft.com/office/drawing/2014/main" val="3362081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35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977" y="0"/>
            <a:ext cx="10921284" cy="95303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400" dirty="0" smtClean="0"/>
              <a:t>Завдання 1.1. </a:t>
            </a:r>
            <a:r>
              <a:rPr lang="uk-UA" sz="2400" dirty="0"/>
              <a:t>Скоротити </a:t>
            </a:r>
            <a:r>
              <a:rPr lang="uk-UA" sz="2400" dirty="0" smtClean="0"/>
              <a:t>втричі рівень </a:t>
            </a:r>
            <a:r>
              <a:rPr lang="uk-UA" sz="2400" dirty="0"/>
              <a:t>бідності серед дітей, зокрема шляхом ліквідації крайніх форм бідності 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84210614"/>
              </p:ext>
            </p:extLst>
          </p:nvPr>
        </p:nvGraphicFramePr>
        <p:xfrm>
          <a:off x="128788" y="882204"/>
          <a:ext cx="11822805" cy="18738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87582">
                  <a:extLst>
                    <a:ext uri="{9D8B030D-6E8A-4147-A177-3AD203B41FA5}">
                      <a16:colId xmlns:a16="http://schemas.microsoft.com/office/drawing/2014/main" val="3059005336"/>
                    </a:ext>
                  </a:extLst>
                </a:gridCol>
                <a:gridCol w="1155410">
                  <a:extLst>
                    <a:ext uri="{9D8B030D-6E8A-4147-A177-3AD203B41FA5}">
                      <a16:colId xmlns:a16="http://schemas.microsoft.com/office/drawing/2014/main" val="2822838013"/>
                    </a:ext>
                  </a:extLst>
                </a:gridCol>
                <a:gridCol w="1182280">
                  <a:extLst>
                    <a:ext uri="{9D8B030D-6E8A-4147-A177-3AD203B41FA5}">
                      <a16:colId xmlns:a16="http://schemas.microsoft.com/office/drawing/2014/main" val="1570526257"/>
                    </a:ext>
                  </a:extLst>
                </a:gridCol>
                <a:gridCol w="1222586">
                  <a:extLst>
                    <a:ext uri="{9D8B030D-6E8A-4147-A177-3AD203B41FA5}">
                      <a16:colId xmlns:a16="http://schemas.microsoft.com/office/drawing/2014/main" val="2744691971"/>
                    </a:ext>
                  </a:extLst>
                </a:gridCol>
                <a:gridCol w="1061366">
                  <a:extLst>
                    <a:ext uri="{9D8B030D-6E8A-4147-A177-3AD203B41FA5}">
                      <a16:colId xmlns:a16="http://schemas.microsoft.com/office/drawing/2014/main" val="3206370086"/>
                    </a:ext>
                  </a:extLst>
                </a:gridCol>
                <a:gridCol w="913581">
                  <a:extLst>
                    <a:ext uri="{9D8B030D-6E8A-4147-A177-3AD203B41FA5}">
                      <a16:colId xmlns:a16="http://schemas.microsoft.com/office/drawing/2014/main" val="62292304"/>
                    </a:ext>
                  </a:extLst>
                </a:gridCol>
              </a:tblGrid>
              <a:tr h="502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noProof="0" dirty="0" smtClean="0">
                          <a:effectLst/>
                        </a:rPr>
                        <a:t> Індикатори</a:t>
                      </a:r>
                      <a:endParaRPr lang="uk-UA" sz="14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2030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590736"/>
                  </a:ext>
                </a:extLst>
              </a:tr>
              <a:tr h="759854">
                <a:tc>
                  <a:txBody>
                    <a:bodyPr/>
                    <a:lstStyle/>
                    <a:p>
                      <a:pPr marL="360363" lvl="2" indent="-269875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360363" algn="l"/>
                        </a:tabLst>
                      </a:pPr>
                      <a:r>
                        <a:rPr lang="uk-UA" sz="1800" dirty="0" smtClean="0">
                          <a:effectLst/>
                        </a:rPr>
                        <a:t>1.1.1. Частка домогосподарств</a:t>
                      </a:r>
                      <a:r>
                        <a:rPr lang="uk-UA" sz="1800" baseline="0" dirty="0" smtClean="0">
                          <a:effectLst/>
                        </a:rPr>
                        <a:t> </a:t>
                      </a:r>
                      <a:r>
                        <a:rPr lang="uk-UA" sz="1800" dirty="0" smtClean="0">
                          <a:effectLst/>
                        </a:rPr>
                        <a:t>з </a:t>
                      </a:r>
                      <a:r>
                        <a:rPr lang="uk-UA" sz="1800" dirty="0">
                          <a:effectLst/>
                        </a:rPr>
                        <a:t>дітьми, чиї середньодушові еквівалентні сукупні витрати є нижчими за фактичний</a:t>
                      </a:r>
                      <a:r>
                        <a:rPr lang="uk-UA" sz="1800" baseline="30000" dirty="0">
                          <a:effectLst/>
                        </a:rPr>
                        <a:t> </a:t>
                      </a:r>
                      <a:r>
                        <a:rPr lang="uk-UA" sz="1800" dirty="0">
                          <a:effectLst/>
                        </a:rPr>
                        <a:t>(розрахунковий) прожитковий мінімум, 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66,5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65,2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55,1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35,0</a:t>
                      </a:r>
                      <a:endParaRPr lang="ru-RU" sz="160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20,0</a:t>
                      </a:r>
                      <a:r>
                        <a:rPr lang="ru-RU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9692893"/>
                  </a:ext>
                </a:extLst>
              </a:tr>
              <a:tr h="477807">
                <a:tc>
                  <a:txBody>
                    <a:bodyPr/>
                    <a:lstStyle/>
                    <a:p>
                      <a:pPr marL="360363" lvl="2" indent="-269875" algn="l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360363" algn="l"/>
                        </a:tabLst>
                      </a:pPr>
                      <a:r>
                        <a:rPr lang="uk-UA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1.1.2. Частка </a:t>
                      </a:r>
                      <a:r>
                        <a:rPr lang="uk-UA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дітей, добове споживання яких є нижчим за 5,05 доларів США за ПКС, %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3,3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2,6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2,0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  <a:endParaRPr lang="ru-RU" sz="160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r>
                        <a:rPr lang="ru-RU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0573169"/>
                  </a:ext>
                </a:extLst>
              </a:tr>
            </a:tbl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01187430"/>
              </p:ext>
            </p:extLst>
          </p:nvPr>
        </p:nvGraphicFramePr>
        <p:xfrm>
          <a:off x="516764" y="2756079"/>
          <a:ext cx="5845399" cy="3837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040089"/>
              </p:ext>
            </p:extLst>
          </p:nvPr>
        </p:nvGraphicFramePr>
        <p:xfrm>
          <a:off x="6555346" y="2756079"/>
          <a:ext cx="5213798" cy="3284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416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997" y="188416"/>
            <a:ext cx="10364451" cy="566339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Чинники формування дитячої бідності</a:t>
            </a:r>
            <a:endParaRPr lang="ru-RU" sz="2400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618832632"/>
              </p:ext>
            </p:extLst>
          </p:nvPr>
        </p:nvGraphicFramePr>
        <p:xfrm>
          <a:off x="412125" y="568175"/>
          <a:ext cx="5602310" cy="2597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1465308734"/>
              </p:ext>
            </p:extLst>
          </p:nvPr>
        </p:nvGraphicFramePr>
        <p:xfrm>
          <a:off x="6975432" y="592591"/>
          <a:ext cx="4662152" cy="2572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1919115380"/>
              </p:ext>
            </p:extLst>
          </p:nvPr>
        </p:nvGraphicFramePr>
        <p:xfrm>
          <a:off x="232356" y="3165352"/>
          <a:ext cx="4945487" cy="2886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305744"/>
              </p:ext>
            </p:extLst>
          </p:nvPr>
        </p:nvGraphicFramePr>
        <p:xfrm>
          <a:off x="5443475" y="3436261"/>
          <a:ext cx="6748525" cy="2615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531">
                  <a:extLst>
                    <a:ext uri="{9D8B030D-6E8A-4147-A177-3AD203B41FA5}">
                      <a16:colId xmlns:a16="http://schemas.microsoft.com/office/drawing/2014/main" val="190157656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1690862344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1007971925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1782764487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1821996377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151511314"/>
                    </a:ext>
                  </a:extLst>
                </a:gridCol>
                <a:gridCol w="772499">
                  <a:extLst>
                    <a:ext uri="{9D8B030D-6E8A-4147-A177-3AD203B41FA5}">
                      <a16:colId xmlns:a16="http://schemas.microsoft.com/office/drawing/2014/main" val="2685432771"/>
                    </a:ext>
                  </a:extLst>
                </a:gridCol>
              </a:tblGrid>
              <a:tr h="28343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Наявність осіб з вищою освітою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0" i="1" dirty="0">
                          <a:effectLst/>
                        </a:rPr>
                        <a:t>Домогосподарства з дітьми </a:t>
                      </a:r>
                      <a:endParaRPr lang="ru-RU" sz="14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0" i="1" dirty="0">
                          <a:effectLst/>
                        </a:rPr>
                        <a:t>Домогосподарства без дітей</a:t>
                      </a:r>
                      <a:endParaRPr lang="ru-RU" sz="14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547575"/>
                  </a:ext>
                </a:extLst>
              </a:tr>
              <a:tr h="5423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село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мале місто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велике </a:t>
                      </a:r>
                      <a:br>
                        <a:rPr lang="uk-UA" sz="1400" i="1" dirty="0">
                          <a:effectLst/>
                        </a:rPr>
                      </a:br>
                      <a:r>
                        <a:rPr lang="uk-UA" sz="1400" i="1" dirty="0">
                          <a:effectLst/>
                        </a:rPr>
                        <a:t>місто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село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мале місто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</a:rPr>
                        <a:t>велике </a:t>
                      </a:r>
                      <a:br>
                        <a:rPr lang="uk-UA" sz="1400" i="1" dirty="0">
                          <a:effectLst/>
                        </a:rPr>
                      </a:br>
                      <a:r>
                        <a:rPr lang="uk-UA" sz="1400" i="1" dirty="0">
                          <a:effectLst/>
                        </a:rPr>
                        <a:t>місто</a:t>
                      </a:r>
                      <a:endParaRPr lang="ru-RU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1185054"/>
                  </a:ext>
                </a:extLst>
              </a:tr>
              <a:tr h="5423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немає осіб з вищою освітою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FF0000"/>
                          </a:solidFill>
                          <a:effectLst/>
                        </a:rPr>
                        <a:t>49,5%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FF0000"/>
                          </a:solidFill>
                          <a:effectLst/>
                        </a:rPr>
                        <a:t>45,9%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34,2%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25,0%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27,7%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17,7%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1184320"/>
                  </a:ext>
                </a:extLst>
              </a:tr>
              <a:tr h="542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одна особа з вищою освітою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26,8%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35,1%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18,8%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18,2%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14,4%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12,6%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3533004"/>
                  </a:ext>
                </a:extLst>
              </a:tr>
              <a:tr h="5420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дві  особи з вищою освітою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20,1%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21,2%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15,1%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12,2%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15,6%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11,0%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0409572"/>
                  </a:ext>
                </a:extLst>
              </a:tr>
            </a:tbl>
          </a:graphicData>
        </a:graphic>
      </p:graphicFrame>
      <p:pic>
        <p:nvPicPr>
          <p:cNvPr id="3075" name="Диаграмма 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7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Диаграмма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051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Диаграмма 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337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7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051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337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7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051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337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97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0941"/>
            <a:ext cx="10364451" cy="54058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Підвищені ризики бідності дітей в Україні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23848724"/>
              </p:ext>
            </p:extLst>
          </p:nvPr>
        </p:nvGraphicFramePr>
        <p:xfrm>
          <a:off x="115910" y="1275008"/>
          <a:ext cx="5061397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012986"/>
              </p:ext>
            </p:extLst>
          </p:nvPr>
        </p:nvGraphicFramePr>
        <p:xfrm>
          <a:off x="5344732" y="785612"/>
          <a:ext cx="6542468" cy="5718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4020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386034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>Поселенська бідність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98921125"/>
              </p:ext>
            </p:extLst>
          </p:nvPr>
        </p:nvGraphicFramePr>
        <p:xfrm>
          <a:off x="592428" y="1395703"/>
          <a:ext cx="5341639" cy="3717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55704884"/>
              </p:ext>
            </p:extLst>
          </p:nvPr>
        </p:nvGraphicFramePr>
        <p:xfrm>
          <a:off x="5843915" y="1395703"/>
          <a:ext cx="5901617" cy="4052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787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9632" y="270788"/>
            <a:ext cx="10364451" cy="566339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Гендерні аспекти бідності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21512562"/>
              </p:ext>
            </p:extLst>
          </p:nvPr>
        </p:nvGraphicFramePr>
        <p:xfrm>
          <a:off x="1519705" y="837127"/>
          <a:ext cx="9324303" cy="4146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62131" y="4799303"/>
            <a:ext cx="10101952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Серед дітей 0-17 років суттєвих гендерних відмінностей у показниках бідності не спостерігається – серед 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дівчаток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рівень відносної бідності у 2017 році становив 36,6%, а серед хлопчиків трохи більше – 38,1%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4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83666"/>
            <a:ext cx="10364451" cy="617855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Бідність за </a:t>
            </a:r>
            <a:r>
              <a:rPr lang="uk-UA" sz="2400" dirty="0" err="1" smtClean="0"/>
              <a:t>депривацією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568250"/>
              </p:ext>
            </p:extLst>
          </p:nvPr>
        </p:nvGraphicFramePr>
        <p:xfrm>
          <a:off x="270456" y="1044996"/>
          <a:ext cx="5962919" cy="3802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7007">
                  <a:extLst>
                    <a:ext uri="{9D8B030D-6E8A-4147-A177-3AD203B41FA5}">
                      <a16:colId xmlns:a16="http://schemas.microsoft.com/office/drawing/2014/main" val="3635233934"/>
                    </a:ext>
                  </a:extLst>
                </a:gridCol>
                <a:gridCol w="752748">
                  <a:extLst>
                    <a:ext uri="{9D8B030D-6E8A-4147-A177-3AD203B41FA5}">
                      <a16:colId xmlns:a16="http://schemas.microsoft.com/office/drawing/2014/main" val="1656027832"/>
                    </a:ext>
                  </a:extLst>
                </a:gridCol>
                <a:gridCol w="1153561">
                  <a:extLst>
                    <a:ext uri="{9D8B030D-6E8A-4147-A177-3AD203B41FA5}">
                      <a16:colId xmlns:a16="http://schemas.microsoft.com/office/drawing/2014/main" val="3560575317"/>
                    </a:ext>
                  </a:extLst>
                </a:gridCol>
                <a:gridCol w="2159603">
                  <a:extLst>
                    <a:ext uri="{9D8B030D-6E8A-4147-A177-3AD203B41FA5}">
                      <a16:colId xmlns:a16="http://schemas.microsoft.com/office/drawing/2014/main" val="3252859147"/>
                    </a:ext>
                  </a:extLst>
                </a:gridCol>
              </a:tblGrid>
              <a:tr h="41240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 </a:t>
                      </a:r>
                      <a:endParaRPr lang="uk-UA" sz="1600" b="1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Поширення серед населення 9 ознак </a:t>
                      </a:r>
                      <a:r>
                        <a:rPr lang="uk-UA" sz="1600" u="none" strike="noStrike" noProof="0" dirty="0" err="1" smtClean="0">
                          <a:effectLst/>
                          <a:latin typeface="+mj-lt"/>
                        </a:rPr>
                        <a:t>депривації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509417"/>
                  </a:ext>
                </a:extLst>
              </a:tr>
              <a:tr h="911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0-2 ознаки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3 і більше ознак (матеріальна </a:t>
                      </a:r>
                      <a:r>
                        <a:rPr lang="uk-UA" sz="1600" u="none" strike="noStrike" noProof="0" dirty="0" err="1" smtClean="0">
                          <a:effectLst/>
                          <a:latin typeface="+mj-lt"/>
                        </a:rPr>
                        <a:t>депривація</a:t>
                      </a:r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)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4 і більше ознак (глибока матеріальна </a:t>
                      </a:r>
                      <a:r>
                        <a:rPr lang="uk-UA" sz="1600" u="none" strike="noStrike" noProof="0" dirty="0" err="1" smtClean="0">
                          <a:effectLst/>
                          <a:latin typeface="+mj-lt"/>
                        </a:rPr>
                        <a:t>депривація</a:t>
                      </a:r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)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3988677"/>
                  </a:ext>
                </a:extLst>
              </a:tr>
              <a:tr h="911073">
                <a:tc>
                  <a:txBody>
                    <a:bodyPr/>
                    <a:lstStyle/>
                    <a:p>
                      <a:pPr marL="180975" indent="0" algn="l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Всі особи, які проживають у домогосподарствах з дітьми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58,0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42,0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26,6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1840961"/>
                  </a:ext>
                </a:extLst>
              </a:tr>
              <a:tr h="470349">
                <a:tc>
                  <a:txBody>
                    <a:bodyPr/>
                    <a:lstStyle/>
                    <a:p>
                      <a:pPr algn="l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у тому числі за кількістю дітей</a:t>
                      </a:r>
                      <a:endParaRPr lang="uk-UA" sz="1600" b="0" i="1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4290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9997182"/>
                  </a:ext>
                </a:extLst>
              </a:tr>
              <a:tr h="240654">
                <a:tc>
                  <a:txBody>
                    <a:bodyPr/>
                    <a:lstStyle/>
                    <a:p>
                      <a:pPr marL="180975" indent="0" algn="l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одна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59,3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40,7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26,0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9686104"/>
                  </a:ext>
                </a:extLst>
              </a:tr>
              <a:tr h="240654">
                <a:tc>
                  <a:txBody>
                    <a:bodyPr/>
                    <a:lstStyle/>
                    <a:p>
                      <a:pPr marL="180975" indent="0" algn="l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два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57,6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42,4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26,8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25338534"/>
                  </a:ext>
                </a:extLst>
              </a:tr>
              <a:tr h="388956">
                <a:tc>
                  <a:txBody>
                    <a:bodyPr/>
                    <a:lstStyle/>
                    <a:p>
                      <a:pPr marL="180975" indent="0" algn="l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три і більше</a:t>
                      </a:r>
                      <a:endParaRPr lang="uk-UA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39,5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60,5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600" u="none" strike="noStrike" noProof="0" dirty="0" smtClean="0">
                          <a:effectLst/>
                          <a:latin typeface="+mj-lt"/>
                        </a:rPr>
                        <a:t>36,9</a:t>
                      </a:r>
                      <a:endParaRPr lang="uk-UA" sz="1600" b="0" i="0" u="none" strike="noStrike" noProof="0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561797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32619" y="1392532"/>
            <a:ext cx="4842458" cy="36933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Серед дев’яти ознак позбавлень для сімей з дітьми найбільш поширеними є недостатність фінансових можливостей, щоб дозволити собі неочікувані необхідні витрати за рахунок власних ресурсів (58,8%) та недостатність коштів для тижневого сімейного відпочинку не вдома один раз на рік (53,5%). Майже кожна четверта сім’я з дітьми у 2017 році потерпала від: неможливості споживати через день страви з м’ясом, курятиною, рибою та через недостатність коштів для підтримування достатньо теплої температури у житлі (22,9 та 24,2% відповідно)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499216"/>
              </p:ext>
            </p:extLst>
          </p:nvPr>
        </p:nvGraphicFramePr>
        <p:xfrm>
          <a:off x="399246" y="4829577"/>
          <a:ext cx="5568591" cy="2028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8640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31" y="1"/>
            <a:ext cx="11655380" cy="1004552"/>
          </a:xfrm>
          <a:solidFill>
            <a:schemeClr val="bg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uk-UA" sz="2400" dirty="0" smtClean="0"/>
              <a:t>Завдання 1.2</a:t>
            </a:r>
            <a:r>
              <a:rPr lang="uk-UA" sz="2400" dirty="0"/>
              <a:t>. Збільшити рівень охоплення дітей, насамперед з числа соціально вразливих, програмами соціальної підтримки та забезпечити рівний доступ до послуг (медичних, освітніх, культурних, соціальних)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628061"/>
              </p:ext>
            </p:extLst>
          </p:nvPr>
        </p:nvGraphicFramePr>
        <p:xfrm>
          <a:off x="861633" y="1121975"/>
          <a:ext cx="10909659" cy="5082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82344">
                  <a:extLst>
                    <a:ext uri="{9D8B030D-6E8A-4147-A177-3AD203B41FA5}">
                      <a16:colId xmlns:a16="http://schemas.microsoft.com/office/drawing/2014/main" val="2068764907"/>
                    </a:ext>
                  </a:extLst>
                </a:gridCol>
                <a:gridCol w="1378040">
                  <a:extLst>
                    <a:ext uri="{9D8B030D-6E8A-4147-A177-3AD203B41FA5}">
                      <a16:colId xmlns:a16="http://schemas.microsoft.com/office/drawing/2014/main" val="4288732329"/>
                    </a:ext>
                  </a:extLst>
                </a:gridCol>
                <a:gridCol w="1313645">
                  <a:extLst>
                    <a:ext uri="{9D8B030D-6E8A-4147-A177-3AD203B41FA5}">
                      <a16:colId xmlns:a16="http://schemas.microsoft.com/office/drawing/2014/main" val="1965507898"/>
                    </a:ext>
                  </a:extLst>
                </a:gridCol>
                <a:gridCol w="1455313">
                  <a:extLst>
                    <a:ext uri="{9D8B030D-6E8A-4147-A177-3AD203B41FA5}">
                      <a16:colId xmlns:a16="http://schemas.microsoft.com/office/drawing/2014/main" val="4061653578"/>
                    </a:ext>
                  </a:extLst>
                </a:gridCol>
                <a:gridCol w="1030310">
                  <a:extLst>
                    <a:ext uri="{9D8B030D-6E8A-4147-A177-3AD203B41FA5}">
                      <a16:colId xmlns:a16="http://schemas.microsoft.com/office/drawing/2014/main" val="2228988869"/>
                    </a:ext>
                  </a:extLst>
                </a:gridCol>
                <a:gridCol w="850007">
                  <a:extLst>
                    <a:ext uri="{9D8B030D-6E8A-4147-A177-3AD203B41FA5}">
                      <a16:colId xmlns:a16="http://schemas.microsoft.com/office/drawing/2014/main" val="3808920797"/>
                    </a:ext>
                  </a:extLst>
                </a:gridCol>
              </a:tblGrid>
              <a:tr h="4855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400" i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Індикатори виконання</a:t>
                      </a:r>
                      <a:endParaRPr lang="ru-RU" sz="1400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060341"/>
                  </a:ext>
                </a:extLst>
              </a:tr>
              <a:tr h="4984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uk-UA" sz="1400" kern="1200" dirty="0">
                          <a:effectLst/>
                          <a:latin typeface="+mj-lt"/>
                        </a:rPr>
                        <a:t>1.2.1. Частка бідних домогосподарств з дітьми, залучених до системи державної соціальної підтримки,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65,6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73,9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77,3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429283086"/>
                  </a:ext>
                </a:extLst>
              </a:tr>
              <a:tr h="9275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 dirty="0">
                          <a:effectLst/>
                          <a:latin typeface="+mj-lt"/>
                        </a:rPr>
                        <a:t>1.2.2. Частка коштів, яка надходить до бідних домогосподарств з дітьми, в загальній сумі коштів програм соціальної підтримки (допомога сім’ям з дітьми, допомога малозабезпеченим сім’ям, житлові субсидії, соціальні пільги), %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48,4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37,0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30,6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2652290603"/>
                  </a:ext>
                </a:extLst>
              </a:tr>
              <a:tr h="6645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  <a:latin typeface="+mj-lt"/>
                        </a:rPr>
                        <a:t>1.2.3.Частка домогосподарств з дітьми,  у яких хто-небудь протягом останніх 12 місяців при потребі не зміг отримати медичну допомогу, придбати ліки та медичне приладдя, %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23,8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19,9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23,7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3839751811"/>
                  </a:ext>
                </a:extLst>
              </a:tr>
              <a:tr h="4984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  <a:latin typeface="+mj-lt"/>
                        </a:rPr>
                        <a:t>1.2.4.Частка домогосподарств із дітьми до 6 років, які потерпають від відсутності поблизу житла дошкільних навчальних закладів, %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10,3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Х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9,3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1914684072"/>
                  </a:ext>
                </a:extLst>
              </a:tr>
              <a:tr h="6645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  <a:latin typeface="+mj-lt"/>
                        </a:rPr>
                        <a:t>1.2.5. Частка випускників 9 класу денних загальноосвітніх навчальних закладів, які не продовжують навчання для здобуття повної загальної середньої освіти, %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0,5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0,7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1,0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2435023968"/>
                  </a:ext>
                </a:extLst>
              </a:tr>
              <a:tr h="3322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  <a:latin typeface="+mj-lt"/>
                        </a:rPr>
                        <a:t>1.2.6.Частка домогосподарств з дітьми, які не мають доступу до послуг Інтернет вдома,%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28,6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22,2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17,7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3515692218"/>
                  </a:ext>
                </a:extLst>
              </a:tr>
              <a:tr h="3580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kern="1200">
                          <a:effectLst/>
                          <a:latin typeface="+mj-lt"/>
                        </a:rPr>
                        <a:t>1.2.7. Рівень охоплення реабілітаційними послугами дітей з інвалідністю, %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9,2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+mj-lt"/>
                        </a:rPr>
                        <a:t>9,5</a:t>
                      </a:r>
                      <a:endParaRPr lang="ru-RU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j-lt"/>
                        </a:rPr>
                        <a:t>10,9</a:t>
                      </a:r>
                      <a:endParaRPr lang="ru-RU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RU" sz="1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50" marR="54650" marT="0" marB="0" anchor="ctr"/>
                </a:tc>
                <a:extLst>
                  <a:ext uri="{0D108BD9-81ED-4DB2-BD59-A6C34878D82A}">
                    <a16:rowId xmlns:a16="http://schemas.microsoft.com/office/drawing/2014/main" val="1547363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936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4" y="245029"/>
            <a:ext cx="11359166" cy="5534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400" dirty="0" smtClean="0"/>
              <a:t>Бідне населення в Системі соціальної підтримки</a:t>
            </a:r>
            <a:endParaRPr lang="ru-RU" sz="2400" dirty="0"/>
          </a:p>
        </p:txBody>
      </p:sp>
      <p:graphicFrame>
        <p:nvGraphicFramePr>
          <p:cNvPr id="5" name="Місце для вмісту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844074"/>
              </p:ext>
            </p:extLst>
          </p:nvPr>
        </p:nvGraphicFramePr>
        <p:xfrm>
          <a:off x="5885645" y="1377119"/>
          <a:ext cx="6040190" cy="3481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16961"/>
              </p:ext>
            </p:extLst>
          </p:nvPr>
        </p:nvGraphicFramePr>
        <p:xfrm>
          <a:off x="412124" y="1377119"/>
          <a:ext cx="5331853" cy="378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300800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682</TotalTime>
  <Words>1772</Words>
  <Application>Microsoft Office PowerPoint</Application>
  <PresentationFormat>Широкоэкранный</PresentationFormat>
  <Paragraphs>342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Капля</vt:lpstr>
      <vt:lpstr>Ціль 1.  Подолання дитячої бідності</vt:lpstr>
      <vt:lpstr>Завдання 1.1. Скоротити втричі рівень бідності серед дітей, зокрема шляхом ліквідації крайніх форм бідності </vt:lpstr>
      <vt:lpstr>Чинники формування дитячої бідності</vt:lpstr>
      <vt:lpstr>Підвищені ризики бідності дітей в Україні</vt:lpstr>
      <vt:lpstr>Поселенська бідність</vt:lpstr>
      <vt:lpstr>Гендерні аспекти бідності</vt:lpstr>
      <vt:lpstr>Бідність за депривацією</vt:lpstr>
      <vt:lpstr>Завдання 1.2. Збільшити рівень охоплення дітей, насамперед з числа соціально вразливих, програмами соціальної підтримки та забезпечити рівний доступ до послуг (медичних, освітніх, культурних, соціальних)</vt:lpstr>
      <vt:lpstr>Бідне населення в Системі соціальної підтримки</vt:lpstr>
      <vt:lpstr>Діти в системі соціальної підтримки</vt:lpstr>
      <vt:lpstr>Доступність медичних послуг для дітей</vt:lpstr>
      <vt:lpstr>Завдання 1.3. Підвищити життєстійкість сімей з дітьми</vt:lpstr>
      <vt:lpstr>Низький рівень життєстійкості сімей з дітьми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86</cp:revision>
  <cp:lastPrinted>2019-04-11T13:26:52Z</cp:lastPrinted>
  <dcterms:created xsi:type="dcterms:W3CDTF">2018-12-04T12:31:22Z</dcterms:created>
  <dcterms:modified xsi:type="dcterms:W3CDTF">2019-04-11T14:09:26Z</dcterms:modified>
</cp:coreProperties>
</file>