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40"/>
  </p:notesMasterIdLst>
  <p:sldIdLst>
    <p:sldId id="257" r:id="rId2"/>
    <p:sldId id="327" r:id="rId3"/>
    <p:sldId id="384" r:id="rId4"/>
    <p:sldId id="351" r:id="rId5"/>
    <p:sldId id="352" r:id="rId6"/>
    <p:sldId id="355" r:id="rId7"/>
    <p:sldId id="358" r:id="rId8"/>
    <p:sldId id="359" r:id="rId9"/>
    <p:sldId id="356" r:id="rId10"/>
    <p:sldId id="354" r:id="rId11"/>
    <p:sldId id="360" r:id="rId12"/>
    <p:sldId id="382" r:id="rId13"/>
    <p:sldId id="364" r:id="rId14"/>
    <p:sldId id="363" r:id="rId15"/>
    <p:sldId id="342" r:id="rId16"/>
    <p:sldId id="322" r:id="rId17"/>
    <p:sldId id="347" r:id="rId18"/>
    <p:sldId id="348" r:id="rId19"/>
    <p:sldId id="349" r:id="rId20"/>
    <p:sldId id="350" r:id="rId21"/>
    <p:sldId id="365" r:id="rId22"/>
    <p:sldId id="366" r:id="rId23"/>
    <p:sldId id="367" r:id="rId24"/>
    <p:sldId id="368" r:id="rId25"/>
    <p:sldId id="369" r:id="rId26"/>
    <p:sldId id="370" r:id="rId27"/>
    <p:sldId id="371" r:id="rId28"/>
    <p:sldId id="372" r:id="rId29"/>
    <p:sldId id="373" r:id="rId30"/>
    <p:sldId id="374" r:id="rId31"/>
    <p:sldId id="375" r:id="rId32"/>
    <p:sldId id="377" r:id="rId33"/>
    <p:sldId id="378" r:id="rId34"/>
    <p:sldId id="336" r:id="rId35"/>
    <p:sldId id="338" r:id="rId36"/>
    <p:sldId id="379" r:id="rId37"/>
    <p:sldId id="331" r:id="rId38"/>
    <p:sldId id="259" r:id="rId39"/>
  </p:sldIdLst>
  <p:sldSz cx="9144000" cy="6858000" type="screen4x3"/>
  <p:notesSz cx="6797675" cy="9928225"/>
  <p:defaultTextStyle>
    <a:defPPr>
      <a:defRPr lang="ru-RU"/>
    </a:defPPr>
    <a:lvl1pPr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1pPr>
    <a:lvl2pPr marL="4572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2pPr>
    <a:lvl3pPr marL="9144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3pPr>
    <a:lvl4pPr marL="13716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4pPr>
    <a:lvl5pPr marL="1828800" algn="l" rtl="0" eaLnBrk="0" fontAlgn="base" hangingPunct="0">
      <a:spcBef>
        <a:spcPct val="0"/>
      </a:spcBef>
      <a:spcAft>
        <a:spcPct val="0"/>
      </a:spcAft>
      <a:defRPr kern="1200">
        <a:solidFill>
          <a:schemeClr val="tx1"/>
        </a:solidFill>
        <a:latin typeface="Palatino Linotype" panose="02040502050505030304" pitchFamily="18" charset="0"/>
        <a:ea typeface="+mn-ea"/>
        <a:cs typeface="+mn-cs"/>
      </a:defRPr>
    </a:lvl5pPr>
    <a:lvl6pPr marL="2286000" algn="l" defTabSz="914400" rtl="0" eaLnBrk="1" latinLnBrk="0" hangingPunct="1">
      <a:defRPr kern="1200">
        <a:solidFill>
          <a:schemeClr val="tx1"/>
        </a:solidFill>
        <a:latin typeface="Palatino Linotype" panose="02040502050505030304" pitchFamily="18" charset="0"/>
        <a:ea typeface="+mn-ea"/>
        <a:cs typeface="+mn-cs"/>
      </a:defRPr>
    </a:lvl6pPr>
    <a:lvl7pPr marL="2743200" algn="l" defTabSz="914400" rtl="0" eaLnBrk="1" latinLnBrk="0" hangingPunct="1">
      <a:defRPr kern="1200">
        <a:solidFill>
          <a:schemeClr val="tx1"/>
        </a:solidFill>
        <a:latin typeface="Palatino Linotype" panose="02040502050505030304" pitchFamily="18" charset="0"/>
        <a:ea typeface="+mn-ea"/>
        <a:cs typeface="+mn-cs"/>
      </a:defRPr>
    </a:lvl7pPr>
    <a:lvl8pPr marL="3200400" algn="l" defTabSz="914400" rtl="0" eaLnBrk="1" latinLnBrk="0" hangingPunct="1">
      <a:defRPr kern="1200">
        <a:solidFill>
          <a:schemeClr val="tx1"/>
        </a:solidFill>
        <a:latin typeface="Palatino Linotype" panose="02040502050505030304" pitchFamily="18" charset="0"/>
        <a:ea typeface="+mn-ea"/>
        <a:cs typeface="+mn-cs"/>
      </a:defRPr>
    </a:lvl8pPr>
    <a:lvl9pPr marL="3657600" algn="l" defTabSz="914400" rtl="0" eaLnBrk="1" latinLnBrk="0" hangingPunct="1">
      <a:defRPr kern="1200">
        <a:solidFill>
          <a:schemeClr val="tx1"/>
        </a:solidFill>
        <a:latin typeface="Palatino Linotype" panose="0204050205050503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67F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729" autoAdjust="0"/>
    <p:restoredTop sz="95565" autoAdjust="0"/>
  </p:normalViewPr>
  <p:slideViewPr>
    <p:cSldViewPr>
      <p:cViewPr varScale="1">
        <p:scale>
          <a:sx n="78" d="100"/>
          <a:sy n="78" d="100"/>
        </p:scale>
        <p:origin x="1710" y="5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pPr>
              <a:defRPr/>
            </a:pPr>
            <a:endParaRPr lang="uk-UA"/>
          </a:p>
        </p:txBody>
      </p:sp>
      <p:sp>
        <p:nvSpPr>
          <p:cNvPr id="3" name="Дата 2"/>
          <p:cNvSpPr>
            <a:spLocks noGrp="1"/>
          </p:cNvSpPr>
          <p:nvPr>
            <p:ph type="dt" idx="1"/>
          </p:nvPr>
        </p:nvSpPr>
        <p:spPr>
          <a:xfrm>
            <a:off x="3849688" y="0"/>
            <a:ext cx="2946400" cy="498475"/>
          </a:xfrm>
          <a:prstGeom prst="rect">
            <a:avLst/>
          </a:prstGeom>
        </p:spPr>
        <p:txBody>
          <a:bodyPr vert="horz" lIns="91440" tIns="45720" rIns="91440" bIns="45720" rtlCol="0"/>
          <a:lstStyle>
            <a:lvl1pPr algn="r">
              <a:defRPr sz="1200"/>
            </a:lvl1pPr>
          </a:lstStyle>
          <a:p>
            <a:pPr>
              <a:defRPr/>
            </a:pPr>
            <a:fld id="{9E675CE1-DD78-414F-AB2D-B49D7806857C}" type="datetimeFigureOut">
              <a:rPr lang="uk-UA"/>
              <a:pPr>
                <a:defRPr/>
              </a:pPr>
              <a:t>11.04.2019</a:t>
            </a:fld>
            <a:endParaRPr lang="uk-UA"/>
          </a:p>
        </p:txBody>
      </p:sp>
      <p:sp>
        <p:nvSpPr>
          <p:cNvPr id="4" name="Образ слайда 3"/>
          <p:cNvSpPr>
            <a:spLocks noGrp="1" noRot="1" noChangeAspect="1"/>
          </p:cNvSpPr>
          <p:nvPr>
            <p:ph type="sldImg" idx="2"/>
          </p:nvPr>
        </p:nvSpPr>
        <p:spPr>
          <a:xfrm>
            <a:off x="1165225" y="1241425"/>
            <a:ext cx="4467225" cy="3349625"/>
          </a:xfrm>
          <a:prstGeom prst="rect">
            <a:avLst/>
          </a:prstGeom>
          <a:noFill/>
          <a:ln w="12700">
            <a:solidFill>
              <a:prstClr val="black"/>
            </a:solidFill>
          </a:ln>
        </p:spPr>
        <p:txBody>
          <a:bodyPr vert="horz" lIns="91440" tIns="45720" rIns="91440" bIns="45720" rtlCol="0" anchor="ctr"/>
          <a:lstStyle/>
          <a:p>
            <a:pPr lvl="0"/>
            <a:endParaRPr lang="uk-UA" noProof="0" smtClean="0"/>
          </a:p>
        </p:txBody>
      </p:sp>
      <p:sp>
        <p:nvSpPr>
          <p:cNvPr id="5" name="Заметки 4"/>
          <p:cNvSpPr>
            <a:spLocks noGrp="1"/>
          </p:cNvSpPr>
          <p:nvPr>
            <p:ph type="body" sz="quarter" idx="3"/>
          </p:nvPr>
        </p:nvSpPr>
        <p:spPr>
          <a:xfrm>
            <a:off x="679450" y="4778375"/>
            <a:ext cx="5438775" cy="3908425"/>
          </a:xfrm>
          <a:prstGeom prst="rect">
            <a:avLst/>
          </a:prstGeom>
        </p:spPr>
        <p:txBody>
          <a:bodyPr vert="horz" lIns="91440" tIns="45720" rIns="91440" bIns="45720" rtlCol="0"/>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uk-UA" noProof="0" smtClean="0"/>
          </a:p>
        </p:txBody>
      </p:sp>
      <p:sp>
        <p:nvSpPr>
          <p:cNvPr id="6" name="Нижний колонтитул 5"/>
          <p:cNvSpPr>
            <a:spLocks noGrp="1"/>
          </p:cNvSpPr>
          <p:nvPr>
            <p:ph type="ftr" sz="quarter" idx="4"/>
          </p:nvPr>
        </p:nvSpPr>
        <p:spPr>
          <a:xfrm>
            <a:off x="0" y="9429750"/>
            <a:ext cx="2946400" cy="498475"/>
          </a:xfrm>
          <a:prstGeom prst="rect">
            <a:avLst/>
          </a:prstGeom>
        </p:spPr>
        <p:txBody>
          <a:bodyPr vert="horz" lIns="91440" tIns="45720" rIns="91440" bIns="45720" rtlCol="0" anchor="b"/>
          <a:lstStyle>
            <a:lvl1pPr algn="l">
              <a:defRPr sz="1200"/>
            </a:lvl1pPr>
          </a:lstStyle>
          <a:p>
            <a:pPr>
              <a:defRPr/>
            </a:pPr>
            <a:endParaRPr lang="uk-UA"/>
          </a:p>
        </p:txBody>
      </p:sp>
      <p:sp>
        <p:nvSpPr>
          <p:cNvPr id="7" name="Номер слайда 6"/>
          <p:cNvSpPr>
            <a:spLocks noGrp="1"/>
          </p:cNvSpPr>
          <p:nvPr>
            <p:ph type="sldNum" sz="quarter" idx="5"/>
          </p:nvPr>
        </p:nvSpPr>
        <p:spPr>
          <a:xfrm>
            <a:off x="3849688" y="9429750"/>
            <a:ext cx="2946400" cy="498475"/>
          </a:xfrm>
          <a:prstGeom prst="rect">
            <a:avLst/>
          </a:prstGeom>
        </p:spPr>
        <p:txBody>
          <a:bodyPr vert="horz" lIns="91440" tIns="45720" rIns="91440" bIns="45720" rtlCol="0" anchor="b"/>
          <a:lstStyle>
            <a:lvl1pPr algn="r">
              <a:defRPr sz="1200"/>
            </a:lvl1pPr>
          </a:lstStyle>
          <a:p>
            <a:pPr>
              <a:defRPr/>
            </a:pPr>
            <a:fld id="{28BCAC51-7641-46E9-878A-2B0D80F7282F}" type="slidenum">
              <a:rPr lang="uk-UA"/>
              <a:pPr>
                <a:defRPr/>
              </a:pPr>
              <a:t>‹#›</a:t>
            </a:fld>
            <a:endParaRPr lang="uk-UA"/>
          </a:p>
        </p:txBody>
      </p:sp>
    </p:spTree>
    <p:extLst>
      <p:ext uri="{BB962C8B-B14F-4D97-AF65-F5344CB8AC3E}">
        <p14:creationId xmlns:p14="http://schemas.microsoft.com/office/powerpoint/2010/main" val="20418555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33796"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46C22E78-5E63-45FC-B7D9-6AAF54A277E3}" type="slidenum">
              <a:rPr lang="uk-UA" smtClean="0"/>
              <a:pPr/>
              <a:t>17</a:t>
            </a:fld>
            <a:endParaRPr lang="uk-UA" smtClean="0"/>
          </a:p>
        </p:txBody>
      </p:sp>
    </p:spTree>
    <p:extLst>
      <p:ext uri="{BB962C8B-B14F-4D97-AF65-F5344CB8AC3E}">
        <p14:creationId xmlns:p14="http://schemas.microsoft.com/office/powerpoint/2010/main" val="24273651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36868"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0E8E12DF-ABFD-4858-B309-ED4F2DA9A98B}" type="slidenum">
              <a:rPr lang="uk-UA" smtClean="0"/>
              <a:pPr/>
              <a:t>26</a:t>
            </a:fld>
            <a:endParaRPr lang="uk-UA" smtClean="0"/>
          </a:p>
        </p:txBody>
      </p:sp>
    </p:spTree>
    <p:extLst>
      <p:ext uri="{BB962C8B-B14F-4D97-AF65-F5344CB8AC3E}">
        <p14:creationId xmlns:p14="http://schemas.microsoft.com/office/powerpoint/2010/main" val="30370289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38916"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87FE813A-A52A-4F17-BAC5-F0C710B73E6E}" type="slidenum">
              <a:rPr lang="uk-UA" smtClean="0"/>
              <a:pPr/>
              <a:t>27</a:t>
            </a:fld>
            <a:endParaRPr lang="uk-UA" smtClean="0"/>
          </a:p>
        </p:txBody>
      </p:sp>
    </p:spTree>
    <p:extLst>
      <p:ext uri="{BB962C8B-B14F-4D97-AF65-F5344CB8AC3E}">
        <p14:creationId xmlns:p14="http://schemas.microsoft.com/office/powerpoint/2010/main" val="4486237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40964"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A82ABF10-118F-4B89-8E19-510BB5065F62}" type="slidenum">
              <a:rPr lang="uk-UA" smtClean="0"/>
              <a:pPr/>
              <a:t>28</a:t>
            </a:fld>
            <a:endParaRPr lang="uk-UA" smtClean="0"/>
          </a:p>
        </p:txBody>
      </p:sp>
    </p:spTree>
    <p:extLst>
      <p:ext uri="{BB962C8B-B14F-4D97-AF65-F5344CB8AC3E}">
        <p14:creationId xmlns:p14="http://schemas.microsoft.com/office/powerpoint/2010/main" val="16143178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dirty="0" smtClean="0"/>
          </a:p>
        </p:txBody>
      </p:sp>
      <p:sp>
        <p:nvSpPr>
          <p:cNvPr id="43012"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59F9646D-8AC2-4B8D-9F9D-BAC60F8D35BF}" type="slidenum">
              <a:rPr lang="uk-UA" smtClean="0"/>
              <a:pPr/>
              <a:t>29</a:t>
            </a:fld>
            <a:endParaRPr lang="uk-UA" smtClean="0"/>
          </a:p>
        </p:txBody>
      </p:sp>
    </p:spTree>
    <p:extLst>
      <p:ext uri="{BB962C8B-B14F-4D97-AF65-F5344CB8AC3E}">
        <p14:creationId xmlns:p14="http://schemas.microsoft.com/office/powerpoint/2010/main" val="30126079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dirty="0" smtClean="0"/>
          </a:p>
        </p:txBody>
      </p:sp>
      <p:sp>
        <p:nvSpPr>
          <p:cNvPr id="45060"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9E1CF3D7-9A16-47E0-8EA8-246022F7598E}" type="slidenum">
              <a:rPr lang="uk-UA" smtClean="0"/>
              <a:pPr/>
              <a:t>30</a:t>
            </a:fld>
            <a:endParaRPr lang="uk-UA" smtClean="0"/>
          </a:p>
        </p:txBody>
      </p:sp>
    </p:spTree>
    <p:extLst>
      <p:ext uri="{BB962C8B-B14F-4D97-AF65-F5344CB8AC3E}">
        <p14:creationId xmlns:p14="http://schemas.microsoft.com/office/powerpoint/2010/main" val="2430854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47108"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4015BA7B-5BB0-453A-AAE1-46914877D3FD}" type="slidenum">
              <a:rPr lang="uk-UA" smtClean="0"/>
              <a:pPr/>
              <a:t>31</a:t>
            </a:fld>
            <a:endParaRPr lang="uk-UA" smtClean="0"/>
          </a:p>
        </p:txBody>
      </p:sp>
    </p:spTree>
    <p:extLst>
      <p:ext uri="{BB962C8B-B14F-4D97-AF65-F5344CB8AC3E}">
        <p14:creationId xmlns:p14="http://schemas.microsoft.com/office/powerpoint/2010/main" val="33185044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51204"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ED7F0880-3CDC-455F-91B8-3EA9751E5945}" type="slidenum">
              <a:rPr lang="uk-UA" smtClean="0"/>
              <a:pPr/>
              <a:t>32</a:t>
            </a:fld>
            <a:endParaRPr lang="uk-UA" smtClean="0"/>
          </a:p>
        </p:txBody>
      </p:sp>
    </p:spTree>
    <p:extLst>
      <p:ext uri="{BB962C8B-B14F-4D97-AF65-F5344CB8AC3E}">
        <p14:creationId xmlns:p14="http://schemas.microsoft.com/office/powerpoint/2010/main" val="36266160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53252"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2DEF8688-E531-4E86-BFB5-C4F93B73D4F5}" type="slidenum">
              <a:rPr lang="uk-UA" smtClean="0"/>
              <a:pPr/>
              <a:t>33</a:t>
            </a:fld>
            <a:endParaRPr lang="uk-UA" smtClean="0"/>
          </a:p>
        </p:txBody>
      </p:sp>
    </p:spTree>
    <p:extLst>
      <p:ext uri="{BB962C8B-B14F-4D97-AF65-F5344CB8AC3E}">
        <p14:creationId xmlns:p14="http://schemas.microsoft.com/office/powerpoint/2010/main" val="14691650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35844"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93E9FD0A-96F9-42CD-888C-9748102DA164}" type="slidenum">
              <a:rPr lang="uk-UA" smtClean="0"/>
              <a:pPr/>
              <a:t>18</a:t>
            </a:fld>
            <a:endParaRPr lang="uk-UA" smtClean="0"/>
          </a:p>
        </p:txBody>
      </p:sp>
    </p:spTree>
    <p:extLst>
      <p:ext uri="{BB962C8B-B14F-4D97-AF65-F5344CB8AC3E}">
        <p14:creationId xmlns:p14="http://schemas.microsoft.com/office/powerpoint/2010/main" val="4353872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37892"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B2935520-5A87-42AC-979B-076494F03C2C}" type="slidenum">
              <a:rPr lang="uk-UA" smtClean="0"/>
              <a:pPr/>
              <a:t>19</a:t>
            </a:fld>
            <a:endParaRPr lang="uk-UA" smtClean="0"/>
          </a:p>
        </p:txBody>
      </p:sp>
    </p:spTree>
    <p:extLst>
      <p:ext uri="{BB962C8B-B14F-4D97-AF65-F5344CB8AC3E}">
        <p14:creationId xmlns:p14="http://schemas.microsoft.com/office/powerpoint/2010/main" val="9455596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39940"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E318D780-46F4-41EB-9966-5E822F186754}" type="slidenum">
              <a:rPr lang="uk-UA" smtClean="0"/>
              <a:pPr/>
              <a:t>20</a:t>
            </a:fld>
            <a:endParaRPr lang="uk-UA" smtClean="0"/>
          </a:p>
        </p:txBody>
      </p:sp>
    </p:spTree>
    <p:extLst>
      <p:ext uri="{BB962C8B-B14F-4D97-AF65-F5344CB8AC3E}">
        <p14:creationId xmlns:p14="http://schemas.microsoft.com/office/powerpoint/2010/main" val="22999780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26628"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CEFB0AE8-E996-441A-9CEB-2C1D0E9B5836}" type="slidenum">
              <a:rPr lang="uk-UA" smtClean="0"/>
              <a:pPr/>
              <a:t>21</a:t>
            </a:fld>
            <a:endParaRPr lang="uk-UA" smtClean="0"/>
          </a:p>
        </p:txBody>
      </p:sp>
    </p:spTree>
    <p:extLst>
      <p:ext uri="{BB962C8B-B14F-4D97-AF65-F5344CB8AC3E}">
        <p14:creationId xmlns:p14="http://schemas.microsoft.com/office/powerpoint/2010/main" val="38755463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28676"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6BC242A1-84B2-4499-8448-8FF17F3E434C}" type="slidenum">
              <a:rPr lang="uk-UA" smtClean="0"/>
              <a:pPr/>
              <a:t>22</a:t>
            </a:fld>
            <a:endParaRPr lang="uk-UA" smtClean="0"/>
          </a:p>
        </p:txBody>
      </p:sp>
    </p:spTree>
    <p:extLst>
      <p:ext uri="{BB962C8B-B14F-4D97-AF65-F5344CB8AC3E}">
        <p14:creationId xmlns:p14="http://schemas.microsoft.com/office/powerpoint/2010/main" val="10483995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30724"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9F74F085-F95E-4A6C-AF5A-1FC7A25E736E}" type="slidenum">
              <a:rPr lang="uk-UA" smtClean="0"/>
              <a:pPr/>
              <a:t>23</a:t>
            </a:fld>
            <a:endParaRPr lang="uk-UA" smtClean="0"/>
          </a:p>
        </p:txBody>
      </p:sp>
    </p:spTree>
    <p:extLst>
      <p:ext uri="{BB962C8B-B14F-4D97-AF65-F5344CB8AC3E}">
        <p14:creationId xmlns:p14="http://schemas.microsoft.com/office/powerpoint/2010/main" val="625687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32772"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96C6F1A6-0AA4-4B23-95FE-67051A65D55C}" type="slidenum">
              <a:rPr lang="uk-UA" smtClean="0"/>
              <a:pPr/>
              <a:t>24</a:t>
            </a:fld>
            <a:endParaRPr lang="uk-UA" smtClean="0"/>
          </a:p>
        </p:txBody>
      </p:sp>
    </p:spTree>
    <p:extLst>
      <p:ext uri="{BB962C8B-B14F-4D97-AF65-F5344CB8AC3E}">
        <p14:creationId xmlns:p14="http://schemas.microsoft.com/office/powerpoint/2010/main" val="6578096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uk-UA" smtClean="0"/>
          </a:p>
        </p:txBody>
      </p:sp>
      <p:sp>
        <p:nvSpPr>
          <p:cNvPr id="34820"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fld id="{15F615D0-F22E-4AD9-90E4-37D9972D246F}" type="slidenum">
              <a:rPr lang="uk-UA" smtClean="0"/>
              <a:pPr/>
              <a:t>25</a:t>
            </a:fld>
            <a:endParaRPr lang="uk-UA" smtClean="0"/>
          </a:p>
        </p:txBody>
      </p:sp>
    </p:spTree>
    <p:extLst>
      <p:ext uri="{BB962C8B-B14F-4D97-AF65-F5344CB8AC3E}">
        <p14:creationId xmlns:p14="http://schemas.microsoft.com/office/powerpoint/2010/main" val="39205694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4" name="AutoShape 7"/>
          <p:cNvSpPr>
            <a:spLocks noChangeArrowheads="1"/>
          </p:cNvSpPr>
          <p:nvPr/>
        </p:nvSpPr>
        <p:spPr bwMode="auto">
          <a:xfrm>
            <a:off x="685800" y="2393950"/>
            <a:ext cx="7772400" cy="109538"/>
          </a:xfrm>
          <a:custGeom>
            <a:avLst/>
            <a:gdLst>
              <a:gd name="T0" fmla="*/ 0 w 1000"/>
              <a:gd name="T1" fmla="*/ 0 h 1000"/>
              <a:gd name="T2" fmla="*/ 2147483646 w 1000"/>
              <a:gd name="T3" fmla="*/ 0 h 1000"/>
              <a:gd name="T4" fmla="*/ 2147483646 w 1000"/>
              <a:gd name="T5" fmla="*/ 2147483646 h 1000"/>
              <a:gd name="T6" fmla="*/ 0 w 1000"/>
              <a:gd name="T7" fmla="*/ 2147483646 h 1000"/>
              <a:gd name="T8" fmla="*/ 0 w 1000"/>
              <a:gd name="T9" fmla="*/ 0 h 1000"/>
              <a:gd name="T10" fmla="*/ 2147483646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a:lstStyle/>
          <a:p>
            <a:endParaRPr lang="uk-UA"/>
          </a:p>
        </p:txBody>
      </p:sp>
      <p:sp>
        <p:nvSpPr>
          <p:cNvPr id="55298" name="Rectangle 2"/>
          <p:cNvSpPr>
            <a:spLocks noGrp="1" noChangeArrowheads="1"/>
          </p:cNvSpPr>
          <p:nvPr>
            <p:ph type="ctrTitle"/>
          </p:nvPr>
        </p:nvSpPr>
        <p:spPr>
          <a:xfrm>
            <a:off x="685800" y="990600"/>
            <a:ext cx="7772400" cy="1371600"/>
          </a:xfrm>
        </p:spPr>
        <p:txBody>
          <a:bodyPr/>
          <a:lstStyle>
            <a:lvl1pPr>
              <a:defRPr sz="4000"/>
            </a:lvl1pPr>
          </a:lstStyle>
          <a:p>
            <a:pPr lvl="0"/>
            <a:r>
              <a:rPr lang="ru-RU" noProof="0" smtClean="0"/>
              <a:t>Образец заголовка</a:t>
            </a:r>
          </a:p>
        </p:txBody>
      </p:sp>
      <p:sp>
        <p:nvSpPr>
          <p:cNvPr id="55299" name="Rectangle 3"/>
          <p:cNvSpPr>
            <a:spLocks noGrp="1" noChangeArrowheads="1"/>
          </p:cNvSpPr>
          <p:nvPr>
            <p:ph type="subTitle" idx="1"/>
          </p:nvPr>
        </p:nvSpPr>
        <p:spPr>
          <a:xfrm>
            <a:off x="1447800" y="3429000"/>
            <a:ext cx="7010400" cy="1600200"/>
          </a:xfrm>
        </p:spPr>
        <p:txBody>
          <a:bodyPr/>
          <a:lstStyle>
            <a:lvl1pPr marL="0" indent="0">
              <a:buFont typeface="Wingdings" panose="05000000000000000000" pitchFamily="2" charset="2"/>
              <a:buNone/>
              <a:defRPr sz="2800"/>
            </a:lvl1pPr>
          </a:lstStyle>
          <a:p>
            <a:pPr lvl="0"/>
            <a:r>
              <a:rPr lang="ru-RU" noProof="0" smtClean="0"/>
              <a:t>Образец подзаголовка</a:t>
            </a:r>
          </a:p>
        </p:txBody>
      </p:sp>
      <p:sp>
        <p:nvSpPr>
          <p:cNvPr id="5" name="Rectangle 4"/>
          <p:cNvSpPr>
            <a:spLocks noGrp="1" noChangeArrowheads="1"/>
          </p:cNvSpPr>
          <p:nvPr>
            <p:ph type="dt" sz="half" idx="10"/>
          </p:nvPr>
        </p:nvSpPr>
        <p:spPr>
          <a:xfrm>
            <a:off x="685800" y="6248400"/>
            <a:ext cx="1905000" cy="457200"/>
          </a:xfrm>
        </p:spPr>
        <p:txBody>
          <a:bodyPr/>
          <a:lstStyle>
            <a:lvl1pPr>
              <a:defRPr/>
            </a:lvl1pPr>
          </a:lstStyle>
          <a:p>
            <a:pPr>
              <a:defRPr/>
            </a:pPr>
            <a:endParaRPr lang="ru-RU"/>
          </a:p>
        </p:txBody>
      </p:sp>
      <p:sp>
        <p:nvSpPr>
          <p:cNvPr id="6" name="Rectangle 5"/>
          <p:cNvSpPr>
            <a:spLocks noGrp="1" noChangeArrowheads="1"/>
          </p:cNvSpPr>
          <p:nvPr>
            <p:ph type="ftr" sz="quarter" idx="11"/>
          </p:nvPr>
        </p:nvSpPr>
        <p:spPr>
          <a:xfrm>
            <a:off x="3124200" y="6248400"/>
            <a:ext cx="2895600" cy="457200"/>
          </a:xfrm>
        </p:spPr>
        <p:txBody>
          <a:bodyPr/>
          <a:lstStyle>
            <a:lvl1pPr>
              <a:defRPr/>
            </a:lvl1pPr>
          </a:lstStyle>
          <a:p>
            <a:pPr>
              <a:defRPr/>
            </a:pPr>
            <a:endParaRPr lang="ru-RU"/>
          </a:p>
        </p:txBody>
      </p:sp>
      <p:sp>
        <p:nvSpPr>
          <p:cNvPr id="7" name="Rectangle 6"/>
          <p:cNvSpPr>
            <a:spLocks noGrp="1" noChangeArrowheads="1"/>
          </p:cNvSpPr>
          <p:nvPr>
            <p:ph type="sldNum" sz="quarter" idx="12"/>
          </p:nvPr>
        </p:nvSpPr>
        <p:spPr>
          <a:xfrm>
            <a:off x="6553200" y="6248400"/>
            <a:ext cx="1905000" cy="457200"/>
          </a:xfrm>
        </p:spPr>
        <p:txBody>
          <a:bodyPr/>
          <a:lstStyle>
            <a:lvl1pPr>
              <a:defRPr/>
            </a:lvl1pPr>
          </a:lstStyle>
          <a:p>
            <a:pPr>
              <a:defRPr/>
            </a:pPr>
            <a:fld id="{DCAC39FD-26EA-4212-8336-25972417A657}" type="slidenum">
              <a:rPr lang="ru-RU"/>
              <a:pPr>
                <a:defRPr/>
              </a:pPr>
              <a:t>‹#›</a:t>
            </a:fld>
            <a:endParaRPr lang="ru-RU"/>
          </a:p>
        </p:txBody>
      </p:sp>
    </p:spTree>
    <p:extLst>
      <p:ext uri="{BB962C8B-B14F-4D97-AF65-F5344CB8AC3E}">
        <p14:creationId xmlns:p14="http://schemas.microsoft.com/office/powerpoint/2010/main" val="24435704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28DE3B45-A328-49F9-963D-1F2A98B3D09B}" type="slidenum">
              <a:rPr lang="ru-RU"/>
              <a:pPr>
                <a:defRPr/>
              </a:pPr>
              <a:t>‹#›</a:t>
            </a:fld>
            <a:endParaRPr lang="ru-RU"/>
          </a:p>
        </p:txBody>
      </p:sp>
    </p:spTree>
    <p:extLst>
      <p:ext uri="{BB962C8B-B14F-4D97-AF65-F5344CB8AC3E}">
        <p14:creationId xmlns:p14="http://schemas.microsoft.com/office/powerpoint/2010/main" val="27510801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73838" y="304800"/>
            <a:ext cx="2001837" cy="5715000"/>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566738" y="304800"/>
            <a:ext cx="5854700" cy="57150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78073D08-6032-434C-8097-95B28DB9D854}" type="slidenum">
              <a:rPr lang="ru-RU"/>
              <a:pPr>
                <a:defRPr/>
              </a:pPr>
              <a:t>‹#›</a:t>
            </a:fld>
            <a:endParaRPr lang="ru-RU"/>
          </a:p>
        </p:txBody>
      </p:sp>
    </p:spTree>
    <p:extLst>
      <p:ext uri="{BB962C8B-B14F-4D97-AF65-F5344CB8AC3E}">
        <p14:creationId xmlns:p14="http://schemas.microsoft.com/office/powerpoint/2010/main" val="20360319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4675" y="304800"/>
            <a:ext cx="8001000" cy="1216025"/>
          </a:xfrm>
        </p:spPr>
        <p:txBody>
          <a:bodyPr/>
          <a:lstStyle/>
          <a:p>
            <a:r>
              <a:rPr lang="ru-RU" smtClean="0"/>
              <a:t>Образец заголовка</a:t>
            </a:r>
            <a:endParaRPr lang="uk-UA"/>
          </a:p>
        </p:txBody>
      </p:sp>
      <p:sp>
        <p:nvSpPr>
          <p:cNvPr id="3" name="Текст 2"/>
          <p:cNvSpPr>
            <a:spLocks noGrp="1"/>
          </p:cNvSpPr>
          <p:nvPr>
            <p:ph type="body" sz="half" idx="1"/>
          </p:nvPr>
        </p:nvSpPr>
        <p:spPr>
          <a:xfrm>
            <a:off x="566738" y="1752600"/>
            <a:ext cx="3924300" cy="4267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43438" y="1752600"/>
            <a:ext cx="3924300" cy="4267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1pPr>
              <a:defRPr/>
            </a:lvl1pPr>
          </a:lstStyle>
          <a:p>
            <a:pPr>
              <a:defRPr/>
            </a:pPr>
            <a:fld id="{A7D40452-DBC2-41DC-896B-F5F3EC84336E}" type="slidenum">
              <a:rPr lang="ru-RU"/>
              <a:pPr>
                <a:defRPr/>
              </a:pPr>
              <a:t>‹#›</a:t>
            </a:fld>
            <a:endParaRPr lang="ru-RU"/>
          </a:p>
        </p:txBody>
      </p:sp>
    </p:spTree>
    <p:extLst>
      <p:ext uri="{BB962C8B-B14F-4D97-AF65-F5344CB8AC3E}">
        <p14:creationId xmlns:p14="http://schemas.microsoft.com/office/powerpoint/2010/main" val="41801459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Заголовок, текст и 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4675" y="304800"/>
            <a:ext cx="8001000" cy="1216025"/>
          </a:xfrm>
        </p:spPr>
        <p:txBody>
          <a:bodyPr/>
          <a:lstStyle/>
          <a:p>
            <a:r>
              <a:rPr lang="ru-RU" smtClean="0"/>
              <a:t>Образец заголовка</a:t>
            </a:r>
            <a:endParaRPr lang="uk-UA"/>
          </a:p>
        </p:txBody>
      </p:sp>
      <p:sp>
        <p:nvSpPr>
          <p:cNvPr id="3" name="Текст 2"/>
          <p:cNvSpPr>
            <a:spLocks noGrp="1"/>
          </p:cNvSpPr>
          <p:nvPr>
            <p:ph type="body" sz="half" idx="1"/>
          </p:nvPr>
        </p:nvSpPr>
        <p:spPr>
          <a:xfrm>
            <a:off x="566738" y="1752600"/>
            <a:ext cx="3924300" cy="4267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quarter" idx="2"/>
          </p:nvPr>
        </p:nvSpPr>
        <p:spPr>
          <a:xfrm>
            <a:off x="4643438" y="1752600"/>
            <a:ext cx="3924300" cy="20574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Объект 4"/>
          <p:cNvSpPr>
            <a:spLocks noGrp="1"/>
          </p:cNvSpPr>
          <p:nvPr>
            <p:ph sz="quarter" idx="3"/>
          </p:nvPr>
        </p:nvSpPr>
        <p:spPr>
          <a:xfrm>
            <a:off x="4643438" y="3962400"/>
            <a:ext cx="3924300" cy="20574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6" name="Дата 5"/>
          <p:cNvSpPr>
            <a:spLocks noGrp="1"/>
          </p:cNvSpPr>
          <p:nvPr>
            <p:ph type="dt" sz="half" idx="10"/>
          </p:nvPr>
        </p:nvSpPr>
        <p:spPr/>
        <p:txBody>
          <a:bodyPr/>
          <a:lstStyle>
            <a:lvl1pPr>
              <a:defRPr/>
            </a:lvl1pPr>
          </a:lstStyle>
          <a:p>
            <a:pPr>
              <a:defRPr/>
            </a:pPr>
            <a:endParaRPr lang="ru-RU"/>
          </a:p>
        </p:txBody>
      </p:sp>
      <p:sp>
        <p:nvSpPr>
          <p:cNvPr id="7" name="Нижний колонтитул 6"/>
          <p:cNvSpPr>
            <a:spLocks noGrp="1"/>
          </p:cNvSpPr>
          <p:nvPr>
            <p:ph type="ftr" sz="quarter" idx="11"/>
          </p:nvPr>
        </p:nvSpPr>
        <p:spPr/>
        <p:txBody>
          <a:bodyPr/>
          <a:lstStyle>
            <a:lvl1pPr>
              <a:defRPr/>
            </a:lvl1pPr>
          </a:lstStyle>
          <a:p>
            <a:pPr>
              <a:defRPr/>
            </a:pPr>
            <a:endParaRPr lang="ru-RU"/>
          </a:p>
        </p:txBody>
      </p:sp>
      <p:sp>
        <p:nvSpPr>
          <p:cNvPr id="8" name="Номер слайда 7"/>
          <p:cNvSpPr>
            <a:spLocks noGrp="1"/>
          </p:cNvSpPr>
          <p:nvPr>
            <p:ph type="sldNum" sz="quarter" idx="12"/>
          </p:nvPr>
        </p:nvSpPr>
        <p:spPr/>
        <p:txBody>
          <a:bodyPr/>
          <a:lstStyle>
            <a:lvl1pPr>
              <a:defRPr/>
            </a:lvl1pPr>
          </a:lstStyle>
          <a:p>
            <a:pPr>
              <a:defRPr/>
            </a:pPr>
            <a:fld id="{E839C4DA-9A94-4060-8888-8CDFBDD64A72}" type="slidenum">
              <a:rPr lang="ru-RU"/>
              <a:pPr>
                <a:defRPr/>
              </a:pPr>
              <a:t>‹#›</a:t>
            </a:fld>
            <a:endParaRPr lang="ru-RU"/>
          </a:p>
        </p:txBody>
      </p:sp>
    </p:spTree>
    <p:extLst>
      <p:ext uri="{BB962C8B-B14F-4D97-AF65-F5344CB8AC3E}">
        <p14:creationId xmlns:p14="http://schemas.microsoft.com/office/powerpoint/2010/main" val="41768795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7994673A-8E34-4C0C-98E0-B4CD56ACEFD5}" type="slidenum">
              <a:rPr lang="ru-RU"/>
              <a:pPr>
                <a:defRPr/>
              </a:pPr>
              <a:t>‹#›</a:t>
            </a:fld>
            <a:endParaRPr lang="ru-RU"/>
          </a:p>
        </p:txBody>
      </p:sp>
    </p:spTree>
    <p:extLst>
      <p:ext uri="{BB962C8B-B14F-4D97-AF65-F5344CB8AC3E}">
        <p14:creationId xmlns:p14="http://schemas.microsoft.com/office/powerpoint/2010/main" val="1108447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709738"/>
            <a:ext cx="7886700" cy="2852737"/>
          </a:xfrm>
        </p:spPr>
        <p:txBody>
          <a:bodyPr/>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A6FFB03-B1B2-43F2-8E78-004B75AE03B0}" type="slidenum">
              <a:rPr lang="ru-RU"/>
              <a:pPr>
                <a:defRPr/>
              </a:pPr>
              <a:t>‹#›</a:t>
            </a:fld>
            <a:endParaRPr lang="ru-RU"/>
          </a:p>
        </p:txBody>
      </p:sp>
    </p:spTree>
    <p:extLst>
      <p:ext uri="{BB962C8B-B14F-4D97-AF65-F5344CB8AC3E}">
        <p14:creationId xmlns:p14="http://schemas.microsoft.com/office/powerpoint/2010/main" val="38115631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566738" y="1752600"/>
            <a:ext cx="3924300" cy="4267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43438" y="1752600"/>
            <a:ext cx="3924300" cy="4267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1pPr>
              <a:defRPr/>
            </a:lvl1pPr>
          </a:lstStyle>
          <a:p>
            <a:pPr>
              <a:defRPr/>
            </a:pPr>
            <a:fld id="{79C7C033-83EC-4850-9C02-156EFCECBC0E}" type="slidenum">
              <a:rPr lang="ru-RU"/>
              <a:pPr>
                <a:defRPr/>
              </a:pPr>
              <a:t>‹#›</a:t>
            </a:fld>
            <a:endParaRPr lang="ru-RU"/>
          </a:p>
        </p:txBody>
      </p:sp>
    </p:spTree>
    <p:extLst>
      <p:ext uri="{BB962C8B-B14F-4D97-AF65-F5344CB8AC3E}">
        <p14:creationId xmlns:p14="http://schemas.microsoft.com/office/powerpoint/2010/main" val="12884597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365125"/>
            <a:ext cx="78867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630238" y="2505075"/>
            <a:ext cx="386873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29150" y="2505075"/>
            <a:ext cx="38877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lvl1pPr>
              <a:defRPr/>
            </a:lvl1pPr>
          </a:lstStyle>
          <a:p>
            <a:pPr>
              <a:defRPr/>
            </a:pPr>
            <a:endParaRPr lang="ru-RU"/>
          </a:p>
        </p:txBody>
      </p:sp>
      <p:sp>
        <p:nvSpPr>
          <p:cNvPr id="8" name="Нижний колонтитул 7"/>
          <p:cNvSpPr>
            <a:spLocks noGrp="1"/>
          </p:cNvSpPr>
          <p:nvPr>
            <p:ph type="ftr" sz="quarter" idx="11"/>
          </p:nvPr>
        </p:nvSpPr>
        <p:spPr/>
        <p:txBody>
          <a:bodyPr/>
          <a:lstStyle>
            <a:lvl1pPr>
              <a:defRPr/>
            </a:lvl1pPr>
          </a:lstStyle>
          <a:p>
            <a:pPr>
              <a:defRPr/>
            </a:pPr>
            <a:endParaRPr lang="ru-RU"/>
          </a:p>
        </p:txBody>
      </p:sp>
      <p:sp>
        <p:nvSpPr>
          <p:cNvPr id="9" name="Номер слайда 8"/>
          <p:cNvSpPr>
            <a:spLocks noGrp="1"/>
          </p:cNvSpPr>
          <p:nvPr>
            <p:ph type="sldNum" sz="quarter" idx="12"/>
          </p:nvPr>
        </p:nvSpPr>
        <p:spPr/>
        <p:txBody>
          <a:bodyPr/>
          <a:lstStyle>
            <a:lvl1pPr>
              <a:defRPr/>
            </a:lvl1pPr>
          </a:lstStyle>
          <a:p>
            <a:pPr>
              <a:defRPr/>
            </a:pPr>
            <a:fld id="{FE5ABB1F-82E6-400A-9C1D-ABEB6333D248}" type="slidenum">
              <a:rPr lang="ru-RU"/>
              <a:pPr>
                <a:defRPr/>
              </a:pPr>
              <a:t>‹#›</a:t>
            </a:fld>
            <a:endParaRPr lang="ru-RU"/>
          </a:p>
        </p:txBody>
      </p:sp>
    </p:spTree>
    <p:extLst>
      <p:ext uri="{BB962C8B-B14F-4D97-AF65-F5344CB8AC3E}">
        <p14:creationId xmlns:p14="http://schemas.microsoft.com/office/powerpoint/2010/main" val="24572586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lvl1pPr>
              <a:defRPr/>
            </a:lvl1pPr>
          </a:lstStyle>
          <a:p>
            <a:pPr>
              <a:defRPr/>
            </a:pPr>
            <a:endParaRPr lang="ru-RU"/>
          </a:p>
        </p:txBody>
      </p:sp>
      <p:sp>
        <p:nvSpPr>
          <p:cNvPr id="4" name="Нижний колонтитул 3"/>
          <p:cNvSpPr>
            <a:spLocks noGrp="1"/>
          </p:cNvSpPr>
          <p:nvPr>
            <p:ph type="ftr" sz="quarter" idx="11"/>
          </p:nvPr>
        </p:nvSpPr>
        <p:spPr/>
        <p:txBody>
          <a:bodyPr/>
          <a:lstStyle>
            <a:lvl1pPr>
              <a:defRPr/>
            </a:lvl1pPr>
          </a:lstStyle>
          <a:p>
            <a:pPr>
              <a:defRPr/>
            </a:pPr>
            <a:endParaRPr lang="ru-RU"/>
          </a:p>
        </p:txBody>
      </p:sp>
      <p:sp>
        <p:nvSpPr>
          <p:cNvPr id="5" name="Номер слайда 4"/>
          <p:cNvSpPr>
            <a:spLocks noGrp="1"/>
          </p:cNvSpPr>
          <p:nvPr>
            <p:ph type="sldNum" sz="quarter" idx="12"/>
          </p:nvPr>
        </p:nvSpPr>
        <p:spPr/>
        <p:txBody>
          <a:bodyPr/>
          <a:lstStyle>
            <a:lvl1pPr>
              <a:defRPr/>
            </a:lvl1pPr>
          </a:lstStyle>
          <a:p>
            <a:pPr>
              <a:defRPr/>
            </a:pPr>
            <a:fld id="{A0DB4FAD-4E4C-4B4C-9D8D-AFD302F4C75D}" type="slidenum">
              <a:rPr lang="ru-RU"/>
              <a:pPr>
                <a:defRPr/>
              </a:pPr>
              <a:t>‹#›</a:t>
            </a:fld>
            <a:endParaRPr lang="ru-RU"/>
          </a:p>
        </p:txBody>
      </p:sp>
    </p:spTree>
    <p:extLst>
      <p:ext uri="{BB962C8B-B14F-4D97-AF65-F5344CB8AC3E}">
        <p14:creationId xmlns:p14="http://schemas.microsoft.com/office/powerpoint/2010/main" val="18857061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pPr>
              <a:defRPr/>
            </a:pPr>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3"/>
          <p:cNvSpPr>
            <a:spLocks noGrp="1"/>
          </p:cNvSpPr>
          <p:nvPr>
            <p:ph type="sldNum" sz="quarter" idx="12"/>
          </p:nvPr>
        </p:nvSpPr>
        <p:spPr/>
        <p:txBody>
          <a:bodyPr/>
          <a:lstStyle>
            <a:lvl1pPr>
              <a:defRPr/>
            </a:lvl1pPr>
          </a:lstStyle>
          <a:p>
            <a:pPr>
              <a:defRPr/>
            </a:pPr>
            <a:fld id="{A5D13201-DF45-4D93-B71D-58E6540F9635}" type="slidenum">
              <a:rPr lang="ru-RU"/>
              <a:pPr>
                <a:defRPr/>
              </a:pPr>
              <a:t>‹#›</a:t>
            </a:fld>
            <a:endParaRPr lang="ru-RU"/>
          </a:p>
        </p:txBody>
      </p:sp>
    </p:spTree>
    <p:extLst>
      <p:ext uri="{BB962C8B-B14F-4D97-AF65-F5344CB8AC3E}">
        <p14:creationId xmlns:p14="http://schemas.microsoft.com/office/powerpoint/2010/main" val="2204701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1pPr>
              <a:defRPr/>
            </a:lvl1pPr>
          </a:lstStyle>
          <a:p>
            <a:pPr>
              <a:defRPr/>
            </a:pPr>
            <a:fld id="{A91D34EB-02C7-4033-BE5A-27EA0C12AF8A}" type="slidenum">
              <a:rPr lang="ru-RU"/>
              <a:pPr>
                <a:defRPr/>
              </a:pPr>
              <a:t>‹#›</a:t>
            </a:fld>
            <a:endParaRPr lang="ru-RU"/>
          </a:p>
        </p:txBody>
      </p:sp>
    </p:spTree>
    <p:extLst>
      <p:ext uri="{BB962C8B-B14F-4D97-AF65-F5344CB8AC3E}">
        <p14:creationId xmlns:p14="http://schemas.microsoft.com/office/powerpoint/2010/main" val="35870046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uk-UA" noProof="0" smtClean="0"/>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1pPr>
              <a:defRPr/>
            </a:lvl1pPr>
          </a:lstStyle>
          <a:p>
            <a:pPr>
              <a:defRPr/>
            </a:pPr>
            <a:fld id="{27F086AD-5FD2-4602-AA98-C3034E33A4B1}" type="slidenum">
              <a:rPr lang="ru-RU"/>
              <a:pPr>
                <a:defRPr/>
              </a:pPr>
              <a:t>‹#›</a:t>
            </a:fld>
            <a:endParaRPr lang="ru-RU"/>
          </a:p>
        </p:txBody>
      </p:sp>
    </p:spTree>
    <p:extLst>
      <p:ext uri="{BB962C8B-B14F-4D97-AF65-F5344CB8AC3E}">
        <p14:creationId xmlns:p14="http://schemas.microsoft.com/office/powerpoint/2010/main" val="1025564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74675" y="304800"/>
            <a:ext cx="8001000" cy="1216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566738" y="1752600"/>
            <a:ext cx="8001000"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AutoShape 4"/>
          <p:cNvSpPr>
            <a:spLocks noChangeArrowheads="1"/>
          </p:cNvSpPr>
          <p:nvPr/>
        </p:nvSpPr>
        <p:spPr bwMode="auto">
          <a:xfrm>
            <a:off x="609600" y="1566863"/>
            <a:ext cx="7958138" cy="109537"/>
          </a:xfrm>
          <a:custGeom>
            <a:avLst/>
            <a:gdLst>
              <a:gd name="T0" fmla="*/ 0 w 1000"/>
              <a:gd name="T1" fmla="*/ 0 h 1000"/>
              <a:gd name="T2" fmla="*/ 2147483646 w 1000"/>
              <a:gd name="T3" fmla="*/ 0 h 1000"/>
              <a:gd name="T4" fmla="*/ 2147483646 w 1000"/>
              <a:gd name="T5" fmla="*/ 2147483646 h 1000"/>
              <a:gd name="T6" fmla="*/ 0 w 1000"/>
              <a:gd name="T7" fmla="*/ 2147483646 h 1000"/>
              <a:gd name="T8" fmla="*/ 0 w 1000"/>
              <a:gd name="T9" fmla="*/ 0 h 1000"/>
              <a:gd name="T10" fmla="*/ 2147483646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a:lstStyle/>
          <a:p>
            <a:endParaRPr lang="uk-UA"/>
          </a:p>
        </p:txBody>
      </p:sp>
      <p:sp>
        <p:nvSpPr>
          <p:cNvPr id="1029" name="Line 5"/>
          <p:cNvSpPr>
            <a:spLocks noChangeShapeType="1"/>
          </p:cNvSpPr>
          <p:nvPr/>
        </p:nvSpPr>
        <p:spPr bwMode="auto">
          <a:xfrm flipV="1">
            <a:off x="609600" y="6172200"/>
            <a:ext cx="7924800" cy="0"/>
          </a:xfrm>
          <a:prstGeom prst="line">
            <a:avLst/>
          </a:prstGeom>
          <a:noFill/>
          <a:ln w="317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54278" name="Rectangle 6"/>
          <p:cNvSpPr>
            <a:spLocks noGrp="1" noChangeArrowheads="1"/>
          </p:cNvSpPr>
          <p:nvPr>
            <p:ph type="dt" sz="half" idx="2"/>
          </p:nvPr>
        </p:nvSpPr>
        <p:spPr bwMode="auto">
          <a:xfrm>
            <a:off x="609600" y="6245225"/>
            <a:ext cx="19812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mn-lt"/>
              </a:defRPr>
            </a:lvl1pPr>
          </a:lstStyle>
          <a:p>
            <a:pPr>
              <a:defRPr/>
            </a:pPr>
            <a:endParaRPr lang="ru-RU"/>
          </a:p>
        </p:txBody>
      </p:sp>
      <p:sp>
        <p:nvSpPr>
          <p:cNvPr id="54279" name="Rectangle 7"/>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200">
                <a:latin typeface="+mn-lt"/>
              </a:defRPr>
            </a:lvl1pPr>
          </a:lstStyle>
          <a:p>
            <a:pPr>
              <a:defRPr/>
            </a:pPr>
            <a:endParaRPr lang="ru-RU"/>
          </a:p>
        </p:txBody>
      </p:sp>
      <p:sp>
        <p:nvSpPr>
          <p:cNvPr id="54280" name="Rectangle 8"/>
          <p:cNvSpPr>
            <a:spLocks noGrp="1" noChangeArrowheads="1"/>
          </p:cNvSpPr>
          <p:nvPr>
            <p:ph type="sldNum" sz="quarter" idx="4"/>
          </p:nvPr>
        </p:nvSpPr>
        <p:spPr bwMode="auto">
          <a:xfrm>
            <a:off x="6553200" y="6245225"/>
            <a:ext cx="19812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mn-lt"/>
              </a:defRPr>
            </a:lvl1pPr>
          </a:lstStyle>
          <a:p>
            <a:pPr>
              <a:defRPr/>
            </a:pPr>
            <a:fld id="{65B2C90A-0381-4D40-824C-BDD3EBA12B17}"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4043" r:id="rId1"/>
    <p:sldLayoutId id="2147484044" r:id="rId2"/>
    <p:sldLayoutId id="2147484045" r:id="rId3"/>
    <p:sldLayoutId id="2147484046" r:id="rId4"/>
    <p:sldLayoutId id="2147484047" r:id="rId5"/>
    <p:sldLayoutId id="2147484048" r:id="rId6"/>
    <p:sldLayoutId id="2147484049" r:id="rId7"/>
    <p:sldLayoutId id="2147484050" r:id="rId8"/>
    <p:sldLayoutId id="2147484051" r:id="rId9"/>
    <p:sldLayoutId id="2147484052" r:id="rId10"/>
    <p:sldLayoutId id="2147484053" r:id="rId11"/>
    <p:sldLayoutId id="2147484054" r:id="rId12"/>
    <p:sldLayoutId id="2147484055" r:id="rId13"/>
  </p:sldLayoutIdLst>
  <p:timing>
    <p:tnLst>
      <p:par>
        <p:cTn id="1" dur="indefinite" restart="never" nodeType="tmRoot"/>
      </p:par>
    </p:tnLst>
  </p:timing>
  <p:txStyles>
    <p:titleStyle>
      <a:lvl1pPr algn="l" rtl="0" eaLnBrk="0" fontAlgn="base" hangingPunct="0">
        <a:spcBef>
          <a:spcPct val="0"/>
        </a:spcBef>
        <a:spcAft>
          <a:spcPct val="0"/>
        </a:spcAft>
        <a:defRPr sz="3800" kern="12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anose="020B0604030504040204" pitchFamily="34" charset="0"/>
        </a:defRPr>
      </a:lvl2pPr>
      <a:lvl3pPr algn="l" rtl="0" eaLnBrk="0" fontAlgn="base" hangingPunct="0">
        <a:spcBef>
          <a:spcPct val="0"/>
        </a:spcBef>
        <a:spcAft>
          <a:spcPct val="0"/>
        </a:spcAft>
        <a:defRPr sz="3800">
          <a:solidFill>
            <a:schemeClr val="tx2"/>
          </a:solidFill>
          <a:latin typeface="Verdana" panose="020B0604030504040204" pitchFamily="34" charset="0"/>
        </a:defRPr>
      </a:lvl3pPr>
      <a:lvl4pPr algn="l" rtl="0" eaLnBrk="0" fontAlgn="base" hangingPunct="0">
        <a:spcBef>
          <a:spcPct val="0"/>
        </a:spcBef>
        <a:spcAft>
          <a:spcPct val="0"/>
        </a:spcAft>
        <a:defRPr sz="3800">
          <a:solidFill>
            <a:schemeClr val="tx2"/>
          </a:solidFill>
          <a:latin typeface="Verdana" panose="020B0604030504040204" pitchFamily="34" charset="0"/>
        </a:defRPr>
      </a:lvl4pPr>
      <a:lvl5pPr algn="l" rtl="0" eaLnBrk="0" fontAlgn="base" hangingPunct="0">
        <a:spcBef>
          <a:spcPct val="0"/>
        </a:spcBef>
        <a:spcAft>
          <a:spcPct val="0"/>
        </a:spcAft>
        <a:defRPr sz="3800">
          <a:solidFill>
            <a:schemeClr val="tx2"/>
          </a:solidFill>
          <a:latin typeface="Verdana" panose="020B0604030504040204" pitchFamily="34" charset="0"/>
        </a:defRPr>
      </a:lvl5pPr>
      <a:lvl6pPr marL="457200" algn="l" rtl="0" fontAlgn="base">
        <a:spcBef>
          <a:spcPct val="0"/>
        </a:spcBef>
        <a:spcAft>
          <a:spcPct val="0"/>
        </a:spcAft>
        <a:defRPr sz="3800">
          <a:solidFill>
            <a:schemeClr val="tx2"/>
          </a:solidFill>
          <a:latin typeface="Verdana" panose="020B0604030504040204" pitchFamily="34" charset="0"/>
        </a:defRPr>
      </a:lvl6pPr>
      <a:lvl7pPr marL="914400" algn="l" rtl="0" fontAlgn="base">
        <a:spcBef>
          <a:spcPct val="0"/>
        </a:spcBef>
        <a:spcAft>
          <a:spcPct val="0"/>
        </a:spcAft>
        <a:defRPr sz="3800">
          <a:solidFill>
            <a:schemeClr val="tx2"/>
          </a:solidFill>
          <a:latin typeface="Verdana" panose="020B0604030504040204" pitchFamily="34" charset="0"/>
        </a:defRPr>
      </a:lvl7pPr>
      <a:lvl8pPr marL="1371600" algn="l" rtl="0" fontAlgn="base">
        <a:spcBef>
          <a:spcPct val="0"/>
        </a:spcBef>
        <a:spcAft>
          <a:spcPct val="0"/>
        </a:spcAft>
        <a:defRPr sz="3800">
          <a:solidFill>
            <a:schemeClr val="tx2"/>
          </a:solidFill>
          <a:latin typeface="Verdana" panose="020B0604030504040204" pitchFamily="34" charset="0"/>
        </a:defRPr>
      </a:lvl8pPr>
      <a:lvl9pPr marL="1828800" algn="l" rtl="0" fontAlgn="base">
        <a:spcBef>
          <a:spcPct val="0"/>
        </a:spcBef>
        <a:spcAft>
          <a:spcPct val="0"/>
        </a:spcAft>
        <a:defRPr sz="3800">
          <a:solidFill>
            <a:schemeClr val="tx2"/>
          </a:solidFill>
          <a:latin typeface="Verdana" panose="020B0604030504040204" pitchFamily="34" charset="0"/>
        </a:defRPr>
      </a:lvl9pPr>
    </p:titleStyle>
    <p:bodyStyle>
      <a:lvl1pPr marL="469900" indent="-469900" algn="l" rtl="0" eaLnBrk="0" fontAlgn="base" hangingPunct="0">
        <a:spcBef>
          <a:spcPct val="20000"/>
        </a:spcBef>
        <a:spcAft>
          <a:spcPct val="0"/>
        </a:spcAft>
        <a:buClr>
          <a:schemeClr val="accent2"/>
        </a:buClr>
        <a:buFont typeface="Wingdings" panose="05000000000000000000" pitchFamily="2" charset="2"/>
        <a:buChar char="o"/>
        <a:defRPr sz="3000" kern="12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anose="05000000000000000000" pitchFamily="2" charset="2"/>
        <a:buChar char="n"/>
        <a:defRPr sz="2600" kern="1200">
          <a:solidFill>
            <a:schemeClr val="tx1"/>
          </a:solidFill>
          <a:latin typeface="+mn-lt"/>
          <a:ea typeface="+mn-ea"/>
          <a:cs typeface="+mn-cs"/>
        </a:defRPr>
      </a:lvl2pPr>
      <a:lvl3pPr marL="1304925" indent="-395288" algn="l" rtl="0" eaLnBrk="0" fontAlgn="base" hangingPunct="0">
        <a:spcBef>
          <a:spcPct val="20000"/>
        </a:spcBef>
        <a:spcAft>
          <a:spcPct val="0"/>
        </a:spcAft>
        <a:buClr>
          <a:schemeClr val="accent2"/>
        </a:buClr>
        <a:buFont typeface="Wingdings" panose="05000000000000000000" pitchFamily="2" charset="2"/>
        <a:buChar char="o"/>
        <a:defRPr sz="2300" kern="1200">
          <a:solidFill>
            <a:schemeClr val="tx1"/>
          </a:solidFill>
          <a:latin typeface="+mn-lt"/>
          <a:ea typeface="+mn-ea"/>
          <a:cs typeface="+mn-cs"/>
        </a:defRPr>
      </a:lvl3pPr>
      <a:lvl4pPr marL="1693863" indent="-387350" algn="l" rtl="0" eaLnBrk="0" fontAlgn="base" hangingPunct="0">
        <a:spcBef>
          <a:spcPct val="20000"/>
        </a:spcBef>
        <a:spcAft>
          <a:spcPct val="0"/>
        </a:spcAft>
        <a:buClr>
          <a:schemeClr val="accent2"/>
        </a:buClr>
        <a:buFont typeface="Wingdings" panose="05000000000000000000" pitchFamily="2" charset="2"/>
        <a:buChar char="n"/>
        <a:defRPr sz="2000" kern="1200">
          <a:solidFill>
            <a:schemeClr val="tx1"/>
          </a:solidFill>
          <a:latin typeface="+mn-lt"/>
          <a:ea typeface="+mn-ea"/>
          <a:cs typeface="+mn-cs"/>
        </a:defRPr>
      </a:lvl4pPr>
      <a:lvl5pPr marL="2093913" indent="-398463" algn="l" rtl="0" eaLnBrk="0" fontAlgn="base" hangingPunct="0">
        <a:spcBef>
          <a:spcPct val="25000"/>
        </a:spcBef>
        <a:spcAft>
          <a:spcPct val="0"/>
        </a:spcAft>
        <a:buClr>
          <a:schemeClr val="accent2"/>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emf"/><Relationship Id="rId5" Type="http://schemas.openxmlformats.org/officeDocument/2006/relationships/package" Target="../embeddings/______Microsoft_Excel1.xlsx"/><Relationship Id="rId4" Type="http://schemas.openxmlformats.org/officeDocument/2006/relationships/image" Target="../media/image1.jpe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unstats.un.org/sdgs/iaeg-sdgs/"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ukrstat.gov.ua/norm_doc/2009/354/1_ap.zip"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Рисунок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88" y="0"/>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Rectangle 3"/>
          <p:cNvSpPr>
            <a:spLocks noGrp="1" noChangeArrowheads="1"/>
          </p:cNvSpPr>
          <p:nvPr>
            <p:ph type="body" idx="1"/>
          </p:nvPr>
        </p:nvSpPr>
        <p:spPr>
          <a:xfrm>
            <a:off x="395288" y="1557338"/>
            <a:ext cx="8229600" cy="5834062"/>
          </a:xfrm>
        </p:spPr>
        <p:txBody>
          <a:bodyPr/>
          <a:lstStyle/>
          <a:p>
            <a:pPr algn="ctr" eaLnBrk="1" hangingPunct="1">
              <a:lnSpc>
                <a:spcPct val="80000"/>
              </a:lnSpc>
              <a:buFont typeface="Wingdings" panose="05000000000000000000" pitchFamily="2" charset="2"/>
              <a:buNone/>
            </a:pPr>
            <a:r>
              <a:rPr lang="uk-UA" sz="4000" b="1" i="1" dirty="0" smtClean="0">
                <a:latin typeface="Palatino Linotype" panose="02040502050505030304" pitchFamily="18" charset="0"/>
              </a:rPr>
              <a:t>Інформаційна база щодо становища дітей та молоді в Україні: огляд та аналіз (джерела даних, методи їх збирання та обробки, якість)</a:t>
            </a:r>
          </a:p>
          <a:p>
            <a:pPr algn="ctr" eaLnBrk="1" hangingPunct="1">
              <a:lnSpc>
                <a:spcPct val="80000"/>
              </a:lnSpc>
              <a:buFont typeface="Wingdings" panose="05000000000000000000" pitchFamily="2" charset="2"/>
              <a:buNone/>
            </a:pPr>
            <a:endParaRPr lang="uk-UA" sz="4000" b="1" i="1" dirty="0" smtClean="0">
              <a:latin typeface="Palatino Linotype" panose="02040502050505030304" pitchFamily="18" charset="0"/>
            </a:endParaRPr>
          </a:p>
          <a:p>
            <a:pPr algn="ctr" eaLnBrk="1" hangingPunct="1">
              <a:lnSpc>
                <a:spcPct val="80000"/>
              </a:lnSpc>
              <a:buFont typeface="Wingdings" panose="05000000000000000000" pitchFamily="2" charset="2"/>
              <a:buNone/>
            </a:pPr>
            <a:endParaRPr lang="uk-UA" sz="2100" i="1" dirty="0" smtClean="0">
              <a:latin typeface="Palatino Linotype" panose="02040502050505030304" pitchFamily="18" charset="0"/>
            </a:endParaRPr>
          </a:p>
          <a:p>
            <a:pPr algn="r" eaLnBrk="1" hangingPunct="1">
              <a:lnSpc>
                <a:spcPct val="80000"/>
              </a:lnSpc>
              <a:buFont typeface="Wingdings" panose="05000000000000000000" pitchFamily="2" charset="2"/>
              <a:buNone/>
            </a:pPr>
            <a:endParaRPr lang="en-US" sz="1200" b="1" i="1" dirty="0" smtClean="0">
              <a:latin typeface="Palatino Linotype" panose="02040502050505030304" pitchFamily="18" charset="0"/>
            </a:endParaRPr>
          </a:p>
          <a:p>
            <a:pPr eaLnBrk="1" hangingPunct="1">
              <a:lnSpc>
                <a:spcPct val="80000"/>
              </a:lnSpc>
              <a:buFont typeface="Wingdings" panose="05000000000000000000" pitchFamily="2" charset="2"/>
              <a:buNone/>
            </a:pPr>
            <a:endParaRPr lang="en-US" sz="2800" b="1" i="1" dirty="0" smtClean="0">
              <a:latin typeface="Palatino Linotype" panose="02040502050505030304" pitchFamily="18" charset="0"/>
            </a:endParaRPr>
          </a:p>
          <a:p>
            <a:pPr algn="ctr" eaLnBrk="1" hangingPunct="1">
              <a:lnSpc>
                <a:spcPct val="80000"/>
              </a:lnSpc>
              <a:buFont typeface="Wingdings" panose="05000000000000000000" pitchFamily="2" charset="2"/>
              <a:buNone/>
            </a:pPr>
            <a:endParaRPr lang="uk-UA" sz="2800" b="1" i="1" dirty="0" smtClean="0">
              <a:latin typeface="Palatino Linotype" panose="02040502050505030304" pitchFamily="18" charset="0"/>
            </a:endParaRPr>
          </a:p>
          <a:p>
            <a:pPr algn="r" eaLnBrk="1" hangingPunct="1">
              <a:lnSpc>
                <a:spcPct val="80000"/>
              </a:lnSpc>
              <a:buFont typeface="Wingdings" panose="05000000000000000000" pitchFamily="2" charset="2"/>
              <a:buNone/>
            </a:pPr>
            <a:endParaRPr lang="uk-UA" sz="2800" b="1" i="1" dirty="0" smtClean="0">
              <a:latin typeface="Palatino Linotype" panose="0204050205050503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Рисунок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0163" y="23813"/>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Объект 2"/>
          <p:cNvSpPr>
            <a:spLocks noGrp="1"/>
          </p:cNvSpPr>
          <p:nvPr>
            <p:ph idx="1"/>
          </p:nvPr>
        </p:nvSpPr>
        <p:spPr>
          <a:xfrm>
            <a:off x="467545" y="683364"/>
            <a:ext cx="8447776" cy="1081088"/>
          </a:xfrm>
        </p:spPr>
        <p:txBody>
          <a:bodyPr/>
          <a:lstStyle/>
          <a:p>
            <a:pPr marL="0" lvl="1" indent="0" algn="just">
              <a:buFont typeface="Wingdings" panose="05000000000000000000" pitchFamily="2" charset="2"/>
              <a:buNone/>
            </a:pPr>
            <a:endParaRPr lang="uk-UA" sz="2000" b="1" dirty="0" smtClean="0">
              <a:latin typeface="Times New Roman" panose="02020603050405020304" pitchFamily="18" charset="0"/>
              <a:cs typeface="Times New Roman" panose="02020603050405020304" pitchFamily="18" charset="0"/>
            </a:endParaRPr>
          </a:p>
          <a:p>
            <a:pPr marL="0" lvl="1" indent="0" algn="just">
              <a:buFont typeface="Wingdings" panose="05000000000000000000" pitchFamily="2" charset="2"/>
              <a:buNone/>
            </a:pPr>
            <a:r>
              <a:rPr lang="uk-UA" sz="2000" b="1" dirty="0" smtClean="0">
                <a:latin typeface="Times New Roman" panose="02020603050405020304" pitchFamily="18" charset="0"/>
                <a:cs typeface="Times New Roman" panose="02020603050405020304" pitchFamily="18" charset="0"/>
              </a:rPr>
              <a:t>Державні вибіркові статистичні обстеження домогосподарств</a:t>
            </a:r>
            <a:endParaRPr lang="uk-UA" sz="2000" dirty="0" smtClean="0">
              <a:latin typeface="Times New Roman" panose="02020603050405020304" pitchFamily="18" charset="0"/>
              <a:cs typeface="Times New Roman" panose="02020603050405020304" pitchFamily="18" charset="0"/>
            </a:endParaRPr>
          </a:p>
          <a:p>
            <a:pPr algn="just"/>
            <a:endParaRPr lang="uk-UA" dirty="0" smtClean="0">
              <a:latin typeface="Times New Roman" panose="02020603050405020304" pitchFamily="18" charset="0"/>
              <a:cs typeface="Times New Roman" panose="02020603050405020304" pitchFamily="18" charset="0"/>
            </a:endParaRPr>
          </a:p>
        </p:txBody>
      </p:sp>
      <p:sp>
        <p:nvSpPr>
          <p:cNvPr id="25604" name="Прямоугольник 3"/>
          <p:cNvSpPr>
            <a:spLocks noChangeArrowheads="1"/>
          </p:cNvSpPr>
          <p:nvPr/>
        </p:nvSpPr>
        <p:spPr bwMode="auto">
          <a:xfrm>
            <a:off x="427901" y="1556792"/>
            <a:ext cx="7672492" cy="1737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49263">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just">
              <a:lnSpc>
                <a:spcPct val="107000"/>
              </a:lnSpc>
              <a:spcAft>
                <a:spcPts val="800"/>
              </a:spcAft>
            </a:pPr>
            <a:endParaRPr lang="uk-UA" sz="1400" dirty="0" smtClean="0">
              <a:latin typeface="Times New Roman" panose="02020603050405020304" pitchFamily="18" charset="0"/>
              <a:cs typeface="Times New Roman" panose="02020603050405020304" pitchFamily="18" charset="0"/>
            </a:endParaRPr>
          </a:p>
          <a:p>
            <a:pPr algn="just">
              <a:lnSpc>
                <a:spcPct val="107000"/>
              </a:lnSpc>
              <a:spcAft>
                <a:spcPts val="800"/>
              </a:spcAft>
            </a:pPr>
            <a:endParaRPr lang="uk-UA" sz="1400" dirty="0">
              <a:latin typeface="Times New Roman" panose="02020603050405020304" pitchFamily="18" charset="0"/>
              <a:cs typeface="Times New Roman" panose="02020603050405020304" pitchFamily="18" charset="0"/>
            </a:endParaRPr>
          </a:p>
          <a:p>
            <a:pPr algn="just">
              <a:lnSpc>
                <a:spcPct val="107000"/>
              </a:lnSpc>
              <a:spcAft>
                <a:spcPts val="800"/>
              </a:spcAft>
            </a:pPr>
            <a:r>
              <a:rPr lang="uk-UA" sz="1400" dirty="0" smtClean="0">
                <a:latin typeface="Times New Roman" panose="02020603050405020304" pitchFamily="18" charset="0"/>
                <a:cs typeface="Times New Roman" panose="02020603050405020304" pitchFamily="18" charset="0"/>
              </a:rPr>
              <a:t>Держстат </a:t>
            </a:r>
            <a:r>
              <a:rPr lang="uk-UA" sz="1400" dirty="0">
                <a:latin typeface="Times New Roman" panose="02020603050405020304" pitchFamily="18" charset="0"/>
                <a:cs typeface="Times New Roman" panose="02020603050405020304" pitchFamily="18" charset="0"/>
              </a:rPr>
              <a:t>України щорічно проводить три державні вибіркові обстеження домогосподарств: </a:t>
            </a:r>
          </a:p>
          <a:p>
            <a:pPr algn="just">
              <a:buFont typeface="Times New Roman" panose="02020603050405020304" pitchFamily="18" charset="0"/>
              <a:buChar char="•"/>
            </a:pPr>
            <a:r>
              <a:rPr lang="uk-UA" sz="1400" b="1" dirty="0">
                <a:latin typeface="Times New Roman" panose="02020603050405020304" pitchFamily="18" charset="0"/>
                <a:cs typeface="Times New Roman" panose="02020603050405020304" pitchFamily="18" charset="0"/>
              </a:rPr>
              <a:t>обстеження економічної активності населення;</a:t>
            </a:r>
          </a:p>
          <a:p>
            <a:pPr algn="just">
              <a:buFont typeface="Times New Roman" panose="02020603050405020304" pitchFamily="18" charset="0"/>
              <a:buChar char="•"/>
            </a:pPr>
            <a:r>
              <a:rPr lang="uk-UA" sz="1400" b="1" dirty="0">
                <a:latin typeface="Times New Roman" panose="02020603050405020304" pitchFamily="18" charset="0"/>
                <a:cs typeface="Times New Roman" panose="02020603050405020304" pitchFamily="18" charset="0"/>
              </a:rPr>
              <a:t>обстеження сільськогосподарської діяльності населення в сільській місцевості;</a:t>
            </a:r>
          </a:p>
          <a:p>
            <a:pPr algn="just">
              <a:buFont typeface="Times New Roman" panose="02020603050405020304" pitchFamily="18" charset="0"/>
              <a:buChar char="•"/>
            </a:pPr>
            <a:r>
              <a:rPr lang="uk-UA" sz="1400" b="1" dirty="0">
                <a:latin typeface="Times New Roman" panose="02020603050405020304" pitchFamily="18" charset="0"/>
                <a:cs typeface="Times New Roman" panose="02020603050405020304" pitchFamily="18" charset="0"/>
              </a:rPr>
              <a:t>обстеження умов життя домогосподарств.  </a:t>
            </a:r>
          </a:p>
        </p:txBody>
      </p:sp>
      <p:sp>
        <p:nvSpPr>
          <p:cNvPr id="25605" name="Прямоугольник 4"/>
          <p:cNvSpPr>
            <a:spLocks noChangeArrowheads="1"/>
          </p:cNvSpPr>
          <p:nvPr/>
        </p:nvSpPr>
        <p:spPr bwMode="auto">
          <a:xfrm>
            <a:off x="691978" y="2852936"/>
            <a:ext cx="7624438" cy="2821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just">
              <a:lnSpc>
                <a:spcPct val="107000"/>
              </a:lnSpc>
              <a:spcAft>
                <a:spcPts val="800"/>
              </a:spcAft>
            </a:pPr>
            <a:endParaRPr lang="uk-UA" sz="1400" dirty="0" smtClean="0">
              <a:latin typeface="Times New Roman" panose="02020603050405020304" pitchFamily="18" charset="0"/>
              <a:cs typeface="Times New Roman" panose="02020603050405020304" pitchFamily="18" charset="0"/>
            </a:endParaRPr>
          </a:p>
          <a:p>
            <a:pPr algn="just">
              <a:lnSpc>
                <a:spcPct val="107000"/>
              </a:lnSpc>
              <a:spcAft>
                <a:spcPts val="800"/>
              </a:spcAft>
            </a:pPr>
            <a:endParaRPr lang="uk-UA" sz="1400" dirty="0">
              <a:latin typeface="Times New Roman" panose="02020603050405020304" pitchFamily="18" charset="0"/>
              <a:cs typeface="Times New Roman" panose="02020603050405020304" pitchFamily="18" charset="0"/>
            </a:endParaRPr>
          </a:p>
          <a:p>
            <a:pPr algn="just">
              <a:lnSpc>
                <a:spcPct val="107000"/>
              </a:lnSpc>
              <a:spcAft>
                <a:spcPts val="800"/>
              </a:spcAft>
            </a:pPr>
            <a:r>
              <a:rPr lang="uk-UA" sz="1400" dirty="0" smtClean="0">
                <a:latin typeface="Times New Roman" panose="02020603050405020304" pitchFamily="18" charset="0"/>
                <a:cs typeface="Times New Roman" panose="02020603050405020304" pitchFamily="18" charset="0"/>
              </a:rPr>
              <a:t>Для </a:t>
            </a:r>
            <a:r>
              <a:rPr lang="uk-UA" sz="1400" dirty="0">
                <a:latin typeface="Times New Roman" panose="02020603050405020304" pitchFamily="18" charset="0"/>
                <a:cs typeface="Times New Roman" panose="02020603050405020304" pitchFamily="18" charset="0"/>
              </a:rPr>
              <a:t>моніторингу становища дітей перші два обстеження в їх автономному використанні є інформативними лише у певній сфері, але можуть бути застосовані для формування комплексної інформаційної бази для оцінювання на муніципальному рівні </a:t>
            </a:r>
            <a:r>
              <a:rPr lang="uk-UA" sz="1400" dirty="0" err="1" smtClean="0">
                <a:latin typeface="Times New Roman" panose="02020603050405020304" pitchFamily="18" charset="0"/>
                <a:cs typeface="Times New Roman" panose="02020603050405020304" pitchFamily="18" charset="0"/>
              </a:rPr>
              <a:t>соціо</a:t>
            </a:r>
            <a:r>
              <a:rPr lang="uk-UA" sz="1400" dirty="0" smtClean="0">
                <a:latin typeface="Times New Roman" panose="02020603050405020304" pitchFamily="18" charset="0"/>
                <a:cs typeface="Times New Roman" panose="02020603050405020304" pitchFamily="18" charset="0"/>
              </a:rPr>
              <a:t>-демографічних </a:t>
            </a:r>
            <a:r>
              <a:rPr lang="uk-UA" sz="1400" dirty="0">
                <a:latin typeface="Times New Roman" panose="02020603050405020304" pitchFamily="18" charset="0"/>
                <a:cs typeface="Times New Roman" panose="02020603050405020304" pitchFamily="18" charset="0"/>
              </a:rPr>
              <a:t>характеристик населення та домогосподарств (в тому числі в частині дітей та сімей з дітьми) в </a:t>
            </a:r>
            <a:r>
              <a:rPr lang="uk-UA" sz="1400" dirty="0" err="1">
                <a:latin typeface="Times New Roman" panose="02020603050405020304" pitchFamily="18" charset="0"/>
                <a:cs typeface="Times New Roman" panose="02020603050405020304" pitchFamily="18" charset="0"/>
              </a:rPr>
              <a:t>міжпереписний</a:t>
            </a:r>
            <a:r>
              <a:rPr lang="uk-UA" sz="1400" dirty="0">
                <a:latin typeface="Times New Roman" panose="02020603050405020304" pitchFamily="18" charset="0"/>
                <a:cs typeface="Times New Roman" panose="02020603050405020304" pitchFamily="18" charset="0"/>
              </a:rPr>
              <a:t> період, а також для проведення спеціалізованих тематичних досліджень та побудови моделей. Разом з тим,  такому використанню мають передувати відповідні </a:t>
            </a:r>
            <a:r>
              <a:rPr lang="uk-UA" sz="1400" dirty="0" err="1">
                <a:latin typeface="Times New Roman" panose="02020603050405020304" pitchFamily="18" charset="0"/>
                <a:cs typeface="Times New Roman" panose="02020603050405020304" pitchFamily="18" charset="0"/>
              </a:rPr>
              <a:t>грунтовні</a:t>
            </a:r>
            <a:r>
              <a:rPr lang="uk-UA" sz="1400" dirty="0">
                <a:latin typeface="Times New Roman" panose="02020603050405020304" pitchFamily="18" charset="0"/>
                <a:cs typeface="Times New Roman" panose="02020603050405020304" pitchFamily="18" charset="0"/>
              </a:rPr>
              <a:t> наукові дослідження. Важливим для коректного використання даних цих спостережень є аналіз об'єктивних обмежень та особливостей інформаційного потенціалу зважаючи на мету кожного з цих двох обстежень. </a:t>
            </a:r>
            <a:endParaRPr lang="uk-UA" sz="1400" dirty="0">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Рисунок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75" y="91847"/>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Объект 2"/>
          <p:cNvSpPr>
            <a:spLocks noGrp="1"/>
          </p:cNvSpPr>
          <p:nvPr>
            <p:ph idx="1"/>
          </p:nvPr>
        </p:nvSpPr>
        <p:spPr>
          <a:xfrm>
            <a:off x="395535" y="1340768"/>
            <a:ext cx="8338889" cy="97506"/>
          </a:xfrm>
        </p:spPr>
        <p:txBody>
          <a:bodyPr/>
          <a:lstStyle/>
          <a:p>
            <a:pPr marL="0" lvl="1" indent="0" algn="just">
              <a:buFont typeface="Wingdings" panose="05000000000000000000" pitchFamily="2" charset="2"/>
              <a:buNone/>
            </a:pPr>
            <a:r>
              <a:rPr lang="uk-UA" sz="1800" b="1" dirty="0" smtClean="0">
                <a:latin typeface="Times New Roman" panose="02020603050405020304" pitchFamily="18" charset="0"/>
                <a:cs typeface="Times New Roman" panose="02020603050405020304" pitchFamily="18" charset="0"/>
              </a:rPr>
              <a:t>Державні вибіркові статистичні обстеження домогосподарств</a:t>
            </a:r>
            <a:endParaRPr lang="uk-UA" sz="1800" dirty="0" smtClean="0">
              <a:latin typeface="Times New Roman" panose="02020603050405020304" pitchFamily="18" charset="0"/>
              <a:cs typeface="Times New Roman" panose="02020603050405020304" pitchFamily="18" charset="0"/>
            </a:endParaRPr>
          </a:p>
          <a:p>
            <a:pPr algn="just"/>
            <a:endParaRPr lang="uk-UA" dirty="0" smtClean="0">
              <a:latin typeface="Times New Roman" panose="02020603050405020304" pitchFamily="18" charset="0"/>
              <a:cs typeface="Times New Roman" panose="02020603050405020304" pitchFamily="18" charset="0"/>
            </a:endParaRPr>
          </a:p>
        </p:txBody>
      </p:sp>
      <p:sp>
        <p:nvSpPr>
          <p:cNvPr id="26628" name="Прямоугольник 1"/>
          <p:cNvSpPr>
            <a:spLocks noChangeArrowheads="1"/>
          </p:cNvSpPr>
          <p:nvPr/>
        </p:nvSpPr>
        <p:spPr bwMode="auto">
          <a:xfrm>
            <a:off x="395535" y="2492896"/>
            <a:ext cx="7920881" cy="280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just"/>
            <a:r>
              <a:rPr lang="uk-UA" sz="1600" b="1" dirty="0">
                <a:latin typeface="Times New Roman" panose="02020603050405020304" pitchFamily="18" charset="0"/>
                <a:cs typeface="Times New Roman" panose="02020603050405020304" pitchFamily="18" charset="0"/>
              </a:rPr>
              <a:t>Метою проведення обстеження економічної активності населення </a:t>
            </a:r>
            <a:r>
              <a:rPr lang="uk-UA" sz="1600" dirty="0">
                <a:latin typeface="Times New Roman" panose="02020603050405020304" pitchFamily="18" charset="0"/>
                <a:cs typeface="Times New Roman" panose="02020603050405020304" pitchFamily="18" charset="0"/>
              </a:rPr>
              <a:t>визначено отримання даних щодо складу та структури робочої сили, вимірювання обсягів зайнятості та напрямів діяльності населення, а також визначення реального рівня безробіття за методологією Міжнародної організації праці. Побудова вибірки респондентів орієнтована на домогосподарства, в яких є особи у віці 15-70 років. Оскільки переважна кількість дітей проживають саме у таких домогосподарствах, дані цього статистичного спостереження могли б слугувати не тільки основою для аналізу економічної активності старших підлітків, а й одним з джерел для оцінювання інтенсивності зайнятості батьків та кількості дітей, які проживають в сім'ях, де є довготривалі безробітні та економічно неактивні дорослі (групи сімей, які традиційно мають вищі ризики бідності).</a:t>
            </a:r>
            <a:endParaRPr lang="uk-UA" sz="16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Рисунок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675" y="0"/>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Rectangle 3"/>
          <p:cNvSpPr>
            <a:spLocks noGrp="1" noChangeArrowheads="1"/>
          </p:cNvSpPr>
          <p:nvPr>
            <p:ph type="body" idx="1"/>
          </p:nvPr>
        </p:nvSpPr>
        <p:spPr>
          <a:xfrm>
            <a:off x="371475" y="1074738"/>
            <a:ext cx="8229600" cy="5400675"/>
          </a:xfrm>
        </p:spPr>
        <p:txBody>
          <a:bodyPr/>
          <a:lstStyle/>
          <a:p>
            <a:pPr algn="ctr" eaLnBrk="1" hangingPunct="1">
              <a:lnSpc>
                <a:spcPct val="80000"/>
              </a:lnSpc>
              <a:buFont typeface="Wingdings" panose="05000000000000000000" pitchFamily="2" charset="2"/>
              <a:buNone/>
            </a:pPr>
            <a:endParaRPr lang="uk-UA" sz="1000" b="1" i="1" dirty="0" smtClean="0">
              <a:latin typeface="Palatino Linotype" panose="02040502050505030304" pitchFamily="18" charset="0"/>
            </a:endParaRPr>
          </a:p>
          <a:p>
            <a:pPr algn="ctr" eaLnBrk="1" hangingPunct="1">
              <a:lnSpc>
                <a:spcPct val="80000"/>
              </a:lnSpc>
              <a:buFont typeface="Wingdings" panose="05000000000000000000" pitchFamily="2" charset="2"/>
              <a:buNone/>
            </a:pPr>
            <a:endParaRPr lang="uk-UA" sz="1000" b="1" i="1" dirty="0" smtClean="0">
              <a:latin typeface="Palatino Linotype" panose="02040502050505030304" pitchFamily="18" charset="0"/>
            </a:endParaRPr>
          </a:p>
          <a:p>
            <a:pPr algn="r" eaLnBrk="1" hangingPunct="1">
              <a:lnSpc>
                <a:spcPct val="80000"/>
              </a:lnSpc>
              <a:buFont typeface="Wingdings" panose="05000000000000000000" pitchFamily="2" charset="2"/>
              <a:buNone/>
            </a:pPr>
            <a:endParaRPr lang="uk-UA" sz="2800" b="1" i="1" dirty="0" smtClean="0">
              <a:latin typeface="Palatino Linotype" panose="02040502050505030304" pitchFamily="18" charset="0"/>
            </a:endParaRPr>
          </a:p>
        </p:txBody>
      </p:sp>
      <p:sp>
        <p:nvSpPr>
          <p:cNvPr id="2" name="Прямоугольник 1"/>
          <p:cNvSpPr/>
          <p:nvPr/>
        </p:nvSpPr>
        <p:spPr>
          <a:xfrm>
            <a:off x="611560" y="692150"/>
            <a:ext cx="8136904" cy="1231106"/>
          </a:xfrm>
          <a:prstGeom prst="rect">
            <a:avLst/>
          </a:prstGeom>
        </p:spPr>
        <p:txBody>
          <a:bodyPr wrap="square">
            <a:spAutoFit/>
          </a:bodyPr>
          <a:lstStyle/>
          <a:p>
            <a:pPr marL="0" lvl="1" indent="0" algn="just">
              <a:buFont typeface="Wingdings" panose="05000000000000000000" pitchFamily="2" charset="2"/>
              <a:buNone/>
            </a:pPr>
            <a:endParaRPr lang="uk-UA" b="1" dirty="0" smtClean="0">
              <a:latin typeface="Times New Roman" panose="02020603050405020304" pitchFamily="18" charset="0"/>
              <a:cs typeface="Times New Roman" panose="02020603050405020304" pitchFamily="18" charset="0"/>
            </a:endParaRPr>
          </a:p>
          <a:p>
            <a:pPr marL="0" lvl="1" indent="0" algn="just">
              <a:buFont typeface="Wingdings" panose="05000000000000000000" pitchFamily="2" charset="2"/>
              <a:buNone/>
            </a:pPr>
            <a:endParaRPr lang="uk-UA" b="1" dirty="0">
              <a:latin typeface="Times New Roman" panose="02020603050405020304" pitchFamily="18" charset="0"/>
              <a:cs typeface="Times New Roman" panose="02020603050405020304" pitchFamily="18" charset="0"/>
            </a:endParaRPr>
          </a:p>
          <a:p>
            <a:pPr marL="0" lvl="1" indent="0" algn="just">
              <a:buFont typeface="Wingdings" panose="05000000000000000000" pitchFamily="2" charset="2"/>
              <a:buNone/>
            </a:pPr>
            <a:endParaRPr lang="uk-UA" b="1" dirty="0" smtClean="0">
              <a:latin typeface="Times New Roman" panose="02020603050405020304" pitchFamily="18" charset="0"/>
              <a:cs typeface="Times New Roman" panose="02020603050405020304" pitchFamily="18" charset="0"/>
            </a:endParaRPr>
          </a:p>
          <a:p>
            <a:pPr marL="0" lvl="1" indent="0" algn="just">
              <a:buFont typeface="Wingdings" panose="05000000000000000000" pitchFamily="2" charset="2"/>
              <a:buNone/>
            </a:pPr>
            <a:r>
              <a:rPr lang="uk-UA" sz="2000" b="1" dirty="0" smtClean="0">
                <a:latin typeface="Times New Roman" panose="02020603050405020304" pitchFamily="18" charset="0"/>
                <a:cs typeface="Times New Roman" panose="02020603050405020304" pitchFamily="18" charset="0"/>
              </a:rPr>
              <a:t>Державні </a:t>
            </a:r>
            <a:r>
              <a:rPr lang="uk-UA" sz="2000" b="1" dirty="0">
                <a:latin typeface="Times New Roman" panose="02020603050405020304" pitchFamily="18" charset="0"/>
                <a:cs typeface="Times New Roman" panose="02020603050405020304" pitchFamily="18" charset="0"/>
              </a:rPr>
              <a:t>вибіркові статистичні обстеження домогосподарств</a:t>
            </a:r>
            <a:endParaRPr lang="uk-UA" sz="2000" dirty="0">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611560" y="2060848"/>
            <a:ext cx="7632848" cy="3693319"/>
          </a:xfrm>
          <a:prstGeom prst="rect">
            <a:avLst/>
          </a:prstGeom>
        </p:spPr>
        <p:txBody>
          <a:bodyPr wrap="square">
            <a:spAutoFit/>
          </a:bodyPr>
          <a:lstStyle/>
          <a:p>
            <a:endParaRPr lang="uk-UA" b="1" dirty="0" smtClean="0">
              <a:latin typeface="Times New Roman" panose="02020603050405020304" pitchFamily="18" charset="0"/>
              <a:cs typeface="Times New Roman" panose="02020603050405020304" pitchFamily="18" charset="0"/>
            </a:endParaRPr>
          </a:p>
          <a:p>
            <a:r>
              <a:rPr lang="uk-UA" b="1" dirty="0" smtClean="0">
                <a:latin typeface="Times New Roman" panose="02020603050405020304" pitchFamily="18" charset="0"/>
                <a:cs typeface="Times New Roman" panose="02020603050405020304" pitchFamily="18" charset="0"/>
              </a:rPr>
              <a:t>Метою </a:t>
            </a:r>
            <a:r>
              <a:rPr lang="uk-UA" b="1" dirty="0">
                <a:latin typeface="Times New Roman" panose="02020603050405020304" pitchFamily="18" charset="0"/>
                <a:cs typeface="Times New Roman" panose="02020603050405020304" pitchFamily="18" charset="0"/>
              </a:rPr>
              <a:t>проведення обстеження сільськогосподарської діяльності населення в сільській місцевості </a:t>
            </a:r>
            <a:r>
              <a:rPr lang="uk-UA" dirty="0">
                <a:latin typeface="Times New Roman" panose="02020603050405020304" pitchFamily="18" charset="0"/>
                <a:cs typeface="Times New Roman" panose="02020603050405020304" pitchFamily="18" charset="0"/>
              </a:rPr>
              <a:t>є отримання основних характеристик потенціалу домогосподарств у галузі сільського господарства, даних про їхню поточну сільськогосподарську діяльність (виробництво, реалізацію сільськогосподарської продукції) та залишки продуктів у них. Оскільки традиційно в усіх країнах рівень добробуту в сільських домогосподарствах  є значно нижчим, ніж в міських, дані цього статистичного спостереження можуть бути застосовані для певних потреб моніторингу становища сільських дітей. Зокрема, в частині аналізу наявності  в сільських родинах з дітьми земельних ділянок, худоби та птиці, плодових дерев та кущів, а також сільськогосподарської техніки в якості "запобіжників" потрапляння  у стан бідності та джерел підтримки належного рівня добробуту.</a:t>
            </a:r>
            <a:endParaRPr lang="uk-UA" dirty="0"/>
          </a:p>
        </p:txBody>
      </p:sp>
    </p:spTree>
    <p:extLst>
      <p:ext uri="{BB962C8B-B14F-4D97-AF65-F5344CB8AC3E}">
        <p14:creationId xmlns:p14="http://schemas.microsoft.com/office/powerpoint/2010/main" val="39927956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Рисунок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5" name="Объект 2"/>
          <p:cNvSpPr>
            <a:spLocks noGrp="1"/>
          </p:cNvSpPr>
          <p:nvPr>
            <p:ph idx="1"/>
          </p:nvPr>
        </p:nvSpPr>
        <p:spPr>
          <a:xfrm>
            <a:off x="323527" y="692695"/>
            <a:ext cx="8410897" cy="745579"/>
          </a:xfrm>
        </p:spPr>
        <p:txBody>
          <a:bodyPr/>
          <a:lstStyle/>
          <a:p>
            <a:pPr marL="0" lvl="1" indent="0" algn="just">
              <a:buFont typeface="Wingdings" panose="05000000000000000000" pitchFamily="2" charset="2"/>
              <a:buNone/>
            </a:pPr>
            <a:endParaRPr lang="uk-UA" sz="2000" b="1" dirty="0" smtClean="0">
              <a:latin typeface="Times New Roman" panose="02020603050405020304" pitchFamily="18" charset="0"/>
              <a:cs typeface="Times New Roman" panose="02020603050405020304" pitchFamily="18" charset="0"/>
            </a:endParaRPr>
          </a:p>
          <a:p>
            <a:pPr marL="0" lvl="1" indent="0" algn="just">
              <a:buFont typeface="Wingdings" panose="05000000000000000000" pitchFamily="2" charset="2"/>
              <a:buNone/>
            </a:pPr>
            <a:r>
              <a:rPr lang="uk-UA" sz="2000" b="1" dirty="0" smtClean="0">
                <a:latin typeface="Times New Roman" panose="02020603050405020304" pitchFamily="18" charset="0"/>
                <a:cs typeface="Times New Roman" panose="02020603050405020304" pitchFamily="18" charset="0"/>
              </a:rPr>
              <a:t>Державні вибіркові статистичні обстеження домогосподарств</a:t>
            </a:r>
            <a:endParaRPr lang="uk-UA" sz="2000" dirty="0" smtClean="0">
              <a:latin typeface="Times New Roman" panose="02020603050405020304" pitchFamily="18" charset="0"/>
              <a:cs typeface="Times New Roman" panose="02020603050405020304" pitchFamily="18" charset="0"/>
            </a:endParaRPr>
          </a:p>
          <a:p>
            <a:pPr algn="just"/>
            <a:endParaRPr lang="uk-UA" dirty="0" smtClean="0">
              <a:latin typeface="Times New Roman" panose="02020603050405020304" pitchFamily="18" charset="0"/>
              <a:cs typeface="Times New Roman" panose="02020603050405020304" pitchFamily="18" charset="0"/>
            </a:endParaRPr>
          </a:p>
        </p:txBody>
      </p:sp>
      <p:sp>
        <p:nvSpPr>
          <p:cNvPr id="28676" name="Прямоугольник 3"/>
          <p:cNvSpPr>
            <a:spLocks noChangeArrowheads="1"/>
          </p:cNvSpPr>
          <p:nvPr/>
        </p:nvSpPr>
        <p:spPr bwMode="auto">
          <a:xfrm>
            <a:off x="323527" y="1700808"/>
            <a:ext cx="8602986" cy="3517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just">
              <a:lnSpc>
                <a:spcPct val="107000"/>
              </a:lnSpc>
              <a:spcAft>
                <a:spcPts val="800"/>
              </a:spcAft>
            </a:pPr>
            <a:r>
              <a:rPr lang="uk-UA" sz="1600" dirty="0">
                <a:latin typeface="Times New Roman" panose="02020603050405020304" pitchFamily="18" charset="0"/>
                <a:cs typeface="Times New Roman" panose="02020603050405020304" pitchFamily="18" charset="0"/>
              </a:rPr>
              <a:t>Унікальним з точки зору різноманітних інформаційних можливостей моніторингу становища домогосподарств з дітьми та дітей є </a:t>
            </a:r>
            <a:r>
              <a:rPr lang="uk-UA" sz="1600" b="1" dirty="0">
                <a:latin typeface="Times New Roman" panose="02020603050405020304" pitchFamily="18" charset="0"/>
                <a:cs typeface="Times New Roman" panose="02020603050405020304" pitchFamily="18" charset="0"/>
              </a:rPr>
              <a:t>вибіркове обстеження умов життя домогосподарств </a:t>
            </a:r>
            <a:r>
              <a:rPr lang="uk-UA" sz="1600" dirty="0">
                <a:latin typeface="Times New Roman" panose="02020603050405020304" pitchFamily="18" charset="0"/>
                <a:cs typeface="Times New Roman" panose="02020603050405020304" pitchFamily="18" charset="0"/>
              </a:rPr>
              <a:t>(далі – ОУЖД). Метою цього статистичного спостереження є отримання даних щодо </a:t>
            </a:r>
            <a:r>
              <a:rPr lang="uk-UA" sz="1600" dirty="0" err="1">
                <a:latin typeface="Times New Roman" panose="02020603050405020304" pitchFamily="18" charset="0"/>
                <a:cs typeface="Times New Roman" panose="02020603050405020304" pitchFamily="18" charset="0"/>
              </a:rPr>
              <a:t>соціо</a:t>
            </a:r>
            <a:r>
              <a:rPr lang="uk-UA" sz="1600" dirty="0">
                <a:latin typeface="Times New Roman" panose="02020603050405020304" pitchFamily="18" charset="0"/>
                <a:cs typeface="Times New Roman" panose="02020603050405020304" pitchFamily="18" charset="0"/>
              </a:rPr>
              <a:t>-демографічних характеристик, умов життя, структури фактичних витрат, ресурсів та щодо інших </a:t>
            </a:r>
            <a:r>
              <a:rPr lang="uk-UA" sz="1600" dirty="0" smtClean="0">
                <a:latin typeface="Times New Roman" panose="02020603050405020304" pitchFamily="18" charset="0"/>
                <a:cs typeface="Times New Roman" panose="02020603050405020304" pitchFamily="18" charset="0"/>
              </a:rPr>
              <a:t>показників </a:t>
            </a:r>
            <a:r>
              <a:rPr lang="uk-UA" sz="1600" dirty="0">
                <a:latin typeface="Times New Roman" panose="02020603050405020304" pitchFamily="18" charset="0"/>
                <a:cs typeface="Times New Roman" panose="02020603050405020304" pitchFamily="18" charset="0"/>
              </a:rPr>
              <a:t>рівня життя домогосподарств, в тому числі - домогосподарств з дітьми. Одноразові тематичні опитування соціологічного спрямування, які проводяться серед респондентів ОУЖД, надають </a:t>
            </a:r>
            <a:r>
              <a:rPr lang="uk-UA" sz="1600" dirty="0" smtClean="0">
                <a:latin typeface="Times New Roman" panose="02020603050405020304" pitchFamily="18" charset="0"/>
                <a:cs typeface="Times New Roman" panose="02020603050405020304" pitchFamily="18" charset="0"/>
              </a:rPr>
              <a:t>можливість </a:t>
            </a:r>
            <a:r>
              <a:rPr lang="uk-UA" sz="1600" dirty="0">
                <a:latin typeface="Times New Roman" panose="02020603050405020304" pitchFamily="18" charset="0"/>
                <a:cs typeface="Times New Roman" panose="02020603050405020304" pitchFamily="18" charset="0"/>
              </a:rPr>
              <a:t>поєднувати інформацію щодо фактичного матеріального становища кожного обстежуваного домогосподарства з суб’єктивними оцінками осіб, які входять до його складу, щодо їх споживчих можливостей, рівнів задоволення окремих потреб, ступеню обмеженості цих можливостей у зв’язку з нестачею коштів,  достатності рівнів доходів, самооцінки стану здоров’я, економічних очікувань та ін. Такий підхід дозволяє отримувати достатньо детальну характеристику рівня добробуту дітей, але на національних, а не європейських  засадах.</a:t>
            </a:r>
            <a:endParaRPr lang="uk-UA" sz="1600" dirty="0">
              <a:latin typeface="Calibri" panose="020F0502020204030204" pitchFamily="34" charset="0"/>
              <a:cs typeface="Times New Roman" panose="02020603050405020304" pitchFamily="18" charset="0"/>
            </a:endParaRPr>
          </a:p>
        </p:txBody>
      </p:sp>
      <p:sp>
        <p:nvSpPr>
          <p:cNvPr id="28677" name="Прямоугольник 4"/>
          <p:cNvSpPr>
            <a:spLocks noChangeArrowheads="1"/>
          </p:cNvSpPr>
          <p:nvPr/>
        </p:nvSpPr>
        <p:spPr bwMode="auto">
          <a:xfrm>
            <a:off x="251520" y="5218246"/>
            <a:ext cx="8627368" cy="1409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57200">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just">
              <a:lnSpc>
                <a:spcPct val="107000"/>
              </a:lnSpc>
              <a:spcBef>
                <a:spcPts val="300"/>
              </a:spcBef>
              <a:spcAft>
                <a:spcPts val="800"/>
              </a:spcAft>
            </a:pPr>
            <a:r>
              <a:rPr lang="uk-UA" sz="1600" dirty="0">
                <a:latin typeface="Times New Roman" panose="02020603050405020304" pitchFamily="18" charset="0"/>
                <a:cs typeface="Times New Roman" panose="02020603050405020304" pitchFamily="18" charset="0"/>
              </a:rPr>
              <a:t>Незважаючи на достатньо широкий потенціал інформаційних можливостей національного ОУЖД, для отримання показників щодо доходів, рівня та складу бідності та соціальної ізоляції, в </a:t>
            </a:r>
            <a:r>
              <a:rPr lang="uk-UA" sz="1600" dirty="0" err="1">
                <a:latin typeface="Times New Roman" panose="02020603050405020304" pitchFamily="18" charset="0"/>
                <a:cs typeface="Times New Roman" panose="02020603050405020304" pitchFamily="18" charset="0"/>
              </a:rPr>
              <a:t>т.ч</a:t>
            </a:r>
            <a:r>
              <a:rPr lang="uk-UA" sz="1600" dirty="0">
                <a:latin typeface="Times New Roman" panose="02020603050405020304" pitchFamily="18" charset="0"/>
                <a:cs typeface="Times New Roman" panose="02020603050405020304" pitchFamily="18" charset="0"/>
              </a:rPr>
              <a:t>. серед дітей, на основі, що відповідає усім вимогам європейської методології і забезпечує </a:t>
            </a:r>
            <a:r>
              <a:rPr lang="uk-UA" sz="1600" dirty="0" err="1">
                <a:latin typeface="Times New Roman" panose="02020603050405020304" pitchFamily="18" charset="0"/>
                <a:cs typeface="Times New Roman" panose="02020603050405020304" pitchFamily="18" charset="0"/>
              </a:rPr>
              <a:t>співставність</a:t>
            </a:r>
            <a:r>
              <a:rPr lang="uk-UA" sz="1600" dirty="0">
                <a:latin typeface="Times New Roman" panose="02020603050405020304" pitchFamily="18" charset="0"/>
                <a:cs typeface="Times New Roman" panose="02020603050405020304" pitchFamily="18" charset="0"/>
              </a:rPr>
              <a:t> з даними інших країн ЄС, в Україні необхідно запровадити EU SILС (вибіркове обстеження домогосподарств з питань доходів та умов життя). </a:t>
            </a:r>
            <a:endParaRPr lang="uk-UA" sz="16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61323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Рисунок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665" y="0"/>
            <a:ext cx="9139892" cy="600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3"/>
          <p:cNvSpPr>
            <a:spLocks noGrp="1" noChangeArrowheads="1"/>
          </p:cNvSpPr>
          <p:nvPr>
            <p:ph type="body" idx="1"/>
          </p:nvPr>
        </p:nvSpPr>
        <p:spPr>
          <a:xfrm>
            <a:off x="220470" y="2703849"/>
            <a:ext cx="8661400" cy="1949287"/>
          </a:xfrm>
        </p:spPr>
        <p:txBody>
          <a:bodyPr>
            <a:normAutofit lnSpcReduction="10000"/>
          </a:bodyPr>
          <a:lstStyle/>
          <a:p>
            <a:pPr marL="0" indent="0">
              <a:lnSpc>
                <a:spcPct val="120000"/>
              </a:lnSpc>
              <a:spcBef>
                <a:spcPts val="0"/>
              </a:spcBef>
              <a:buFont typeface="Wingdings" panose="05000000000000000000" pitchFamily="2" charset="2"/>
              <a:buNone/>
              <a:defRPr/>
            </a:pPr>
            <a:r>
              <a:rPr lang="uk-UA" sz="2000" b="1" u="sng" dirty="0">
                <a:latin typeface="Palatino Linotype" panose="02040502050505030304" pitchFamily="18" charset="0"/>
              </a:rPr>
              <a:t>Метаописи державних статистичних спостережень. </a:t>
            </a:r>
          </a:p>
          <a:p>
            <a:pPr marL="0" indent="0" algn="just">
              <a:lnSpc>
                <a:spcPct val="80000"/>
              </a:lnSpc>
              <a:spcBef>
                <a:spcPts val="0"/>
              </a:spcBef>
              <a:buFont typeface="Wingdings" panose="05000000000000000000" pitchFamily="2" charset="2"/>
              <a:buNone/>
              <a:defRPr/>
            </a:pPr>
            <a:endParaRPr lang="uk-UA" sz="1400" dirty="0" smtClean="0">
              <a:latin typeface="Palatino Linotype" panose="02040502050505030304" pitchFamily="18" charset="0"/>
              <a:ea typeface="+mj-ea"/>
              <a:cs typeface="+mj-cs"/>
            </a:endParaRPr>
          </a:p>
          <a:p>
            <a:pPr marL="0" indent="0" algn="just">
              <a:lnSpc>
                <a:spcPct val="80000"/>
              </a:lnSpc>
              <a:spcBef>
                <a:spcPts val="0"/>
              </a:spcBef>
              <a:buFont typeface="Wingdings" panose="05000000000000000000" pitchFamily="2" charset="2"/>
              <a:buNone/>
              <a:defRPr/>
            </a:pPr>
            <a:r>
              <a:rPr lang="uk-UA" sz="1400" dirty="0" smtClean="0">
                <a:latin typeface="Times New Roman" panose="02020603050405020304" pitchFamily="18" charset="0"/>
                <a:ea typeface="+mj-ea"/>
                <a:cs typeface="Times New Roman" panose="02020603050405020304" pitchFamily="18" charset="0"/>
              </a:rPr>
              <a:t>Узагальнена </a:t>
            </a:r>
            <a:r>
              <a:rPr lang="uk-UA" sz="1400" dirty="0">
                <a:latin typeface="Times New Roman" panose="02020603050405020304" pitchFamily="18" charset="0"/>
                <a:ea typeface="+mj-ea"/>
                <a:cs typeface="Times New Roman" panose="02020603050405020304" pitchFamily="18" charset="0"/>
              </a:rPr>
              <a:t>інформація про державні статистичні спостереження міститься у Метаописах ДСС, які розміщено на офіційному веб-сайті Держстату у розділі </a:t>
            </a:r>
            <a:r>
              <a:rPr lang="uk-UA" sz="1400" dirty="0">
                <a:solidFill>
                  <a:srgbClr val="0070C0"/>
                </a:solidFill>
                <a:latin typeface="Times New Roman" panose="02020603050405020304" pitchFamily="18" charset="0"/>
                <a:ea typeface="+mj-ea"/>
                <a:cs typeface="Times New Roman" panose="02020603050405020304" pitchFamily="18" charset="0"/>
              </a:rPr>
              <a:t>Статистичні спостереження/Метаописи державних статистичних спостережень.</a:t>
            </a:r>
          </a:p>
          <a:p>
            <a:pPr marL="0" indent="0" algn="just">
              <a:lnSpc>
                <a:spcPct val="80000"/>
              </a:lnSpc>
              <a:spcBef>
                <a:spcPts val="0"/>
              </a:spcBef>
              <a:buFont typeface="Wingdings" panose="05000000000000000000" pitchFamily="2" charset="2"/>
              <a:buNone/>
              <a:defRPr/>
            </a:pPr>
            <a:r>
              <a:rPr lang="uk-UA" sz="1400" dirty="0">
                <a:latin typeface="Times New Roman" panose="02020603050405020304" pitchFamily="18" charset="0"/>
                <a:ea typeface="+mj-ea"/>
                <a:cs typeface="Times New Roman" panose="02020603050405020304" pitchFamily="18" charset="0"/>
              </a:rPr>
              <a:t>Метаописи містять загальну інформацію про мету проведення ДСС, перелік основних статистичних показників, вид спостереження за ступенем охоплення одиниць, звітну (облікова) одиницю – респондента, посилання на методологію, інструментарій що використовується для проведення ДСС, класифікації, статистичні продукти які оприлюднюються за результатами ДСС, інформація про звіти з якості, контактні дані керівника ДСС.</a:t>
            </a:r>
            <a:endParaRPr lang="uk-UA" sz="1400" i="1" dirty="0">
              <a:latin typeface="Times New Roman" panose="02020603050405020304" pitchFamily="18" charset="0"/>
              <a:cs typeface="Times New Roman" panose="02020603050405020304" pitchFamily="18" charset="0"/>
            </a:endParaRPr>
          </a:p>
        </p:txBody>
      </p:sp>
      <p:sp>
        <p:nvSpPr>
          <p:cNvPr id="18436" name="Rectangle 2"/>
          <p:cNvSpPr>
            <a:spLocks noGrp="1" noChangeArrowheads="1"/>
          </p:cNvSpPr>
          <p:nvPr>
            <p:ph type="title"/>
          </p:nvPr>
        </p:nvSpPr>
        <p:spPr>
          <a:xfrm>
            <a:off x="112102" y="2065340"/>
            <a:ext cx="9001125" cy="682625"/>
          </a:xfrm>
        </p:spPr>
        <p:txBody>
          <a:bodyPr>
            <a:normAutofit fontScale="90000"/>
          </a:bodyPr>
          <a:lstStyle/>
          <a:p>
            <a:pPr>
              <a:lnSpc>
                <a:spcPct val="80000"/>
              </a:lnSpc>
              <a:defRPr/>
            </a:pPr>
            <a:r>
              <a:rPr lang="uk-UA" sz="2200" b="1" u="sng" dirty="0">
                <a:latin typeface="Palatino Linotype" panose="02040502050505030304" pitchFamily="18" charset="0"/>
              </a:rPr>
              <a:t>Методологія.</a:t>
            </a:r>
            <a:r>
              <a:rPr lang="uk-UA" sz="2400" b="1" dirty="0">
                <a:latin typeface="Palatino Linotype" panose="02040502050505030304" pitchFamily="18" charset="0"/>
              </a:rPr>
              <a:t/>
            </a:r>
            <a:br>
              <a:rPr lang="uk-UA" sz="2400" b="1" dirty="0">
                <a:latin typeface="Palatino Linotype" panose="02040502050505030304" pitchFamily="18" charset="0"/>
              </a:rPr>
            </a:br>
            <a:r>
              <a:rPr lang="uk-UA" sz="2400" b="1" dirty="0" smtClean="0">
                <a:latin typeface="Palatino Linotype" panose="02040502050505030304" pitchFamily="18" charset="0"/>
              </a:rPr>
              <a:t/>
            </a:r>
            <a:br>
              <a:rPr lang="uk-UA" sz="2400" b="1" dirty="0" smtClean="0">
                <a:latin typeface="Palatino Linotype" panose="02040502050505030304" pitchFamily="18" charset="0"/>
              </a:rPr>
            </a:br>
            <a:r>
              <a:rPr lang="uk-UA" sz="1600" dirty="0" smtClean="0">
                <a:latin typeface="Times New Roman" panose="02020603050405020304" pitchFamily="18" charset="0"/>
                <a:cs typeface="Times New Roman" panose="02020603050405020304" pitchFamily="18" charset="0"/>
              </a:rPr>
              <a:t>Усі </a:t>
            </a:r>
            <a:r>
              <a:rPr lang="uk-UA" sz="1600" dirty="0">
                <a:latin typeface="Times New Roman" panose="02020603050405020304" pitchFamily="18" charset="0"/>
                <a:cs typeface="Times New Roman" panose="02020603050405020304" pitchFamily="18" charset="0"/>
              </a:rPr>
              <a:t>ДСС проводяться відповідно до Методологічних положень щодо проведення та організації ДСС, які розміщено на офіційному веб-сайті Держстату (</a:t>
            </a:r>
            <a:r>
              <a:rPr lang="en-US" sz="1600" dirty="0">
                <a:solidFill>
                  <a:srgbClr val="0070C0"/>
                </a:solidFill>
                <a:latin typeface="Times New Roman" panose="02020603050405020304" pitchFamily="18" charset="0"/>
                <a:cs typeface="Times New Roman" panose="02020603050405020304" pitchFamily="18" charset="0"/>
              </a:rPr>
              <a:t>www.ukrstat.gov.ua</a:t>
            </a:r>
            <a:r>
              <a:rPr lang="en-US" sz="1600" dirty="0">
                <a:latin typeface="Times New Roman" panose="02020603050405020304" pitchFamily="18" charset="0"/>
                <a:cs typeface="Times New Roman" panose="02020603050405020304" pitchFamily="18" charset="0"/>
              </a:rPr>
              <a:t>)</a:t>
            </a:r>
            <a:r>
              <a:rPr lang="uk-UA" sz="1600" dirty="0">
                <a:latin typeface="Times New Roman" panose="02020603050405020304" pitchFamily="18" charset="0"/>
                <a:cs typeface="Times New Roman" panose="02020603050405020304" pitchFamily="18" charset="0"/>
              </a:rPr>
              <a:t> у розділі </a:t>
            </a:r>
            <a:r>
              <a:rPr lang="uk-UA" sz="1600" dirty="0">
                <a:solidFill>
                  <a:srgbClr val="0070C0"/>
                </a:solidFill>
                <a:latin typeface="Times New Roman" panose="02020603050405020304" pitchFamily="18" charset="0"/>
                <a:cs typeface="Times New Roman" panose="02020603050405020304" pitchFamily="18" charset="0"/>
              </a:rPr>
              <a:t>Методологія та класифікатори/Статистична методологія</a:t>
            </a:r>
            <a:r>
              <a:rPr lang="uk-UA" sz="1600" dirty="0">
                <a:latin typeface="Times New Roman" panose="02020603050405020304" pitchFamily="18" charset="0"/>
                <a:cs typeface="Times New Roman" panose="02020603050405020304" pitchFamily="18" charset="0"/>
              </a:rPr>
              <a:t>.</a:t>
            </a:r>
            <a:br>
              <a:rPr lang="uk-UA" sz="1600" dirty="0">
                <a:latin typeface="Times New Roman" panose="02020603050405020304" pitchFamily="18" charset="0"/>
                <a:cs typeface="Times New Roman" panose="02020603050405020304" pitchFamily="18" charset="0"/>
              </a:rPr>
            </a:br>
            <a:r>
              <a:rPr lang="uk-UA" sz="1600" dirty="0">
                <a:latin typeface="Times New Roman" panose="02020603050405020304" pitchFamily="18" charset="0"/>
                <a:cs typeface="Times New Roman" panose="02020603050405020304" pitchFamily="18" charset="0"/>
              </a:rPr>
              <a:t>Методологічні положення містять опис основних понять та термінів, методологічні й організаційні засади проведення державного статистичного спостереження, порядок формування та актуалізації сукупності звітних одиниць, методи проведення й обробки результатів ДСС, забезпечення якості даних та конфіденційність статистичної інформації.</a:t>
            </a:r>
          </a:p>
        </p:txBody>
      </p:sp>
      <p:sp>
        <p:nvSpPr>
          <p:cNvPr id="7" name="Rectangle 3"/>
          <p:cNvSpPr txBox="1">
            <a:spLocks noChangeArrowheads="1"/>
          </p:cNvSpPr>
          <p:nvPr/>
        </p:nvSpPr>
        <p:spPr>
          <a:xfrm>
            <a:off x="191972" y="4642183"/>
            <a:ext cx="8859838" cy="1655763"/>
          </a:xfrm>
          <a:prstGeom prst="rect">
            <a:avLst/>
          </a:prstGeom>
        </p:spPr>
        <p:txBody>
          <a:bodyPr lIns="68580" tIns="34290" rIns="68580" bIns="34290">
            <a:normAutofit fontScale="2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Font typeface="Arial" panose="020B0604020202020204" pitchFamily="34" charset="0"/>
              <a:buNone/>
              <a:defRPr/>
            </a:pPr>
            <a:r>
              <a:rPr lang="uk-UA" sz="8000" b="1" u="sng" dirty="0">
                <a:latin typeface="Palatino Linotype" panose="02040502050505030304" pitchFamily="18" charset="0"/>
              </a:rPr>
              <a:t>Звіти з якості державних статистичних спостережень. </a:t>
            </a:r>
          </a:p>
          <a:p>
            <a:pPr marL="0" indent="0" algn="just">
              <a:lnSpc>
                <a:spcPct val="100000"/>
              </a:lnSpc>
              <a:spcBef>
                <a:spcPts val="0"/>
              </a:spcBef>
              <a:buFont typeface="Arial" panose="020B0604020202020204" pitchFamily="34" charset="0"/>
              <a:buNone/>
              <a:defRPr/>
            </a:pPr>
            <a:endParaRPr lang="uk-UA" sz="8000" dirty="0" smtClean="0">
              <a:latin typeface="Times New Roman" panose="02020603050405020304" pitchFamily="18" charset="0"/>
              <a:ea typeface="+mj-ea"/>
              <a:cs typeface="Times New Roman" panose="02020603050405020304" pitchFamily="18" charset="0"/>
            </a:endParaRPr>
          </a:p>
          <a:p>
            <a:pPr marL="0" indent="0" algn="just">
              <a:lnSpc>
                <a:spcPct val="100000"/>
              </a:lnSpc>
              <a:spcBef>
                <a:spcPts val="0"/>
              </a:spcBef>
              <a:buFont typeface="Arial" panose="020B0604020202020204" pitchFamily="34" charset="0"/>
              <a:buNone/>
              <a:defRPr/>
            </a:pPr>
            <a:r>
              <a:rPr lang="uk-UA" sz="5600" dirty="0" smtClean="0">
                <a:latin typeface="Times New Roman" panose="02020603050405020304" pitchFamily="18" charset="0"/>
                <a:ea typeface="+mj-ea"/>
                <a:cs typeface="Times New Roman" panose="02020603050405020304" pitchFamily="18" charset="0"/>
              </a:rPr>
              <a:t>Відповідно </a:t>
            </a:r>
            <a:r>
              <a:rPr lang="uk-UA" sz="5600" dirty="0">
                <a:latin typeface="Times New Roman" panose="02020603050405020304" pitchFamily="18" charset="0"/>
                <a:ea typeface="+mj-ea"/>
                <a:cs typeface="Times New Roman" panose="02020603050405020304" pitchFamily="18" charset="0"/>
              </a:rPr>
              <a:t>до Рекомендацій щодо підготовки та погодження стандартного звіту з якості державного статистичного спостереження, затверджених наказом  Держстату від 05.02.2015 № 27 (у редакції наказу Держстату від 11.12.2015 № 353) для кожного ДСС складаються звіти з якості, які розміщено на офіційному веб-сайті Держстату у розділі </a:t>
            </a:r>
            <a:r>
              <a:rPr lang="uk-UA" sz="5600" dirty="0">
                <a:solidFill>
                  <a:srgbClr val="0070C0"/>
                </a:solidFill>
                <a:latin typeface="Times New Roman" panose="02020603050405020304" pitchFamily="18" charset="0"/>
                <a:ea typeface="+mj-ea"/>
                <a:cs typeface="Times New Roman" panose="02020603050405020304" pitchFamily="18" charset="0"/>
              </a:rPr>
              <a:t>Статистичні спостереження/Звіти з якості</a:t>
            </a:r>
            <a:r>
              <a:rPr lang="uk-UA" sz="5600" dirty="0">
                <a:latin typeface="Times New Roman" panose="02020603050405020304" pitchFamily="18" charset="0"/>
                <a:ea typeface="+mj-ea"/>
                <a:cs typeface="Times New Roman" panose="02020603050405020304" pitchFamily="18" charset="0"/>
              </a:rPr>
              <a:t>.</a:t>
            </a:r>
          </a:p>
          <a:p>
            <a:pPr marL="0" indent="0" algn="just">
              <a:lnSpc>
                <a:spcPct val="100000"/>
              </a:lnSpc>
              <a:spcBef>
                <a:spcPts val="0"/>
              </a:spcBef>
              <a:buFont typeface="Arial" panose="020B0604020202020204" pitchFamily="34" charset="0"/>
              <a:buNone/>
              <a:defRPr/>
            </a:pPr>
            <a:r>
              <a:rPr lang="uk-UA" sz="5600" dirty="0">
                <a:latin typeface="Times New Roman" panose="02020603050405020304" pitchFamily="18" charset="0"/>
                <a:ea typeface="+mj-ea"/>
                <a:cs typeface="Times New Roman" panose="02020603050405020304" pitchFamily="18" charset="0"/>
              </a:rPr>
              <a:t>Звіти з якості мають стандартну структуру та складаються зі вступу, розділів «Компоненти якості державного статистичного спостереження» (відповідність, точність, своєчасність та пунктуальність, </a:t>
            </a:r>
            <a:r>
              <a:rPr lang="ru-RU" sz="5600" dirty="0">
                <a:latin typeface="Times New Roman" panose="02020603050405020304" pitchFamily="18" charset="0"/>
                <a:ea typeface="+mj-ea"/>
                <a:cs typeface="Times New Roman" panose="02020603050405020304" pitchFamily="18" charset="0"/>
              </a:rPr>
              <a:t>доступність та зрозумілість, послідовність та зіставність), «Оцінка потреб та очікувань користувачів</a:t>
            </a:r>
            <a:r>
              <a:rPr lang="ru-RU" sz="5600" i="1" dirty="0">
                <a:latin typeface="Times New Roman" panose="02020603050405020304" pitchFamily="18" charset="0"/>
                <a:cs typeface="Times New Roman" panose="02020603050405020304" pitchFamily="18" charset="0"/>
              </a:rPr>
              <a:t>», </a:t>
            </a:r>
            <a:r>
              <a:rPr lang="ru-RU" sz="5600" dirty="0">
                <a:latin typeface="Times New Roman" panose="02020603050405020304" pitchFamily="18" charset="0"/>
                <a:ea typeface="+mj-ea"/>
                <a:cs typeface="Times New Roman" panose="02020603050405020304" pitchFamily="18" charset="0"/>
              </a:rPr>
              <a:t>«</a:t>
            </a:r>
            <a:r>
              <a:rPr lang="uk-UA" sz="5600" dirty="0">
                <a:latin typeface="Times New Roman" panose="02020603050405020304" pitchFamily="18" charset="0"/>
                <a:ea typeface="+mj-ea"/>
                <a:cs typeface="Times New Roman" panose="02020603050405020304" pitchFamily="18" charset="0"/>
              </a:rPr>
              <a:t>Ефективність, витрати та навантаження на респондентів», «</a:t>
            </a:r>
            <a:r>
              <a:rPr lang="ru-RU" sz="5600" dirty="0" err="1">
                <a:latin typeface="Times New Roman" panose="02020603050405020304" pitchFamily="18" charset="0"/>
                <a:ea typeface="+mj-ea"/>
                <a:cs typeface="Times New Roman" panose="02020603050405020304" pitchFamily="18" charset="0"/>
              </a:rPr>
              <a:t>Конфіденційність</a:t>
            </a:r>
            <a:r>
              <a:rPr lang="ru-RU" sz="5600" dirty="0">
                <a:latin typeface="Times New Roman" panose="02020603050405020304" pitchFamily="18" charset="0"/>
                <a:ea typeface="+mj-ea"/>
                <a:cs typeface="Times New Roman" panose="02020603050405020304" pitchFamily="18" charset="0"/>
              </a:rPr>
              <a:t>, </a:t>
            </a:r>
            <a:r>
              <a:rPr lang="ru-RU" sz="5600" dirty="0" err="1">
                <a:latin typeface="Times New Roman" panose="02020603050405020304" pitchFamily="18" charset="0"/>
                <a:ea typeface="+mj-ea"/>
                <a:cs typeface="Times New Roman" panose="02020603050405020304" pitchFamily="18" charset="0"/>
              </a:rPr>
              <a:t>прозорість</a:t>
            </a:r>
            <a:r>
              <a:rPr lang="ru-RU" sz="5600" dirty="0">
                <a:latin typeface="Times New Roman" panose="02020603050405020304" pitchFamily="18" charset="0"/>
                <a:ea typeface="+mj-ea"/>
                <a:cs typeface="Times New Roman" panose="02020603050405020304" pitchFamily="18" charset="0"/>
              </a:rPr>
              <a:t> та </a:t>
            </a:r>
            <a:r>
              <a:rPr lang="ru-RU" sz="5600" dirty="0" err="1">
                <a:latin typeface="Times New Roman" panose="02020603050405020304" pitchFamily="18" charset="0"/>
                <a:ea typeface="+mj-ea"/>
                <a:cs typeface="Times New Roman" panose="02020603050405020304" pitchFamily="18" charset="0"/>
              </a:rPr>
              <a:t>захист</a:t>
            </a:r>
            <a:r>
              <a:rPr lang="ru-RU" sz="5600" dirty="0">
                <a:latin typeface="Times New Roman" panose="02020603050405020304" pitchFamily="18" charset="0"/>
                <a:ea typeface="+mj-ea"/>
                <a:cs typeface="Times New Roman" panose="02020603050405020304" pitchFamily="18" charset="0"/>
              </a:rPr>
              <a:t>», «</a:t>
            </a:r>
            <a:r>
              <a:rPr lang="ru-RU" sz="5600" dirty="0" err="1">
                <a:latin typeface="Times New Roman" panose="02020603050405020304" pitchFamily="18" charset="0"/>
                <a:ea typeface="+mj-ea"/>
                <a:cs typeface="Times New Roman" panose="02020603050405020304" pitchFamily="18" charset="0"/>
              </a:rPr>
              <a:t>Заключна</a:t>
            </a:r>
            <a:r>
              <a:rPr lang="ru-RU" sz="5600" dirty="0">
                <a:latin typeface="Times New Roman" panose="02020603050405020304" pitchFamily="18" charset="0"/>
                <a:ea typeface="+mj-ea"/>
                <a:cs typeface="Times New Roman" panose="02020603050405020304" pitchFamily="18" charset="0"/>
              </a:rPr>
              <a:t> </a:t>
            </a:r>
            <a:r>
              <a:rPr lang="ru-RU" sz="5600" dirty="0" err="1">
                <a:latin typeface="Times New Roman" panose="02020603050405020304" pitchFamily="18" charset="0"/>
                <a:ea typeface="+mj-ea"/>
                <a:cs typeface="Times New Roman" panose="02020603050405020304" pitchFamily="18" charset="0"/>
              </a:rPr>
              <a:t>частина</a:t>
            </a:r>
            <a:r>
              <a:rPr lang="ru-RU" sz="5600" dirty="0">
                <a:latin typeface="Times New Roman" panose="02020603050405020304" pitchFamily="18" charset="0"/>
                <a:ea typeface="+mj-ea"/>
                <a:cs typeface="Times New Roman" panose="02020603050405020304" pitchFamily="18" charset="0"/>
              </a:rPr>
              <a:t>»</a:t>
            </a:r>
            <a:r>
              <a:rPr lang="uk-UA" sz="5600" dirty="0">
                <a:latin typeface="Times New Roman" panose="02020603050405020304" pitchFamily="18" charset="0"/>
                <a:ea typeface="+mj-ea"/>
                <a:cs typeface="Times New Roman" panose="02020603050405020304" pitchFamily="18" charset="0"/>
              </a:rPr>
              <a:t>.</a:t>
            </a:r>
          </a:p>
          <a:p>
            <a:pPr marL="0" indent="0">
              <a:buFont typeface="Arial" panose="020B0604020202020204" pitchFamily="34" charset="0"/>
              <a:buNone/>
              <a:defRPr/>
            </a:pPr>
            <a:endParaRPr lang="ru-RU" sz="5600" dirty="0">
              <a:latin typeface="Times New Roman" panose="02020603050405020304" pitchFamily="18" charset="0"/>
              <a:ea typeface="+mj-ea"/>
              <a:cs typeface="Times New Roman" panose="02020603050405020304" pitchFamily="18" charset="0"/>
            </a:endParaRPr>
          </a:p>
          <a:p>
            <a:pPr algn="r">
              <a:lnSpc>
                <a:spcPct val="80000"/>
              </a:lnSpc>
              <a:buFont typeface="Wingdings" panose="05000000000000000000" pitchFamily="2" charset="2"/>
              <a:buNone/>
              <a:defRPr/>
            </a:pPr>
            <a:endParaRPr lang="uk-UA" sz="5600" b="1" i="1"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Рисунок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0013" y="31750"/>
            <a:ext cx="9140826"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3" name="Rectangle 5"/>
          <p:cNvSpPr>
            <a:spLocks noChangeArrowheads="1"/>
          </p:cNvSpPr>
          <p:nvPr/>
        </p:nvSpPr>
        <p:spPr bwMode="auto">
          <a:xfrm>
            <a:off x="395536" y="3500331"/>
            <a:ext cx="8172202" cy="3339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indent="342900">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just" eaLnBrk="1" hangingPunct="1"/>
            <a:endParaRPr lang="uk-UA" sz="1600" dirty="0" smtClean="0">
              <a:latin typeface="Times New Roman" panose="02020603050405020304" pitchFamily="18" charset="0"/>
              <a:cs typeface="Times New Roman" panose="02020603050405020304" pitchFamily="18" charset="0"/>
            </a:endParaRPr>
          </a:p>
          <a:p>
            <a:pPr algn="just" eaLnBrk="1" hangingPunct="1"/>
            <a:r>
              <a:rPr lang="uk-UA" sz="1600" dirty="0" smtClean="0">
                <a:latin typeface="Times New Roman" panose="02020603050405020304" pitchFamily="18" charset="0"/>
                <a:cs typeface="Times New Roman" panose="02020603050405020304" pitchFamily="18" charset="0"/>
              </a:rPr>
              <a:t>Національна </a:t>
            </a:r>
            <a:r>
              <a:rPr lang="uk-UA" sz="1600" dirty="0">
                <a:latin typeface="Times New Roman" panose="02020603050405020304" pitchFamily="18" charset="0"/>
                <a:cs typeface="Times New Roman" panose="02020603050405020304" pitchFamily="18" charset="0"/>
              </a:rPr>
              <a:t>база щодо становища дітей та жінок охоплює такі теми: </a:t>
            </a:r>
            <a:r>
              <a:rPr lang="uk-UA" sz="1600" b="1" dirty="0">
                <a:latin typeface="Times New Roman" panose="02020603050405020304" pitchFamily="18" charset="0"/>
                <a:cs typeface="Times New Roman" panose="02020603050405020304" pitchFamily="18" charset="0"/>
              </a:rPr>
              <a:t>демографія, охорона здоров'я,  освіта, зайнятість та безробіття, соціальний захист,  злочинність.</a:t>
            </a:r>
          </a:p>
          <a:p>
            <a:pPr algn="just" eaLnBrk="1" hangingPunct="1"/>
            <a:endParaRPr lang="uk-UA" sz="1600" dirty="0">
              <a:latin typeface="Times New Roman" panose="02020603050405020304" pitchFamily="18" charset="0"/>
              <a:cs typeface="Times New Roman" panose="02020603050405020304" pitchFamily="18" charset="0"/>
            </a:endParaRPr>
          </a:p>
          <a:p>
            <a:pPr algn="just" eaLnBrk="1" hangingPunct="1"/>
            <a:r>
              <a:rPr lang="uk-UA" sz="1600" dirty="0">
                <a:latin typeface="Times New Roman" panose="02020603050405020304" pitchFamily="18" charset="0"/>
                <a:cs typeface="Times New Roman" panose="02020603050405020304" pitchFamily="18" charset="0"/>
              </a:rPr>
              <a:t>Інформаційне забезпечення моніторингу становища дітей та сімей з дітьми Держстат здійснює через підготовку статистичних видань: «</a:t>
            </a:r>
            <a:r>
              <a:rPr lang="uk-UA" sz="1600" b="1" dirty="0">
                <a:latin typeface="Times New Roman" panose="02020603050405020304" pitchFamily="18" charset="0"/>
                <a:cs typeface="Times New Roman" panose="02020603050405020304" pitchFamily="18" charset="0"/>
              </a:rPr>
              <a:t>Дошкільна освіта в Україні», «Загальноосвітні та професійно-технічні навчальні заклади в Україні»</a:t>
            </a:r>
            <a:r>
              <a:rPr lang="uk-UA" sz="1600" dirty="0">
                <a:latin typeface="Times New Roman" panose="02020603050405020304" pitchFamily="18" charset="0"/>
                <a:cs typeface="Times New Roman" panose="02020603050405020304" pitchFamily="18" charset="0"/>
              </a:rPr>
              <a:t>, </a:t>
            </a:r>
            <a:r>
              <a:rPr lang="uk-UA" sz="1600" b="1" dirty="0">
                <a:latin typeface="Times New Roman" panose="02020603050405020304" pitchFamily="18" charset="0"/>
                <a:cs typeface="Times New Roman" panose="02020603050405020304" pitchFamily="18" charset="0"/>
              </a:rPr>
              <a:t>«Розподіл постійного населення за статтю та віком», «Населення України», «Соціальні індикатори рівня життя населення», «Діти, жінки та сім</a:t>
            </a:r>
            <a:r>
              <a:rPr lang="en-US" sz="1600" b="1" dirty="0">
                <a:latin typeface="Times New Roman" panose="02020603050405020304" pitchFamily="18" charset="0"/>
                <a:cs typeface="Times New Roman" panose="02020603050405020304" pitchFamily="18" charset="0"/>
              </a:rPr>
              <a:t>’</a:t>
            </a:r>
            <a:r>
              <a:rPr lang="uk-UA" sz="1600" b="1" dirty="0">
                <a:latin typeface="Times New Roman" panose="02020603050405020304" pitchFamily="18" charset="0"/>
                <a:cs typeface="Times New Roman" panose="02020603050405020304" pitchFamily="18" charset="0"/>
              </a:rPr>
              <a:t>я в Україні», «Захист дітей, які потребують особливої уваги суспільства» </a:t>
            </a:r>
            <a:r>
              <a:rPr lang="uk-UA" sz="1600" dirty="0">
                <a:latin typeface="Times New Roman" panose="02020603050405020304" pitchFamily="18" charset="0"/>
                <a:cs typeface="Times New Roman" panose="02020603050405020304" pitchFamily="18" charset="0"/>
              </a:rPr>
              <a:t> тощо). Всі видання знаходяться у вільному доступі на офіційному веб-сайті Держстату за посиланням </a:t>
            </a:r>
            <a:r>
              <a:rPr lang="en-US" sz="1600" b="1" dirty="0">
                <a:solidFill>
                  <a:srgbClr val="0033CC"/>
                </a:solidFill>
                <a:latin typeface="Times New Roman" panose="02020603050405020304" pitchFamily="18" charset="0"/>
                <a:cs typeface="Times New Roman" panose="02020603050405020304" pitchFamily="18" charset="0"/>
              </a:rPr>
              <a:t>www.ukrstat.gov.ua</a:t>
            </a:r>
            <a:r>
              <a:rPr lang="uk-UA" sz="1600" b="1" dirty="0">
                <a:solidFill>
                  <a:srgbClr val="0033CC"/>
                </a:solidFill>
                <a:latin typeface="Times New Roman" panose="02020603050405020304" pitchFamily="18" charset="0"/>
                <a:cs typeface="Times New Roman" panose="02020603050405020304" pitchFamily="18" charset="0"/>
              </a:rPr>
              <a:t> у розділі «Публікації».</a:t>
            </a:r>
          </a:p>
          <a:p>
            <a:pPr algn="just" eaLnBrk="1" hangingPunct="1"/>
            <a:endParaRPr lang="en-US" sz="1900" dirty="0">
              <a:solidFill>
                <a:srgbClr val="0033CC"/>
              </a:solidFill>
            </a:endParaRPr>
          </a:p>
        </p:txBody>
      </p:sp>
      <p:sp>
        <p:nvSpPr>
          <p:cNvPr id="30724" name="Прямоугольник 6"/>
          <p:cNvSpPr>
            <a:spLocks noChangeArrowheads="1"/>
          </p:cNvSpPr>
          <p:nvPr/>
        </p:nvSpPr>
        <p:spPr bwMode="auto">
          <a:xfrm>
            <a:off x="611188" y="503238"/>
            <a:ext cx="4603750" cy="602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eaLnBrk="1" hangingPunct="1">
              <a:lnSpc>
                <a:spcPct val="55000"/>
              </a:lnSpc>
              <a:buClr>
                <a:schemeClr val="tx1"/>
              </a:buClr>
              <a:buFont typeface="Wingdings" panose="05000000000000000000" pitchFamily="2" charset="2"/>
              <a:buNone/>
            </a:pPr>
            <a:endParaRPr lang="uk-UA" sz="2800" b="1" dirty="0" smtClean="0"/>
          </a:p>
          <a:p>
            <a:pPr eaLnBrk="1" hangingPunct="1">
              <a:lnSpc>
                <a:spcPct val="55000"/>
              </a:lnSpc>
              <a:buClr>
                <a:schemeClr val="tx1"/>
              </a:buClr>
              <a:buFont typeface="Wingdings" panose="05000000000000000000" pitchFamily="2" charset="2"/>
              <a:buNone/>
            </a:pPr>
            <a:r>
              <a:rPr lang="uk-UA" sz="2800" b="1" dirty="0" smtClean="0"/>
              <a:t>Поширення</a:t>
            </a:r>
            <a:endParaRPr lang="uk-UA" sz="2400" b="1" dirty="0"/>
          </a:p>
        </p:txBody>
      </p:sp>
      <p:sp>
        <p:nvSpPr>
          <p:cNvPr id="30725" name="Прямоугольник 1"/>
          <p:cNvSpPr>
            <a:spLocks noChangeArrowheads="1"/>
          </p:cNvSpPr>
          <p:nvPr/>
        </p:nvSpPr>
        <p:spPr bwMode="auto">
          <a:xfrm>
            <a:off x="395536" y="675503"/>
            <a:ext cx="8319839" cy="3034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49263">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just">
              <a:lnSpc>
                <a:spcPct val="107000"/>
              </a:lnSpc>
              <a:spcAft>
                <a:spcPts val="800"/>
              </a:spcAft>
            </a:pPr>
            <a:endParaRPr lang="uk-UA" sz="1600" dirty="0" smtClean="0">
              <a:latin typeface="Times New Roman" panose="02020603050405020304" pitchFamily="18" charset="0"/>
              <a:cs typeface="Times New Roman" panose="02020603050405020304" pitchFamily="18" charset="0"/>
            </a:endParaRPr>
          </a:p>
          <a:p>
            <a:pPr algn="just">
              <a:lnSpc>
                <a:spcPct val="107000"/>
              </a:lnSpc>
              <a:spcAft>
                <a:spcPts val="800"/>
              </a:spcAft>
            </a:pPr>
            <a:endParaRPr lang="uk-UA" sz="1600" dirty="0" smtClean="0">
              <a:latin typeface="Times New Roman" panose="02020603050405020304" pitchFamily="18" charset="0"/>
              <a:cs typeface="Times New Roman" panose="02020603050405020304" pitchFamily="18" charset="0"/>
            </a:endParaRPr>
          </a:p>
          <a:p>
            <a:pPr algn="just">
              <a:lnSpc>
                <a:spcPct val="107000"/>
              </a:lnSpc>
              <a:spcAft>
                <a:spcPts val="800"/>
              </a:spcAft>
            </a:pPr>
            <a:endParaRPr lang="uk-UA" sz="1600" dirty="0">
              <a:latin typeface="Times New Roman" panose="02020603050405020304" pitchFamily="18" charset="0"/>
              <a:cs typeface="Times New Roman" panose="02020603050405020304" pitchFamily="18" charset="0"/>
            </a:endParaRPr>
          </a:p>
          <a:p>
            <a:pPr algn="just">
              <a:lnSpc>
                <a:spcPct val="107000"/>
              </a:lnSpc>
              <a:spcAft>
                <a:spcPts val="800"/>
              </a:spcAft>
            </a:pPr>
            <a:r>
              <a:rPr lang="uk-UA" sz="1600" dirty="0" smtClean="0">
                <a:latin typeface="Times New Roman" panose="02020603050405020304" pitchFamily="18" charset="0"/>
                <a:cs typeface="Times New Roman" panose="02020603050405020304" pitchFamily="18" charset="0"/>
              </a:rPr>
              <a:t>Поширення </a:t>
            </a:r>
            <a:r>
              <a:rPr lang="uk-UA" sz="1600" dirty="0">
                <a:latin typeface="Times New Roman" panose="02020603050405020304" pitchFamily="18" charset="0"/>
                <a:cs typeface="Times New Roman" panose="02020603050405020304" pitchFamily="18" charset="0"/>
              </a:rPr>
              <a:t>статистичної інформації щодо масових економічних, соціальних, демографічних, екологічних явищ і процесів, які відбуваються в Україні та її регіонах є одним із основних завдань Держстату. Налагодження двостороннього зв’язку між користувачами статистичного інформації та її виробниками є необхідною передумовою для посилення та удосконалення статистичного потенціалу. </a:t>
            </a:r>
            <a:r>
              <a:rPr lang="uk-UA" sz="1600" dirty="0">
                <a:latin typeface="Times New Roman" panose="02020603050405020304" pitchFamily="18" charset="0"/>
                <a:ea typeface="TimesNewRomanPSMT"/>
                <a:cs typeface="Times New Roman" panose="02020603050405020304" pitchFamily="18" charset="0"/>
              </a:rPr>
              <a:t>З цією метою органи державної статистики здійснюють інформаційно-публікаційну роботу щодо соціально-економічної ситуації в країні. </a:t>
            </a:r>
            <a:endParaRPr lang="uk-UA" sz="1600" dirty="0">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Рисунок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763" y="0"/>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Объект 1"/>
          <p:cNvSpPr>
            <a:spLocks noGrp="1"/>
          </p:cNvSpPr>
          <p:nvPr>
            <p:ph idx="1"/>
          </p:nvPr>
        </p:nvSpPr>
        <p:spPr>
          <a:xfrm>
            <a:off x="323528" y="1628800"/>
            <a:ext cx="8496944" cy="5543178"/>
          </a:xfrm>
        </p:spPr>
        <p:txBody>
          <a:bodyPr/>
          <a:lstStyle/>
          <a:p>
            <a:pPr marL="0" indent="0" algn="just">
              <a:buFont typeface="Wingdings" panose="05000000000000000000" pitchFamily="2" charset="2"/>
              <a:buNone/>
              <a:defRPr/>
            </a:pPr>
            <a:r>
              <a:rPr lang="uk-UA" sz="1600" dirty="0" smtClean="0">
                <a:latin typeface="Times New Roman" panose="02020603050405020304" pitchFamily="18" charset="0"/>
                <a:cs typeface="Times New Roman" panose="02020603050405020304" pitchFamily="18" charset="0"/>
              </a:rPr>
              <a:t>Для </a:t>
            </a:r>
            <a:r>
              <a:rPr lang="uk-UA" sz="1600" dirty="0">
                <a:latin typeface="Times New Roman" panose="02020603050405020304" pitchFamily="18" charset="0"/>
                <a:cs typeface="Times New Roman" panose="02020603050405020304" pitchFamily="18" charset="0"/>
              </a:rPr>
              <a:t>забезпечення зручного доступу користувачів до даних з демографічної статистики та переписів населення </a:t>
            </a:r>
            <a:r>
              <a:rPr lang="uk-UA" sz="1600" dirty="0" err="1">
                <a:latin typeface="Times New Roman" panose="02020603050405020304" pitchFamily="18" charset="0"/>
                <a:cs typeface="Times New Roman" panose="02020603050405020304" pitchFamily="18" charset="0"/>
              </a:rPr>
              <a:t>Держстат</a:t>
            </a:r>
            <a:r>
              <a:rPr lang="uk-UA" sz="1600" dirty="0">
                <a:latin typeface="Times New Roman" panose="02020603050405020304" pitchFamily="18" charset="0"/>
                <a:cs typeface="Times New Roman" panose="02020603050405020304" pitchFamily="18" charset="0"/>
              </a:rPr>
              <a:t> продовжує роботи щодо вдосконалення та інформаційного наповнення веб-сайтів "Населення України" та "Всеукраїнський перепис населення". Наразі банки даних містять динамічні ряди, починаючи з 1989 року, а також наявні дані переписів населення з 1926 року. Інформація представлена в розрізі регіонів, міст обласного значення і районів розподіляється за віком та статтю населення</a:t>
            </a:r>
            <a:r>
              <a:rPr lang="uk-UA" sz="1600" dirty="0" smtClean="0">
                <a:latin typeface="Times New Roman" panose="02020603050405020304" pitchFamily="18" charset="0"/>
                <a:cs typeface="Times New Roman" panose="02020603050405020304" pitchFamily="18" charset="0"/>
              </a:rPr>
              <a:t>.</a:t>
            </a:r>
          </a:p>
          <a:p>
            <a:pPr marL="0" indent="0" algn="just">
              <a:buFont typeface="Wingdings" panose="05000000000000000000" pitchFamily="2" charset="2"/>
              <a:buNone/>
              <a:defRPr/>
            </a:pPr>
            <a:endParaRPr lang="uk-UA" sz="1600" dirty="0">
              <a:latin typeface="Times New Roman" panose="02020603050405020304" pitchFamily="18" charset="0"/>
              <a:cs typeface="Times New Roman" panose="02020603050405020304" pitchFamily="18" charset="0"/>
            </a:endParaRPr>
          </a:p>
          <a:p>
            <a:pPr marL="0" indent="0" algn="just">
              <a:buFont typeface="Wingdings" panose="05000000000000000000" pitchFamily="2" charset="2"/>
              <a:buNone/>
              <a:defRPr/>
            </a:pPr>
            <a:r>
              <a:rPr lang="uk-UA" sz="1600" dirty="0" err="1">
                <a:latin typeface="Times New Roman" panose="02020603050405020304" pitchFamily="18" charset="0"/>
                <a:cs typeface="Times New Roman" panose="02020603050405020304" pitchFamily="18" charset="0"/>
              </a:rPr>
              <a:t>Держстат</a:t>
            </a:r>
            <a:r>
              <a:rPr lang="uk-UA" sz="1600" dirty="0">
                <a:latin typeface="Times New Roman" panose="02020603050405020304" pitchFamily="18" charset="0"/>
                <a:cs typeface="Times New Roman" panose="02020603050405020304" pitchFamily="18" charset="0"/>
              </a:rPr>
              <a:t> також активно </a:t>
            </a:r>
            <a:r>
              <a:rPr lang="uk-UA" sz="1600" dirty="0" smtClean="0">
                <a:latin typeface="Times New Roman" panose="02020603050405020304" pitchFamily="18" charset="0"/>
                <a:cs typeface="Times New Roman" panose="02020603050405020304" pitchFamily="18" charset="0"/>
              </a:rPr>
              <a:t>співпрацює </a:t>
            </a:r>
            <a:r>
              <a:rPr lang="uk-UA" sz="1600" dirty="0">
                <a:latin typeface="Times New Roman" panose="02020603050405020304" pitchFamily="18" charset="0"/>
                <a:cs typeface="Times New Roman" panose="02020603050405020304" pitchFamily="18" charset="0"/>
              </a:rPr>
              <a:t>з </a:t>
            </a:r>
            <a:r>
              <a:rPr lang="uk-UA" sz="1600" dirty="0" smtClean="0">
                <a:latin typeface="Times New Roman" panose="02020603050405020304" pitchFamily="18" charset="0"/>
                <a:cs typeface="Times New Roman" panose="02020603050405020304" pitchFamily="18" charset="0"/>
              </a:rPr>
              <a:t>міжнародними </a:t>
            </a:r>
            <a:r>
              <a:rPr lang="uk-UA" sz="1600" dirty="0">
                <a:latin typeface="Times New Roman" panose="02020603050405020304" pitchFamily="18" charset="0"/>
                <a:cs typeface="Times New Roman" panose="02020603050405020304" pitchFamily="18" charset="0"/>
              </a:rPr>
              <a:t>організаціями в частині надання останнім офіційних статистичних даних для презентації України в міжнародних статистичних виданнях і базах даних та забезпечення потреб представників цих організацій в Україні. У </a:t>
            </a:r>
            <a:r>
              <a:rPr lang="uk-UA" sz="1600" dirty="0" smtClean="0">
                <a:latin typeface="Times New Roman" panose="02020603050405020304" pitchFamily="18" charset="0"/>
                <a:cs typeface="Times New Roman" panose="02020603050405020304" pitchFamily="18" charset="0"/>
              </a:rPr>
              <a:t>2018 </a:t>
            </a:r>
            <a:r>
              <a:rPr lang="uk-UA" sz="1600" dirty="0">
                <a:latin typeface="Times New Roman" panose="02020603050405020304" pitchFamily="18" charset="0"/>
                <a:cs typeface="Times New Roman" panose="02020603050405020304" pitchFamily="18" charset="0"/>
              </a:rPr>
              <a:t>році основними отримувачами офіційної  статистичної інформації були: Міжнародний валютний фонд і Світовий банк, </a:t>
            </a:r>
            <a:r>
              <a:rPr lang="uk-UA" sz="1600" dirty="0" err="1">
                <a:latin typeface="Times New Roman" panose="02020603050405020304" pitchFamily="18" charset="0"/>
                <a:cs typeface="Times New Roman" panose="02020603050405020304" pitchFamily="18" charset="0"/>
              </a:rPr>
              <a:t>Євростат</a:t>
            </a:r>
            <a:r>
              <a:rPr lang="uk-UA" sz="1600" dirty="0">
                <a:latin typeface="Times New Roman" panose="02020603050405020304" pitchFamily="18" charset="0"/>
                <a:cs typeface="Times New Roman" panose="02020603050405020304" pitchFamily="18" charset="0"/>
              </a:rPr>
              <a:t>, Статистичний відділ ООН і регіональні та спеціалізовані організації системи ООН, такі як Європейська економічна Комісія ООН (ЄЕК ООН), організації ООН з питань продовольства та сільського господарства (ФАО</a:t>
            </a:r>
            <a:r>
              <a:rPr lang="uk-UA" sz="1600" dirty="0" smtClean="0">
                <a:latin typeface="Times New Roman" panose="02020603050405020304" pitchFamily="18" charset="0"/>
                <a:cs typeface="Times New Roman" panose="02020603050405020304" pitchFamily="18" charset="0"/>
              </a:rPr>
              <a:t>), </a:t>
            </a:r>
            <a:r>
              <a:rPr lang="uk-UA" sz="1600" dirty="0">
                <a:latin typeface="Times New Roman" panose="02020603050405020304" pitchFamily="18" charset="0"/>
                <a:cs typeface="Times New Roman" panose="02020603050405020304" pitchFamily="18" charset="0"/>
              </a:rPr>
              <a:t>освіти, науки та культури (ЮНЕСКО), </a:t>
            </a:r>
            <a:r>
              <a:rPr lang="uk-UA" sz="1600" dirty="0" smtClean="0">
                <a:latin typeface="Times New Roman" panose="02020603050405020304" pitchFamily="18" charset="0"/>
                <a:cs typeface="Times New Roman" panose="02020603050405020304" pitchFamily="18" charset="0"/>
              </a:rPr>
              <a:t>туризму </a:t>
            </a:r>
            <a:r>
              <a:rPr lang="uk-UA" sz="1600" dirty="0">
                <a:latin typeface="Times New Roman" panose="02020603050405020304" pitchFamily="18" charset="0"/>
                <a:cs typeface="Times New Roman" panose="02020603050405020304" pitchFamily="18" charset="0"/>
              </a:rPr>
              <a:t>(ЮНВТО), </a:t>
            </a:r>
            <a:r>
              <a:rPr lang="uk-UA" sz="1600" dirty="0" smtClean="0">
                <a:latin typeface="Times New Roman" panose="02020603050405020304" pitchFamily="18" charset="0"/>
                <a:cs typeface="Times New Roman" panose="02020603050405020304" pitchFamily="18" charset="0"/>
              </a:rPr>
              <a:t>Всесвітня </a:t>
            </a:r>
            <a:r>
              <a:rPr lang="uk-UA" sz="1600" dirty="0">
                <a:latin typeface="Times New Roman" panose="02020603050405020304" pitchFamily="18" charset="0"/>
                <a:cs typeface="Times New Roman" panose="02020603050405020304" pitchFamily="18" charset="0"/>
              </a:rPr>
              <a:t>організація охорони здоров’я (ВООЗ), Міжнародна організація міграції (МОМ), </a:t>
            </a:r>
            <a:r>
              <a:rPr lang="uk-UA" sz="1600" dirty="0" smtClean="0">
                <a:latin typeface="Times New Roman" panose="02020603050405020304" pitchFamily="18" charset="0"/>
                <a:cs typeface="Times New Roman" panose="02020603050405020304" pitchFamily="18" charset="0"/>
              </a:rPr>
              <a:t>Дитячий Фонд ООН (ЮНСЕФ), зокрема </a:t>
            </a:r>
            <a:r>
              <a:rPr lang="en-US" sz="1600" b="1" dirty="0" err="1" smtClean="0"/>
              <a:t>TransMonEE</a:t>
            </a:r>
            <a:r>
              <a:rPr lang="uk-UA" sz="1600" dirty="0" smtClean="0">
                <a:latin typeface="Times New Roman" panose="02020603050405020304" pitchFamily="18" charset="0"/>
                <a:cs typeface="Times New Roman" panose="02020603050405020304" pitchFamily="18" charset="0"/>
              </a:rPr>
              <a:t> тощо. </a:t>
            </a:r>
            <a:r>
              <a:rPr lang="uk-UA" sz="1600" b="1" dirty="0">
                <a:latin typeface="Times New Roman" panose="02020603050405020304" pitchFamily="18" charset="0"/>
                <a:cs typeface="Times New Roman" panose="02020603050405020304" pitchFamily="18" charset="0"/>
              </a:rPr>
              <a:t> </a:t>
            </a:r>
            <a:endParaRPr lang="uk-UA" sz="1600" dirty="0">
              <a:latin typeface="Times New Roman" panose="02020603050405020304" pitchFamily="18" charset="0"/>
              <a:cs typeface="Times New Roman" panose="02020603050405020304" pitchFamily="18" charset="0"/>
            </a:endParaRPr>
          </a:p>
          <a:p>
            <a:pPr>
              <a:defRPr/>
            </a:pPr>
            <a:endParaRPr lang="uk-UA" sz="1600" dirty="0">
              <a:latin typeface="Times New Roman" panose="02020603050405020304" pitchFamily="18" charset="0"/>
              <a:cs typeface="Times New Roman" panose="02020603050405020304" pitchFamily="18" charset="0"/>
            </a:endParaRPr>
          </a:p>
        </p:txBody>
      </p:sp>
      <p:sp>
        <p:nvSpPr>
          <p:cNvPr id="7" name="Прямоугольник 6"/>
          <p:cNvSpPr>
            <a:spLocks noChangeArrowheads="1"/>
          </p:cNvSpPr>
          <p:nvPr/>
        </p:nvSpPr>
        <p:spPr bwMode="auto">
          <a:xfrm>
            <a:off x="1259632" y="503238"/>
            <a:ext cx="3955306" cy="839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eaLnBrk="1" hangingPunct="1">
              <a:lnSpc>
                <a:spcPct val="55000"/>
              </a:lnSpc>
              <a:buClr>
                <a:schemeClr val="tx1"/>
              </a:buClr>
              <a:buFont typeface="Wingdings" panose="05000000000000000000" pitchFamily="2" charset="2"/>
              <a:buNone/>
            </a:pPr>
            <a:endParaRPr lang="uk-UA" sz="2800" b="1" dirty="0" smtClean="0"/>
          </a:p>
          <a:p>
            <a:pPr eaLnBrk="1" hangingPunct="1">
              <a:lnSpc>
                <a:spcPct val="55000"/>
              </a:lnSpc>
              <a:buClr>
                <a:schemeClr val="tx1"/>
              </a:buClr>
              <a:buFont typeface="Wingdings" panose="05000000000000000000" pitchFamily="2" charset="2"/>
              <a:buNone/>
            </a:pPr>
            <a:endParaRPr lang="uk-UA" sz="2800" b="1" dirty="0"/>
          </a:p>
          <a:p>
            <a:pPr eaLnBrk="1" hangingPunct="1">
              <a:lnSpc>
                <a:spcPct val="55000"/>
              </a:lnSpc>
              <a:buClr>
                <a:schemeClr val="tx1"/>
              </a:buClr>
              <a:buFont typeface="Wingdings" panose="05000000000000000000" pitchFamily="2" charset="2"/>
              <a:buNone/>
            </a:pPr>
            <a:r>
              <a:rPr lang="uk-UA" sz="2800" b="1" dirty="0" smtClean="0"/>
              <a:t>Поширення</a:t>
            </a:r>
            <a:endParaRPr lang="uk-UA" sz="2400" b="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Заголовок 1"/>
          <p:cNvSpPr>
            <a:spLocks noGrp="1"/>
          </p:cNvSpPr>
          <p:nvPr>
            <p:ph type="title"/>
          </p:nvPr>
        </p:nvSpPr>
        <p:spPr/>
        <p:txBody>
          <a:bodyPr/>
          <a:lstStyle/>
          <a:p>
            <a:endParaRPr lang="uk-UA" smtClean="0"/>
          </a:p>
        </p:txBody>
      </p:sp>
      <p:sp>
        <p:nvSpPr>
          <p:cNvPr id="32771" name="Объект 2"/>
          <p:cNvSpPr>
            <a:spLocks noGrp="1"/>
          </p:cNvSpPr>
          <p:nvPr>
            <p:ph idx="1"/>
          </p:nvPr>
        </p:nvSpPr>
        <p:spPr/>
        <p:txBody>
          <a:bodyPr/>
          <a:lstStyle/>
          <a:p>
            <a:endParaRPr lang="uk-UA" smtClean="0"/>
          </a:p>
        </p:txBody>
      </p:sp>
      <p:pic>
        <p:nvPicPr>
          <p:cNvPr id="32772" name="Рисунок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75" y="15018"/>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p:cNvSpPr txBox="1">
            <a:spLocks noChangeArrowheads="1"/>
          </p:cNvSpPr>
          <p:nvPr/>
        </p:nvSpPr>
        <p:spPr bwMode="auto">
          <a:xfrm>
            <a:off x="467543" y="620687"/>
            <a:ext cx="8133532" cy="491419"/>
          </a:xfrm>
          <a:prstGeom prst="rect">
            <a:avLst/>
          </a:prstGeom>
          <a:noFill/>
          <a:ln>
            <a:noFill/>
          </a:ln>
          <a:effectLst/>
          <a:extLst/>
        </p:spPr>
        <p:txBody>
          <a:bodyPr anchor="b"/>
          <a:lstStyle>
            <a:lvl1pPr algn="l" rtl="0" eaLnBrk="0" fontAlgn="base" hangingPunct="0">
              <a:spcBef>
                <a:spcPct val="0"/>
              </a:spcBef>
              <a:spcAft>
                <a:spcPct val="0"/>
              </a:spcAft>
              <a:defRPr sz="3800" kern="12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anose="020B0604030504040204" pitchFamily="34" charset="0"/>
              </a:defRPr>
            </a:lvl2pPr>
            <a:lvl3pPr algn="l" rtl="0" eaLnBrk="0" fontAlgn="base" hangingPunct="0">
              <a:spcBef>
                <a:spcPct val="0"/>
              </a:spcBef>
              <a:spcAft>
                <a:spcPct val="0"/>
              </a:spcAft>
              <a:defRPr sz="3800">
                <a:solidFill>
                  <a:schemeClr val="tx2"/>
                </a:solidFill>
                <a:latin typeface="Verdana" panose="020B0604030504040204" pitchFamily="34" charset="0"/>
              </a:defRPr>
            </a:lvl3pPr>
            <a:lvl4pPr algn="l" rtl="0" eaLnBrk="0" fontAlgn="base" hangingPunct="0">
              <a:spcBef>
                <a:spcPct val="0"/>
              </a:spcBef>
              <a:spcAft>
                <a:spcPct val="0"/>
              </a:spcAft>
              <a:defRPr sz="3800">
                <a:solidFill>
                  <a:schemeClr val="tx2"/>
                </a:solidFill>
                <a:latin typeface="Verdana" panose="020B0604030504040204" pitchFamily="34" charset="0"/>
              </a:defRPr>
            </a:lvl4pPr>
            <a:lvl5pPr algn="l" rtl="0" eaLnBrk="0" fontAlgn="base" hangingPunct="0">
              <a:spcBef>
                <a:spcPct val="0"/>
              </a:spcBef>
              <a:spcAft>
                <a:spcPct val="0"/>
              </a:spcAft>
              <a:defRPr sz="3800">
                <a:solidFill>
                  <a:schemeClr val="tx2"/>
                </a:solidFill>
                <a:latin typeface="Verdana" panose="020B0604030504040204" pitchFamily="34" charset="0"/>
              </a:defRPr>
            </a:lvl5pPr>
            <a:lvl6pPr marL="457200" algn="l" rtl="0" fontAlgn="base">
              <a:spcBef>
                <a:spcPct val="0"/>
              </a:spcBef>
              <a:spcAft>
                <a:spcPct val="0"/>
              </a:spcAft>
              <a:defRPr sz="3800">
                <a:solidFill>
                  <a:schemeClr val="tx2"/>
                </a:solidFill>
                <a:latin typeface="Verdana" panose="020B0604030504040204" pitchFamily="34" charset="0"/>
              </a:defRPr>
            </a:lvl6pPr>
            <a:lvl7pPr marL="914400" algn="l" rtl="0" fontAlgn="base">
              <a:spcBef>
                <a:spcPct val="0"/>
              </a:spcBef>
              <a:spcAft>
                <a:spcPct val="0"/>
              </a:spcAft>
              <a:defRPr sz="3800">
                <a:solidFill>
                  <a:schemeClr val="tx2"/>
                </a:solidFill>
                <a:latin typeface="Verdana" panose="020B0604030504040204" pitchFamily="34" charset="0"/>
              </a:defRPr>
            </a:lvl7pPr>
            <a:lvl8pPr marL="1371600" algn="l" rtl="0" fontAlgn="base">
              <a:spcBef>
                <a:spcPct val="0"/>
              </a:spcBef>
              <a:spcAft>
                <a:spcPct val="0"/>
              </a:spcAft>
              <a:defRPr sz="3800">
                <a:solidFill>
                  <a:schemeClr val="tx2"/>
                </a:solidFill>
                <a:latin typeface="Verdana" panose="020B0604030504040204" pitchFamily="34" charset="0"/>
              </a:defRPr>
            </a:lvl8pPr>
            <a:lvl9pPr marL="1828800" algn="l" rtl="0" fontAlgn="base">
              <a:spcBef>
                <a:spcPct val="0"/>
              </a:spcBef>
              <a:spcAft>
                <a:spcPct val="0"/>
              </a:spcAft>
              <a:defRPr sz="3800">
                <a:solidFill>
                  <a:schemeClr val="tx2"/>
                </a:solidFill>
                <a:latin typeface="Verdana" panose="020B0604030504040204" pitchFamily="34" charset="0"/>
              </a:defRPr>
            </a:lvl9pPr>
          </a:lstStyle>
          <a:p>
            <a:pPr marL="357188" eaLnBrk="1" fontAlgn="auto" hangingPunct="1">
              <a:spcAft>
                <a:spcPts val="0"/>
              </a:spcAft>
              <a:defRPr/>
            </a:pPr>
            <a:endParaRPr lang="uk-UA" sz="1800" b="1" dirty="0" smtClean="0">
              <a:latin typeface="Times New Roman" panose="02020603050405020304" pitchFamily="18" charset="0"/>
              <a:ea typeface="Times New Roman" panose="02020603050405020304" pitchFamily="18" charset="0"/>
              <a:cs typeface="Times New Roman" panose="02020603050405020304" pitchFamily="18" charset="0"/>
            </a:endParaRPr>
          </a:p>
          <a:p>
            <a:pPr marL="357188" eaLnBrk="1" fontAlgn="auto" hangingPunct="1">
              <a:spcAft>
                <a:spcPts val="0"/>
              </a:spcAft>
              <a:defRPr/>
            </a:pPr>
            <a:endParaRPr lang="uk-UA" sz="1800" b="1" dirty="0">
              <a:latin typeface="Times New Roman" panose="02020603050405020304" pitchFamily="18" charset="0"/>
              <a:ea typeface="Times New Roman" panose="02020603050405020304" pitchFamily="18" charset="0"/>
              <a:cs typeface="Times New Roman" panose="02020603050405020304" pitchFamily="18" charset="0"/>
            </a:endParaRPr>
          </a:p>
          <a:p>
            <a:pPr marL="357188" eaLnBrk="1" fontAlgn="auto" hangingPunct="1">
              <a:spcAft>
                <a:spcPts val="0"/>
              </a:spcAft>
              <a:defRPr/>
            </a:pPr>
            <a:endParaRPr lang="uk-UA" sz="1800" b="1" dirty="0" smtClean="0">
              <a:latin typeface="Times New Roman" panose="02020603050405020304" pitchFamily="18" charset="0"/>
              <a:ea typeface="Times New Roman" panose="02020603050405020304" pitchFamily="18" charset="0"/>
              <a:cs typeface="Times New Roman" panose="02020603050405020304" pitchFamily="18" charset="0"/>
            </a:endParaRPr>
          </a:p>
          <a:p>
            <a:pPr marL="357188" eaLnBrk="1" fontAlgn="auto" hangingPunct="1">
              <a:spcAft>
                <a:spcPts val="0"/>
              </a:spcAft>
              <a:defRPr/>
            </a:pPr>
            <a:endParaRPr lang="uk-UA" sz="1800" b="1" dirty="0">
              <a:latin typeface="Times New Roman" panose="02020603050405020304" pitchFamily="18" charset="0"/>
              <a:ea typeface="Times New Roman" panose="02020603050405020304" pitchFamily="18" charset="0"/>
              <a:cs typeface="Times New Roman" panose="02020603050405020304" pitchFamily="18" charset="0"/>
            </a:endParaRPr>
          </a:p>
          <a:p>
            <a:pPr marL="357188" eaLnBrk="1" fontAlgn="auto" hangingPunct="1">
              <a:spcAft>
                <a:spcPts val="0"/>
              </a:spcAft>
              <a:defRPr/>
            </a:pPr>
            <a:r>
              <a:rPr lang="uk-UA" sz="1800" b="1" dirty="0" smtClean="0">
                <a:latin typeface="Times New Roman" panose="02020603050405020304" pitchFamily="18" charset="0"/>
                <a:ea typeface="Times New Roman" panose="02020603050405020304" pitchFamily="18" charset="0"/>
                <a:cs typeface="Times New Roman" panose="02020603050405020304" pitchFamily="18" charset="0"/>
              </a:rPr>
              <a:t>2. </a:t>
            </a:r>
            <a:r>
              <a:rPr lang="uk-UA" sz="1800" b="1" dirty="0" err="1" smtClean="0">
                <a:latin typeface="Times New Roman" panose="02020603050405020304" pitchFamily="18" charset="0"/>
                <a:ea typeface="Times New Roman" panose="02020603050405020304" pitchFamily="18" charset="0"/>
                <a:cs typeface="Times New Roman" panose="02020603050405020304" pitchFamily="18" charset="0"/>
              </a:rPr>
              <a:t>TransMonEE</a:t>
            </a:r>
            <a:endParaRPr lang="uk-UA" sz="1800" b="1" dirty="0">
              <a:solidFill>
                <a:schemeClr val="tx1"/>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sp>
        <p:nvSpPr>
          <p:cNvPr id="32774" name="Прямоугольник 4"/>
          <p:cNvSpPr>
            <a:spLocks noChangeArrowheads="1"/>
          </p:cNvSpPr>
          <p:nvPr/>
        </p:nvSpPr>
        <p:spPr bwMode="auto">
          <a:xfrm>
            <a:off x="323528" y="1343882"/>
            <a:ext cx="8175947" cy="1409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1pPr>
            <a:lvl2pPr marL="742950" indent="-285750">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2pPr>
            <a:lvl3pPr marL="1143000" indent="-228600">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3pPr>
            <a:lvl4pPr marL="1600200" indent="-228600">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4pPr>
            <a:lvl5pPr marL="2057400" indent="-228600">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5pPr>
            <a:lvl6pPr marL="2514600" indent="-228600" eaLnBrk="0" fontAlgn="base" hangingPunct="0">
              <a:spcBef>
                <a:spcPct val="0"/>
              </a:spcBef>
              <a:spcAft>
                <a:spcPct val="0"/>
              </a:spcAft>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6pPr>
            <a:lvl7pPr marL="2971800" indent="-228600" eaLnBrk="0" fontAlgn="base" hangingPunct="0">
              <a:spcBef>
                <a:spcPct val="0"/>
              </a:spcBef>
              <a:spcAft>
                <a:spcPct val="0"/>
              </a:spcAft>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7pPr>
            <a:lvl8pPr marL="3429000" indent="-228600" eaLnBrk="0" fontAlgn="base" hangingPunct="0">
              <a:spcBef>
                <a:spcPct val="0"/>
              </a:spcBef>
              <a:spcAft>
                <a:spcPct val="0"/>
              </a:spcAft>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8pPr>
            <a:lvl9pPr marL="3886200" indent="-228600" eaLnBrk="0" fontAlgn="base" hangingPunct="0">
              <a:spcBef>
                <a:spcPct val="0"/>
              </a:spcBef>
              <a:spcAft>
                <a:spcPct val="0"/>
              </a:spcAft>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9pPr>
          </a:lstStyle>
          <a:p>
            <a:pPr algn="just">
              <a:lnSpc>
                <a:spcPct val="107000"/>
              </a:lnSpc>
            </a:pPr>
            <a:r>
              <a:rPr lang="uk-UA" sz="1600" b="1" dirty="0">
                <a:latin typeface="Times New Roman" panose="02020603050405020304" pitchFamily="18" charset="0"/>
                <a:cs typeface="Times New Roman" panose="02020603050405020304" pitchFamily="18" charset="0"/>
              </a:rPr>
              <a:t>База даних </a:t>
            </a:r>
            <a:r>
              <a:rPr lang="uk-UA" sz="1600" b="1" dirty="0" err="1">
                <a:latin typeface="Times New Roman" panose="02020603050405020304" pitchFamily="18" charset="0"/>
                <a:cs typeface="Times New Roman" panose="02020603050405020304" pitchFamily="18" charset="0"/>
              </a:rPr>
              <a:t>TransMONEE</a:t>
            </a:r>
            <a:r>
              <a:rPr lang="uk-UA" sz="1600" b="1" dirty="0">
                <a:latin typeface="Times New Roman" panose="02020603050405020304" pitchFamily="18" charset="0"/>
                <a:cs typeface="Times New Roman" panose="02020603050405020304" pitchFamily="18" charset="0"/>
              </a:rPr>
              <a:t> </a:t>
            </a:r>
            <a:r>
              <a:rPr lang="uk-UA" sz="1600" dirty="0" err="1">
                <a:latin typeface="Times New Roman" panose="02020603050405020304" pitchFamily="18" charset="0"/>
                <a:cs typeface="Times New Roman" panose="02020603050405020304" pitchFamily="18" charset="0"/>
              </a:rPr>
              <a:t>ведется</a:t>
            </a:r>
            <a:r>
              <a:rPr lang="uk-UA" sz="1600" dirty="0">
                <a:latin typeface="Times New Roman" panose="02020603050405020304" pitchFamily="18" charset="0"/>
                <a:cs typeface="Times New Roman" panose="02020603050405020304" pitchFamily="18" charset="0"/>
              </a:rPr>
              <a:t> в рамках проекту MONEE Дослідницького центру ЮНІСЕФ «</a:t>
            </a:r>
            <a:r>
              <a:rPr lang="uk-UA" sz="1600" dirty="0" err="1">
                <a:latin typeface="Times New Roman" panose="02020603050405020304" pitchFamily="18" charset="0"/>
                <a:cs typeface="Times New Roman" panose="02020603050405020304" pitchFamily="18" charset="0"/>
              </a:rPr>
              <a:t>Інноченті</a:t>
            </a:r>
            <a:r>
              <a:rPr lang="uk-UA" sz="1600" dirty="0">
                <a:latin typeface="Times New Roman" panose="02020603050405020304" pitchFamily="18" charset="0"/>
                <a:cs typeface="Times New Roman" panose="02020603050405020304" pitchFamily="18" charset="0"/>
              </a:rPr>
              <a:t>». У ній містяться дані, що стосуються соціально-економічних аспектів благополуччя дітей, молоді та жінок в країнах Центральної і Східної Європи, Співдружності Незалежних Держав і країнах Балтії (ЦСЄ/СНД).</a:t>
            </a:r>
            <a:endParaRPr lang="uk-UA" sz="1600"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uk-UA" sz="1600" dirty="0">
                <a:latin typeface="Calibri" panose="020F0502020204030204" pitchFamily="34" charset="0"/>
                <a:ea typeface="Calibri" panose="020F0502020204030204" pitchFamily="34" charset="0"/>
                <a:cs typeface="Times New Roman" panose="02020603050405020304" pitchFamily="18" charset="0"/>
              </a:rPr>
              <a:t> </a:t>
            </a:r>
          </a:p>
        </p:txBody>
      </p:sp>
      <p:sp>
        <p:nvSpPr>
          <p:cNvPr id="32775" name="Прямоугольник 5"/>
          <p:cNvSpPr>
            <a:spLocks noChangeArrowheads="1"/>
          </p:cNvSpPr>
          <p:nvPr/>
        </p:nvSpPr>
        <p:spPr bwMode="auto">
          <a:xfrm>
            <a:off x="395537" y="2636912"/>
            <a:ext cx="8064896" cy="167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1pPr>
            <a:lvl2pPr marL="742950" indent="-285750">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2pPr>
            <a:lvl3pPr marL="1143000" indent="-228600">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3pPr>
            <a:lvl4pPr marL="1600200" indent="-228600">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4pPr>
            <a:lvl5pPr marL="2057400" indent="-228600">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5pPr>
            <a:lvl6pPr marL="2514600" indent="-228600" eaLnBrk="0" fontAlgn="base" hangingPunct="0">
              <a:spcBef>
                <a:spcPct val="0"/>
              </a:spcBef>
              <a:spcAft>
                <a:spcPct val="0"/>
              </a:spcAft>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6pPr>
            <a:lvl7pPr marL="2971800" indent="-228600" eaLnBrk="0" fontAlgn="base" hangingPunct="0">
              <a:spcBef>
                <a:spcPct val="0"/>
              </a:spcBef>
              <a:spcAft>
                <a:spcPct val="0"/>
              </a:spcAft>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7pPr>
            <a:lvl8pPr marL="3429000" indent="-228600" eaLnBrk="0" fontAlgn="base" hangingPunct="0">
              <a:spcBef>
                <a:spcPct val="0"/>
              </a:spcBef>
              <a:spcAft>
                <a:spcPct val="0"/>
              </a:spcAft>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8pPr>
            <a:lvl9pPr marL="3886200" indent="-228600" eaLnBrk="0" fontAlgn="base" hangingPunct="0">
              <a:spcBef>
                <a:spcPct val="0"/>
              </a:spcBef>
              <a:spcAft>
                <a:spcPct val="0"/>
              </a:spcAft>
              <a:tabLst>
                <a:tab pos="581025" algn="l"/>
                <a:tab pos="1162050" algn="l"/>
                <a:tab pos="1744663" algn="l"/>
                <a:tab pos="2325688" algn="l"/>
                <a:tab pos="2908300" algn="l"/>
                <a:tab pos="3489325" algn="l"/>
                <a:tab pos="4070350" algn="l"/>
                <a:tab pos="4652963" algn="l"/>
                <a:tab pos="5233988" algn="l"/>
                <a:tab pos="5816600" algn="l"/>
                <a:tab pos="6397625" algn="l"/>
                <a:tab pos="6978650" algn="l"/>
                <a:tab pos="7561263" algn="l"/>
                <a:tab pos="8142288" algn="l"/>
                <a:tab pos="8724900" algn="l"/>
                <a:tab pos="9305925" algn="l"/>
              </a:tabLst>
              <a:defRPr>
                <a:solidFill>
                  <a:schemeClr val="tx1"/>
                </a:solidFill>
                <a:latin typeface="Palatino Linotype" panose="02040502050505030304" pitchFamily="18" charset="0"/>
              </a:defRPr>
            </a:lvl9pPr>
          </a:lstStyle>
          <a:p>
            <a:pPr algn="just">
              <a:lnSpc>
                <a:spcPct val="107000"/>
              </a:lnSpc>
            </a:pPr>
            <a:r>
              <a:rPr lang="uk-UA" sz="1600" dirty="0">
                <a:latin typeface="Times New Roman" panose="02020603050405020304" pitchFamily="18" charset="0"/>
                <a:cs typeface="Times New Roman" panose="02020603050405020304" pitchFamily="18" charset="0"/>
              </a:rPr>
              <a:t>Проект "Державна політика та соціальні умови: моніторинг перехідного періоду в країнах Центральної і Східної Європи і Співдружності Незалежних Держав" (проект MONEE), був ініційований в 1992 році Дослідницьким центром ЮНІСЕФ «</a:t>
            </a:r>
            <a:r>
              <a:rPr lang="uk-UA" sz="1600" dirty="0" err="1">
                <a:latin typeface="Times New Roman" panose="02020603050405020304" pitchFamily="18" charset="0"/>
                <a:cs typeface="Times New Roman" panose="02020603050405020304" pitchFamily="18" charset="0"/>
              </a:rPr>
              <a:t>Інноченті</a:t>
            </a:r>
            <a:r>
              <a:rPr lang="uk-UA" sz="1600" dirty="0">
                <a:latin typeface="Times New Roman" panose="02020603050405020304" pitchFamily="18" charset="0"/>
                <a:cs typeface="Times New Roman" panose="02020603050405020304" pitchFamily="18" charset="0"/>
              </a:rPr>
              <a:t>». Мета цього проекту - моніторинг, аналіз і поширення інформації про становище дітей і жінок в регіоні, який з початку 90-их років переживає період стрімких соціальних, політичних і економічних змін.</a:t>
            </a:r>
            <a:endParaRPr lang="uk-UA"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32776" name="Прямоугольник 9"/>
          <p:cNvSpPr>
            <a:spLocks noChangeArrowheads="1"/>
          </p:cNvSpPr>
          <p:nvPr/>
        </p:nvSpPr>
        <p:spPr bwMode="auto">
          <a:xfrm>
            <a:off x="467543" y="4541837"/>
            <a:ext cx="8465320" cy="1512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49263">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just">
              <a:lnSpc>
                <a:spcPct val="107000"/>
              </a:lnSpc>
              <a:spcAft>
                <a:spcPts val="800"/>
              </a:spcAft>
            </a:pPr>
            <a:r>
              <a:rPr lang="uk-UA" sz="1600" dirty="0">
                <a:latin typeface="Times New Roman" panose="02020603050405020304" pitchFamily="18" charset="0"/>
                <a:cs typeface="Times New Roman" panose="02020603050405020304" pitchFamily="18" charset="0"/>
              </a:rPr>
              <a:t>База </a:t>
            </a:r>
            <a:r>
              <a:rPr lang="uk-UA" sz="1600" dirty="0" err="1">
                <a:latin typeface="Times New Roman" panose="02020603050405020304" pitchFamily="18" charset="0"/>
                <a:cs typeface="Times New Roman" panose="02020603050405020304" pitchFamily="18" charset="0"/>
              </a:rPr>
              <a:t>TransMonee</a:t>
            </a:r>
            <a:r>
              <a:rPr lang="uk-UA" sz="1600" dirty="0">
                <a:latin typeface="Times New Roman" panose="02020603050405020304" pitchFamily="18" charset="0"/>
                <a:cs typeface="Times New Roman" panose="02020603050405020304" pitchFamily="18" charset="0"/>
              </a:rPr>
              <a:t> є унікальним джерелом інформації для забезпечення моніторингу становища дітей з метою прийняття управлінських рішень та оцінки ефективності їх реалізації.</a:t>
            </a:r>
            <a:endParaRPr lang="uk-UA" sz="1600" dirty="0">
              <a:latin typeface="Calibri" panose="020F0502020204030204" pitchFamily="34" charset="0"/>
              <a:cs typeface="Times New Roman" panose="02020603050405020304" pitchFamily="18" charset="0"/>
            </a:endParaRPr>
          </a:p>
          <a:p>
            <a:pPr algn="just">
              <a:lnSpc>
                <a:spcPct val="107000"/>
              </a:lnSpc>
              <a:spcAft>
                <a:spcPts val="800"/>
              </a:spcAft>
            </a:pPr>
            <a:r>
              <a:rPr lang="uk-UA" sz="1600" dirty="0">
                <a:latin typeface="Times New Roman" panose="02020603050405020304" pitchFamily="18" charset="0"/>
                <a:cs typeface="Times New Roman" panose="02020603050405020304" pitchFamily="18" charset="0"/>
              </a:rPr>
              <a:t> База даних оновлюється щороку, завдяки співпраці національних статистичних управлінь (НСУ) в країнах ЦСЄ/СНД. </a:t>
            </a:r>
            <a:endParaRPr lang="uk-UA" sz="1600" dirty="0">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Заголовок 1"/>
          <p:cNvSpPr>
            <a:spLocks noGrp="1"/>
          </p:cNvSpPr>
          <p:nvPr>
            <p:ph type="title"/>
          </p:nvPr>
        </p:nvSpPr>
        <p:spPr/>
        <p:txBody>
          <a:bodyPr/>
          <a:lstStyle/>
          <a:p>
            <a:endParaRPr lang="uk-UA" smtClean="0"/>
          </a:p>
        </p:txBody>
      </p:sp>
      <p:sp>
        <p:nvSpPr>
          <p:cNvPr id="34819" name="Объект 2"/>
          <p:cNvSpPr>
            <a:spLocks noGrp="1"/>
          </p:cNvSpPr>
          <p:nvPr>
            <p:ph idx="1"/>
          </p:nvPr>
        </p:nvSpPr>
        <p:spPr/>
        <p:txBody>
          <a:bodyPr/>
          <a:lstStyle/>
          <a:p>
            <a:endParaRPr lang="uk-UA" smtClean="0"/>
          </a:p>
        </p:txBody>
      </p:sp>
      <p:pic>
        <p:nvPicPr>
          <p:cNvPr id="34820" name="Рисунок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25882"/>
            <a:ext cx="9193333" cy="6897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p:cNvSpPr txBox="1">
            <a:spLocks noChangeArrowheads="1"/>
          </p:cNvSpPr>
          <p:nvPr/>
        </p:nvSpPr>
        <p:spPr bwMode="auto">
          <a:xfrm>
            <a:off x="22225" y="463550"/>
            <a:ext cx="8578850" cy="763588"/>
          </a:xfrm>
          <a:prstGeom prst="rect">
            <a:avLst/>
          </a:prstGeom>
          <a:noFill/>
          <a:ln>
            <a:noFill/>
          </a:ln>
          <a:effectLst/>
          <a:extLst/>
        </p:spPr>
        <p:txBody>
          <a:bodyPr anchor="b"/>
          <a:lstStyle>
            <a:lvl1pPr algn="l" rtl="0" eaLnBrk="0" fontAlgn="base" hangingPunct="0">
              <a:spcBef>
                <a:spcPct val="0"/>
              </a:spcBef>
              <a:spcAft>
                <a:spcPct val="0"/>
              </a:spcAft>
              <a:defRPr sz="3800" kern="12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anose="020B0604030504040204" pitchFamily="34" charset="0"/>
              </a:defRPr>
            </a:lvl2pPr>
            <a:lvl3pPr algn="l" rtl="0" eaLnBrk="0" fontAlgn="base" hangingPunct="0">
              <a:spcBef>
                <a:spcPct val="0"/>
              </a:spcBef>
              <a:spcAft>
                <a:spcPct val="0"/>
              </a:spcAft>
              <a:defRPr sz="3800">
                <a:solidFill>
                  <a:schemeClr val="tx2"/>
                </a:solidFill>
                <a:latin typeface="Verdana" panose="020B0604030504040204" pitchFamily="34" charset="0"/>
              </a:defRPr>
            </a:lvl3pPr>
            <a:lvl4pPr algn="l" rtl="0" eaLnBrk="0" fontAlgn="base" hangingPunct="0">
              <a:spcBef>
                <a:spcPct val="0"/>
              </a:spcBef>
              <a:spcAft>
                <a:spcPct val="0"/>
              </a:spcAft>
              <a:defRPr sz="3800">
                <a:solidFill>
                  <a:schemeClr val="tx2"/>
                </a:solidFill>
                <a:latin typeface="Verdana" panose="020B0604030504040204" pitchFamily="34" charset="0"/>
              </a:defRPr>
            </a:lvl4pPr>
            <a:lvl5pPr algn="l" rtl="0" eaLnBrk="0" fontAlgn="base" hangingPunct="0">
              <a:spcBef>
                <a:spcPct val="0"/>
              </a:spcBef>
              <a:spcAft>
                <a:spcPct val="0"/>
              </a:spcAft>
              <a:defRPr sz="3800">
                <a:solidFill>
                  <a:schemeClr val="tx2"/>
                </a:solidFill>
                <a:latin typeface="Verdana" panose="020B0604030504040204" pitchFamily="34" charset="0"/>
              </a:defRPr>
            </a:lvl5pPr>
            <a:lvl6pPr marL="457200" algn="l" rtl="0" fontAlgn="base">
              <a:spcBef>
                <a:spcPct val="0"/>
              </a:spcBef>
              <a:spcAft>
                <a:spcPct val="0"/>
              </a:spcAft>
              <a:defRPr sz="3800">
                <a:solidFill>
                  <a:schemeClr val="tx2"/>
                </a:solidFill>
                <a:latin typeface="Verdana" panose="020B0604030504040204" pitchFamily="34" charset="0"/>
              </a:defRPr>
            </a:lvl6pPr>
            <a:lvl7pPr marL="914400" algn="l" rtl="0" fontAlgn="base">
              <a:spcBef>
                <a:spcPct val="0"/>
              </a:spcBef>
              <a:spcAft>
                <a:spcPct val="0"/>
              </a:spcAft>
              <a:defRPr sz="3800">
                <a:solidFill>
                  <a:schemeClr val="tx2"/>
                </a:solidFill>
                <a:latin typeface="Verdana" panose="020B0604030504040204" pitchFamily="34" charset="0"/>
              </a:defRPr>
            </a:lvl7pPr>
            <a:lvl8pPr marL="1371600" algn="l" rtl="0" fontAlgn="base">
              <a:spcBef>
                <a:spcPct val="0"/>
              </a:spcBef>
              <a:spcAft>
                <a:spcPct val="0"/>
              </a:spcAft>
              <a:defRPr sz="3800">
                <a:solidFill>
                  <a:schemeClr val="tx2"/>
                </a:solidFill>
                <a:latin typeface="Verdana" panose="020B0604030504040204" pitchFamily="34" charset="0"/>
              </a:defRPr>
            </a:lvl8pPr>
            <a:lvl9pPr marL="1828800" algn="l" rtl="0" fontAlgn="base">
              <a:spcBef>
                <a:spcPct val="0"/>
              </a:spcBef>
              <a:spcAft>
                <a:spcPct val="0"/>
              </a:spcAft>
              <a:defRPr sz="3800">
                <a:solidFill>
                  <a:schemeClr val="tx2"/>
                </a:solidFill>
                <a:latin typeface="Verdana" panose="020B0604030504040204" pitchFamily="34" charset="0"/>
              </a:defRPr>
            </a:lvl9pPr>
          </a:lstStyle>
          <a:p>
            <a:pPr marL="357188" eaLnBrk="1" fontAlgn="auto" hangingPunct="1">
              <a:spcAft>
                <a:spcPts val="0"/>
              </a:spcAft>
              <a:defRPr/>
            </a:pPr>
            <a:endParaRPr lang="uk-UA" sz="1800" b="1" dirty="0">
              <a:latin typeface="Times New Roman" panose="02020603050405020304" pitchFamily="18" charset="0"/>
              <a:ea typeface="Times New Roman" panose="02020603050405020304" pitchFamily="18" charset="0"/>
              <a:cs typeface="Times New Roman" panose="02020603050405020304" pitchFamily="18" charset="0"/>
            </a:endParaRPr>
          </a:p>
          <a:p>
            <a:pPr marL="357188" eaLnBrk="1" fontAlgn="auto" hangingPunct="1">
              <a:spcAft>
                <a:spcPts val="0"/>
              </a:spcAft>
              <a:defRPr/>
            </a:pPr>
            <a:endParaRPr lang="uk-UA" sz="1800" b="1" dirty="0" smtClean="0">
              <a:latin typeface="Times New Roman" panose="02020603050405020304" pitchFamily="18" charset="0"/>
              <a:ea typeface="Times New Roman" panose="02020603050405020304" pitchFamily="18" charset="0"/>
              <a:cs typeface="Times New Roman" panose="02020603050405020304" pitchFamily="18" charset="0"/>
            </a:endParaRPr>
          </a:p>
          <a:p>
            <a:pPr marL="357188" eaLnBrk="1" fontAlgn="auto" hangingPunct="1">
              <a:spcAft>
                <a:spcPts val="0"/>
              </a:spcAft>
              <a:defRPr/>
            </a:pPr>
            <a:endParaRPr lang="uk-UA" sz="1800" b="1" dirty="0">
              <a:latin typeface="Times New Roman" panose="02020603050405020304" pitchFamily="18" charset="0"/>
              <a:ea typeface="Times New Roman" panose="02020603050405020304" pitchFamily="18" charset="0"/>
              <a:cs typeface="Times New Roman" panose="02020603050405020304" pitchFamily="18" charset="0"/>
            </a:endParaRPr>
          </a:p>
          <a:p>
            <a:pPr marL="357188" eaLnBrk="1" fontAlgn="auto" hangingPunct="1">
              <a:spcAft>
                <a:spcPts val="0"/>
              </a:spcAft>
              <a:defRPr/>
            </a:pPr>
            <a:endParaRPr lang="uk-UA" sz="1800" b="1" dirty="0" smtClean="0">
              <a:latin typeface="Times New Roman" panose="02020603050405020304" pitchFamily="18" charset="0"/>
              <a:ea typeface="Times New Roman" panose="02020603050405020304" pitchFamily="18" charset="0"/>
              <a:cs typeface="Times New Roman" panose="02020603050405020304" pitchFamily="18" charset="0"/>
            </a:endParaRPr>
          </a:p>
          <a:p>
            <a:pPr marL="357188" eaLnBrk="1" fontAlgn="auto" hangingPunct="1">
              <a:spcAft>
                <a:spcPts val="0"/>
              </a:spcAft>
              <a:defRPr/>
            </a:pPr>
            <a:r>
              <a:rPr lang="uk-UA" sz="1800" b="1" dirty="0" smtClean="0">
                <a:latin typeface="Times New Roman" panose="02020603050405020304" pitchFamily="18" charset="0"/>
                <a:ea typeface="Times New Roman" panose="02020603050405020304" pitchFamily="18" charset="0"/>
                <a:cs typeface="Times New Roman" panose="02020603050405020304" pitchFamily="18" charset="0"/>
              </a:rPr>
              <a:t>2. </a:t>
            </a:r>
            <a:r>
              <a:rPr lang="uk-UA" sz="1800" b="1" dirty="0" err="1" smtClean="0">
                <a:latin typeface="Times New Roman" panose="02020603050405020304" pitchFamily="18" charset="0"/>
                <a:ea typeface="Times New Roman" panose="02020603050405020304" pitchFamily="18" charset="0"/>
                <a:cs typeface="Times New Roman" panose="02020603050405020304" pitchFamily="18" charset="0"/>
              </a:rPr>
              <a:t>TransMonEE</a:t>
            </a:r>
            <a:endParaRPr lang="uk-UA" sz="1800" b="1" dirty="0">
              <a:solidFill>
                <a:schemeClr val="tx1"/>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sp>
        <p:nvSpPr>
          <p:cNvPr id="34822" name="Прямоугольник 1"/>
          <p:cNvSpPr>
            <a:spLocks noChangeArrowheads="1"/>
          </p:cNvSpPr>
          <p:nvPr/>
        </p:nvSpPr>
        <p:spPr bwMode="auto">
          <a:xfrm>
            <a:off x="266700" y="3806825"/>
            <a:ext cx="8353425" cy="244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r>
              <a:rPr lang="uk-UA" dirty="0">
                <a:latin typeface="Times New Roman" panose="02020603050405020304" pitchFamily="18" charset="0"/>
                <a:cs typeface="Times New Roman" panose="02020603050405020304" pitchFamily="18" charset="0"/>
              </a:rPr>
              <a:t>­  </a:t>
            </a:r>
            <a:endParaRPr lang="uk-UA" sz="1400" dirty="0">
              <a:latin typeface="Calibri" panose="020F0502020204030204" pitchFamily="34" charset="0"/>
              <a:cs typeface="Times New Roman" panose="02020603050405020304" pitchFamily="18" charset="0"/>
            </a:endParaRPr>
          </a:p>
          <a:p>
            <a:pPr algn="just">
              <a:lnSpc>
                <a:spcPct val="107000"/>
              </a:lnSpc>
            </a:pPr>
            <a:r>
              <a:rPr lang="uk-UA" dirty="0">
                <a:latin typeface="Times New Roman" panose="02020603050405020304" pitchFamily="18" charset="0"/>
                <a:cs typeface="Times New Roman" panose="02020603050405020304" pitchFamily="18" charset="0"/>
              </a:rPr>
              <a:t>В основному дані охоплюють період з +1989, деякі доступні лише з 2005 року.</a:t>
            </a:r>
            <a:endParaRPr lang="uk-UA" sz="1400" dirty="0">
              <a:latin typeface="Calibri" panose="020F0502020204030204" pitchFamily="34" charset="0"/>
              <a:cs typeface="Times New Roman" panose="02020603050405020304" pitchFamily="18" charset="0"/>
            </a:endParaRPr>
          </a:p>
          <a:p>
            <a:pPr algn="just">
              <a:lnSpc>
                <a:spcPct val="107000"/>
              </a:lnSpc>
            </a:pPr>
            <a:r>
              <a:rPr lang="uk-UA" dirty="0">
                <a:latin typeface="Times New Roman" panose="02020603050405020304" pitchFamily="18" charset="0"/>
                <a:cs typeface="Times New Roman" panose="02020603050405020304" pitchFamily="18" charset="0"/>
              </a:rPr>
              <a:t>База даних </a:t>
            </a:r>
            <a:r>
              <a:rPr lang="uk-UA" dirty="0" err="1">
                <a:latin typeface="Times New Roman" panose="02020603050405020304" pitchFamily="18" charset="0"/>
                <a:cs typeface="Times New Roman" panose="02020603050405020304" pitchFamily="18" charset="0"/>
              </a:rPr>
              <a:t>TransMONEE</a:t>
            </a:r>
            <a:r>
              <a:rPr lang="uk-UA" dirty="0">
                <a:latin typeface="Times New Roman" panose="02020603050405020304" pitchFamily="18" charset="0"/>
                <a:cs typeface="Times New Roman" panose="02020603050405020304" pitchFamily="18" charset="0"/>
              </a:rPr>
              <a:t>  містить дані щодо таких країн: Албанія, Вірменія, Азербайджан, Білорусь, Боснія і Герцеговина, Болгарія, КЮР Македонія, Угорщина, Грузія, Казахстан, Киргизстан, Латвія, Литва, Польща, Республіка Молдова, Російська Федерація, Румунія, Сербія, Словаччина, Словенія, Таджикистан, Туркменістан, Узбекистан, Україна, Хорватія, Чеська Республіка, Чорногорія, Естонія.</a:t>
            </a:r>
            <a:endParaRPr lang="uk-UA" sz="1400" dirty="0">
              <a:latin typeface="Calibri" panose="020F0502020204030204" pitchFamily="34" charset="0"/>
              <a:cs typeface="Times New Roman" panose="02020603050405020304" pitchFamily="18" charset="0"/>
            </a:endParaRPr>
          </a:p>
        </p:txBody>
      </p:sp>
      <p:sp>
        <p:nvSpPr>
          <p:cNvPr id="34823" name="Прямоугольник 2"/>
          <p:cNvSpPr>
            <a:spLocks noChangeArrowheads="1"/>
          </p:cNvSpPr>
          <p:nvPr/>
        </p:nvSpPr>
        <p:spPr bwMode="auto">
          <a:xfrm>
            <a:off x="266699" y="1276350"/>
            <a:ext cx="401796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r>
              <a:rPr lang="uk-UA" dirty="0">
                <a:latin typeface="Times New Roman" panose="02020603050405020304" pitchFamily="18" charset="0"/>
                <a:cs typeface="Times New Roman" panose="02020603050405020304" pitchFamily="18" charset="0"/>
              </a:rPr>
              <a:t>Версія бази даних за 2014 рік містить майже 500 економічних і соціальних показників, які згруповані за 10 тематичними розділами: </a:t>
            </a:r>
            <a:endParaRPr lang="uk-UA" dirty="0"/>
          </a:p>
        </p:txBody>
      </p:sp>
      <p:sp>
        <p:nvSpPr>
          <p:cNvPr id="34824" name="Прямоугольник 3"/>
          <p:cNvSpPr>
            <a:spLocks noChangeArrowheads="1"/>
          </p:cNvSpPr>
          <p:nvPr/>
        </p:nvSpPr>
        <p:spPr bwMode="auto">
          <a:xfrm>
            <a:off x="4835525" y="895350"/>
            <a:ext cx="37846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r>
              <a:rPr lang="uk-UA" dirty="0">
                <a:latin typeface="Times New Roman" panose="02020603050405020304" pitchFamily="18" charset="0"/>
                <a:cs typeface="Times New Roman" panose="02020603050405020304" pitchFamily="18" charset="0"/>
              </a:rPr>
              <a:t>1. населення, </a:t>
            </a:r>
            <a:endParaRPr lang="uk-UA" sz="1400" dirty="0">
              <a:latin typeface="Calibri" panose="020F0502020204030204" pitchFamily="34" charset="0"/>
              <a:cs typeface="Times New Roman" panose="02020603050405020304" pitchFamily="18" charset="0"/>
            </a:endParaRPr>
          </a:p>
          <a:p>
            <a:r>
              <a:rPr lang="uk-UA" dirty="0">
                <a:latin typeface="Times New Roman" panose="02020603050405020304" pitchFamily="18" charset="0"/>
                <a:cs typeface="Times New Roman" panose="02020603050405020304" pitchFamily="18" charset="0"/>
              </a:rPr>
              <a:t>­2. народжуваність, </a:t>
            </a:r>
            <a:endParaRPr lang="uk-UA" sz="1400" dirty="0">
              <a:latin typeface="Calibri" panose="020F0502020204030204" pitchFamily="34" charset="0"/>
              <a:cs typeface="Times New Roman" panose="02020603050405020304" pitchFamily="18" charset="0"/>
            </a:endParaRPr>
          </a:p>
          <a:p>
            <a:r>
              <a:rPr lang="uk-UA" dirty="0">
                <a:latin typeface="Times New Roman" panose="02020603050405020304" pitchFamily="18" charset="0"/>
                <a:cs typeface="Times New Roman" panose="02020603050405020304" pitchFamily="18" charset="0"/>
              </a:rPr>
              <a:t>­3. смертність, </a:t>
            </a:r>
            <a:endParaRPr lang="uk-UA" sz="1400" dirty="0">
              <a:latin typeface="Calibri" panose="020F0502020204030204" pitchFamily="34" charset="0"/>
              <a:cs typeface="Times New Roman" panose="02020603050405020304" pitchFamily="18" charset="0"/>
            </a:endParaRPr>
          </a:p>
          <a:p>
            <a:r>
              <a:rPr lang="uk-UA" dirty="0">
                <a:latin typeface="Times New Roman" panose="02020603050405020304" pitchFamily="18" charset="0"/>
                <a:cs typeface="Times New Roman" panose="02020603050405020304" pitchFamily="18" charset="0"/>
              </a:rPr>
              <a:t>4.охорона здоров'я,</a:t>
            </a:r>
            <a:endParaRPr lang="uk-UA" sz="1400" dirty="0">
              <a:latin typeface="Calibri" panose="020F0502020204030204" pitchFamily="34" charset="0"/>
              <a:cs typeface="Times New Roman" panose="02020603050405020304" pitchFamily="18" charset="0"/>
            </a:endParaRPr>
          </a:p>
          <a:p>
            <a:r>
              <a:rPr lang="uk-UA" dirty="0">
                <a:latin typeface="Times New Roman" panose="02020603050405020304" pitchFamily="18" charset="0"/>
                <a:cs typeface="Times New Roman" panose="02020603050405020304" pitchFamily="18" charset="0"/>
              </a:rPr>
              <a:t>­5. освіта, </a:t>
            </a:r>
            <a:endParaRPr lang="uk-UA" sz="1400" dirty="0">
              <a:latin typeface="Calibri" panose="020F0502020204030204" pitchFamily="34" charset="0"/>
              <a:cs typeface="Times New Roman" panose="02020603050405020304" pitchFamily="18" charset="0"/>
            </a:endParaRPr>
          </a:p>
          <a:p>
            <a:r>
              <a:rPr lang="uk-UA" dirty="0">
                <a:latin typeface="Times New Roman" panose="02020603050405020304" pitchFamily="18" charset="0"/>
                <a:cs typeface="Times New Roman" panose="02020603050405020304" pitchFamily="18" charset="0"/>
              </a:rPr>
              <a:t>­6. захист дітей, </a:t>
            </a:r>
            <a:endParaRPr lang="uk-UA" sz="1400" dirty="0">
              <a:latin typeface="Calibri" panose="020F0502020204030204" pitchFamily="34" charset="0"/>
              <a:cs typeface="Times New Roman" panose="02020603050405020304" pitchFamily="18" charset="0"/>
            </a:endParaRPr>
          </a:p>
          <a:p>
            <a:r>
              <a:rPr lang="uk-UA" dirty="0">
                <a:latin typeface="Times New Roman" panose="02020603050405020304" pitchFamily="18" charset="0"/>
                <a:cs typeface="Times New Roman" panose="02020603050405020304" pitchFamily="18" charset="0"/>
              </a:rPr>
              <a:t>­7. ювенальна юстиція і злочинність,</a:t>
            </a:r>
            <a:endParaRPr lang="uk-UA" sz="1400" dirty="0">
              <a:latin typeface="Calibri" panose="020F0502020204030204" pitchFamily="34" charset="0"/>
              <a:cs typeface="Times New Roman" panose="02020603050405020304" pitchFamily="18" charset="0"/>
            </a:endParaRPr>
          </a:p>
          <a:p>
            <a:r>
              <a:rPr lang="uk-UA" dirty="0">
                <a:latin typeface="Times New Roman" panose="02020603050405020304" pitchFamily="18" charset="0"/>
                <a:cs typeface="Times New Roman" panose="02020603050405020304" pitchFamily="18" charset="0"/>
              </a:rPr>
              <a:t>­8. соціальний захист, </a:t>
            </a:r>
            <a:endParaRPr lang="uk-UA" sz="1400" dirty="0">
              <a:latin typeface="Calibri" panose="020F0502020204030204" pitchFamily="34" charset="0"/>
              <a:cs typeface="Times New Roman" panose="02020603050405020304" pitchFamily="18" charset="0"/>
            </a:endParaRPr>
          </a:p>
          <a:p>
            <a:r>
              <a:rPr lang="uk-UA" dirty="0">
                <a:latin typeface="Times New Roman" panose="02020603050405020304" pitchFamily="18" charset="0"/>
                <a:cs typeface="Times New Roman" panose="02020603050405020304" pitchFamily="18" charset="0"/>
              </a:rPr>
              <a:t>­ 9.добробут дітей, </a:t>
            </a:r>
            <a:endParaRPr lang="uk-UA" sz="1400" dirty="0">
              <a:latin typeface="Calibri" panose="020F0502020204030204" pitchFamily="34" charset="0"/>
              <a:cs typeface="Times New Roman" panose="02020603050405020304" pitchFamily="18" charset="0"/>
            </a:endParaRPr>
          </a:p>
          <a:p>
            <a:r>
              <a:rPr lang="uk-UA" dirty="0">
                <a:latin typeface="Times New Roman" panose="02020603050405020304" pitchFamily="18" charset="0"/>
                <a:cs typeface="Times New Roman" panose="02020603050405020304" pitchFamily="18" charset="0"/>
              </a:rPr>
              <a:t>10. економіка.</a:t>
            </a:r>
            <a:endParaRPr lang="uk-UA" sz="1400" dirty="0">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Заголовок 1"/>
          <p:cNvSpPr>
            <a:spLocks noGrp="1"/>
          </p:cNvSpPr>
          <p:nvPr>
            <p:ph type="title"/>
          </p:nvPr>
        </p:nvSpPr>
        <p:spPr/>
        <p:txBody>
          <a:bodyPr/>
          <a:lstStyle/>
          <a:p>
            <a:endParaRPr lang="uk-UA" smtClean="0"/>
          </a:p>
        </p:txBody>
      </p:sp>
      <p:sp>
        <p:nvSpPr>
          <p:cNvPr id="36867" name="Объект 2"/>
          <p:cNvSpPr>
            <a:spLocks noGrp="1"/>
          </p:cNvSpPr>
          <p:nvPr>
            <p:ph idx="1"/>
          </p:nvPr>
        </p:nvSpPr>
        <p:spPr/>
        <p:txBody>
          <a:bodyPr/>
          <a:lstStyle/>
          <a:p>
            <a:endParaRPr lang="uk-UA" smtClean="0"/>
          </a:p>
        </p:txBody>
      </p:sp>
      <p:pic>
        <p:nvPicPr>
          <p:cNvPr id="36868" name="Рисунок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7000" y="0"/>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p:cNvSpPr txBox="1">
            <a:spLocks noChangeArrowheads="1"/>
          </p:cNvSpPr>
          <p:nvPr/>
        </p:nvSpPr>
        <p:spPr bwMode="auto">
          <a:xfrm>
            <a:off x="22225" y="463550"/>
            <a:ext cx="8578850" cy="733202"/>
          </a:xfrm>
          <a:prstGeom prst="rect">
            <a:avLst/>
          </a:prstGeom>
          <a:noFill/>
          <a:ln>
            <a:noFill/>
          </a:ln>
          <a:effectLst/>
          <a:extLst/>
        </p:spPr>
        <p:txBody>
          <a:bodyPr anchor="b"/>
          <a:lstStyle>
            <a:lvl1pPr algn="l" rtl="0" eaLnBrk="0" fontAlgn="base" hangingPunct="0">
              <a:spcBef>
                <a:spcPct val="0"/>
              </a:spcBef>
              <a:spcAft>
                <a:spcPct val="0"/>
              </a:spcAft>
              <a:defRPr sz="3800" kern="12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anose="020B0604030504040204" pitchFamily="34" charset="0"/>
              </a:defRPr>
            </a:lvl2pPr>
            <a:lvl3pPr algn="l" rtl="0" eaLnBrk="0" fontAlgn="base" hangingPunct="0">
              <a:spcBef>
                <a:spcPct val="0"/>
              </a:spcBef>
              <a:spcAft>
                <a:spcPct val="0"/>
              </a:spcAft>
              <a:defRPr sz="3800">
                <a:solidFill>
                  <a:schemeClr val="tx2"/>
                </a:solidFill>
                <a:latin typeface="Verdana" panose="020B0604030504040204" pitchFamily="34" charset="0"/>
              </a:defRPr>
            </a:lvl3pPr>
            <a:lvl4pPr algn="l" rtl="0" eaLnBrk="0" fontAlgn="base" hangingPunct="0">
              <a:spcBef>
                <a:spcPct val="0"/>
              </a:spcBef>
              <a:spcAft>
                <a:spcPct val="0"/>
              </a:spcAft>
              <a:defRPr sz="3800">
                <a:solidFill>
                  <a:schemeClr val="tx2"/>
                </a:solidFill>
                <a:latin typeface="Verdana" panose="020B0604030504040204" pitchFamily="34" charset="0"/>
              </a:defRPr>
            </a:lvl4pPr>
            <a:lvl5pPr algn="l" rtl="0" eaLnBrk="0" fontAlgn="base" hangingPunct="0">
              <a:spcBef>
                <a:spcPct val="0"/>
              </a:spcBef>
              <a:spcAft>
                <a:spcPct val="0"/>
              </a:spcAft>
              <a:defRPr sz="3800">
                <a:solidFill>
                  <a:schemeClr val="tx2"/>
                </a:solidFill>
                <a:latin typeface="Verdana" panose="020B0604030504040204" pitchFamily="34" charset="0"/>
              </a:defRPr>
            </a:lvl5pPr>
            <a:lvl6pPr marL="457200" algn="l" rtl="0" fontAlgn="base">
              <a:spcBef>
                <a:spcPct val="0"/>
              </a:spcBef>
              <a:spcAft>
                <a:spcPct val="0"/>
              </a:spcAft>
              <a:defRPr sz="3800">
                <a:solidFill>
                  <a:schemeClr val="tx2"/>
                </a:solidFill>
                <a:latin typeface="Verdana" panose="020B0604030504040204" pitchFamily="34" charset="0"/>
              </a:defRPr>
            </a:lvl6pPr>
            <a:lvl7pPr marL="914400" algn="l" rtl="0" fontAlgn="base">
              <a:spcBef>
                <a:spcPct val="0"/>
              </a:spcBef>
              <a:spcAft>
                <a:spcPct val="0"/>
              </a:spcAft>
              <a:defRPr sz="3800">
                <a:solidFill>
                  <a:schemeClr val="tx2"/>
                </a:solidFill>
                <a:latin typeface="Verdana" panose="020B0604030504040204" pitchFamily="34" charset="0"/>
              </a:defRPr>
            </a:lvl7pPr>
            <a:lvl8pPr marL="1371600" algn="l" rtl="0" fontAlgn="base">
              <a:spcBef>
                <a:spcPct val="0"/>
              </a:spcBef>
              <a:spcAft>
                <a:spcPct val="0"/>
              </a:spcAft>
              <a:defRPr sz="3800">
                <a:solidFill>
                  <a:schemeClr val="tx2"/>
                </a:solidFill>
                <a:latin typeface="Verdana" panose="020B0604030504040204" pitchFamily="34" charset="0"/>
              </a:defRPr>
            </a:lvl8pPr>
            <a:lvl9pPr marL="1828800" algn="l" rtl="0" fontAlgn="base">
              <a:spcBef>
                <a:spcPct val="0"/>
              </a:spcBef>
              <a:spcAft>
                <a:spcPct val="0"/>
              </a:spcAft>
              <a:defRPr sz="3800">
                <a:solidFill>
                  <a:schemeClr val="tx2"/>
                </a:solidFill>
                <a:latin typeface="Verdana" panose="020B0604030504040204" pitchFamily="34" charset="0"/>
              </a:defRPr>
            </a:lvl9pPr>
          </a:lstStyle>
          <a:p>
            <a:pPr marL="357188" eaLnBrk="1" fontAlgn="auto" hangingPunct="1">
              <a:spcAft>
                <a:spcPts val="0"/>
              </a:spcAft>
              <a:defRPr/>
            </a:pPr>
            <a:r>
              <a:rPr lang="uk-UA" sz="1800" b="1" dirty="0" smtClean="0">
                <a:latin typeface="Times New Roman" panose="02020603050405020304" pitchFamily="18" charset="0"/>
                <a:ea typeface="Times New Roman" panose="02020603050405020304" pitchFamily="18" charset="0"/>
                <a:cs typeface="Times New Roman" panose="02020603050405020304" pitchFamily="18" charset="0"/>
              </a:rPr>
              <a:t> </a:t>
            </a:r>
          </a:p>
          <a:p>
            <a:pPr marL="357188" eaLnBrk="1" fontAlgn="auto" hangingPunct="1">
              <a:spcAft>
                <a:spcPts val="0"/>
              </a:spcAft>
              <a:defRPr/>
            </a:pPr>
            <a:endParaRPr lang="uk-UA" sz="1800" b="1" dirty="0">
              <a:latin typeface="Times New Roman" panose="02020603050405020304" pitchFamily="18" charset="0"/>
              <a:ea typeface="Times New Roman" panose="02020603050405020304" pitchFamily="18" charset="0"/>
              <a:cs typeface="Times New Roman" panose="02020603050405020304" pitchFamily="18" charset="0"/>
            </a:endParaRPr>
          </a:p>
          <a:p>
            <a:pPr marL="357188" eaLnBrk="1" fontAlgn="auto" hangingPunct="1">
              <a:spcAft>
                <a:spcPts val="0"/>
              </a:spcAft>
              <a:defRPr/>
            </a:pPr>
            <a:endParaRPr lang="uk-UA" sz="1800" b="1" dirty="0" smtClean="0">
              <a:latin typeface="Times New Roman" panose="02020603050405020304" pitchFamily="18" charset="0"/>
              <a:ea typeface="Times New Roman" panose="02020603050405020304" pitchFamily="18" charset="0"/>
              <a:cs typeface="Times New Roman" panose="02020603050405020304" pitchFamily="18" charset="0"/>
            </a:endParaRPr>
          </a:p>
          <a:p>
            <a:pPr marL="357188" eaLnBrk="1" fontAlgn="auto" hangingPunct="1">
              <a:spcAft>
                <a:spcPts val="0"/>
              </a:spcAft>
              <a:defRPr/>
            </a:pPr>
            <a:endParaRPr lang="uk-UA" sz="1800" b="1" dirty="0">
              <a:latin typeface="Times New Roman" panose="02020603050405020304" pitchFamily="18" charset="0"/>
              <a:ea typeface="Times New Roman" panose="02020603050405020304" pitchFamily="18" charset="0"/>
              <a:cs typeface="Times New Roman" panose="02020603050405020304" pitchFamily="18" charset="0"/>
            </a:endParaRPr>
          </a:p>
          <a:p>
            <a:pPr marL="357188" eaLnBrk="1" fontAlgn="auto" hangingPunct="1">
              <a:spcAft>
                <a:spcPts val="0"/>
              </a:spcAft>
              <a:defRPr/>
            </a:pPr>
            <a:r>
              <a:rPr lang="uk-UA" sz="1800" b="1" dirty="0" err="1" smtClean="0">
                <a:latin typeface="Times New Roman" panose="02020603050405020304" pitchFamily="18" charset="0"/>
                <a:ea typeface="Times New Roman" panose="02020603050405020304" pitchFamily="18" charset="0"/>
                <a:cs typeface="Times New Roman" panose="02020603050405020304" pitchFamily="18" charset="0"/>
              </a:rPr>
              <a:t>TransMonEE</a:t>
            </a:r>
            <a:endParaRPr lang="uk-UA" sz="1800" b="1" dirty="0">
              <a:solidFill>
                <a:schemeClr val="tx1"/>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sp>
        <p:nvSpPr>
          <p:cNvPr id="36870" name="Прямоугольник 4"/>
          <p:cNvSpPr>
            <a:spLocks noChangeArrowheads="1"/>
          </p:cNvSpPr>
          <p:nvPr/>
        </p:nvSpPr>
        <p:spPr bwMode="auto">
          <a:xfrm>
            <a:off x="107504" y="895351"/>
            <a:ext cx="8785671" cy="6131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49263">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just">
              <a:lnSpc>
                <a:spcPct val="107000"/>
              </a:lnSpc>
            </a:pPr>
            <a:r>
              <a:rPr lang="uk-UA" dirty="0" smtClean="0">
                <a:latin typeface="Times New Roman" panose="02020603050405020304" pitchFamily="18" charset="0"/>
                <a:cs typeface="Times New Roman" panose="02020603050405020304" pitchFamily="18" charset="0"/>
              </a:rPr>
              <a:t> </a:t>
            </a:r>
          </a:p>
          <a:p>
            <a:pPr algn="just">
              <a:lnSpc>
                <a:spcPct val="107000"/>
              </a:lnSpc>
            </a:pPr>
            <a:endParaRPr lang="uk-UA" dirty="0">
              <a:latin typeface="Times New Roman" panose="02020603050405020304" pitchFamily="18" charset="0"/>
              <a:cs typeface="Times New Roman" panose="02020603050405020304" pitchFamily="18" charset="0"/>
            </a:endParaRPr>
          </a:p>
          <a:p>
            <a:pPr algn="just">
              <a:lnSpc>
                <a:spcPct val="107000"/>
              </a:lnSpc>
            </a:pPr>
            <a:r>
              <a:rPr lang="uk-UA" dirty="0" smtClean="0">
                <a:latin typeface="Times New Roman" panose="02020603050405020304" pitchFamily="18" charset="0"/>
                <a:cs typeface="Times New Roman" panose="02020603050405020304" pitchFamily="18" charset="0"/>
              </a:rPr>
              <a:t>База </a:t>
            </a:r>
            <a:r>
              <a:rPr lang="uk-UA" dirty="0">
                <a:latin typeface="Times New Roman" panose="02020603050405020304" pitchFamily="18" charset="0"/>
                <a:cs typeface="Times New Roman" panose="02020603050405020304" pitchFamily="18" charset="0"/>
              </a:rPr>
              <a:t>даних за 2014 рік ЮНІСЕФ містить </a:t>
            </a:r>
            <a:r>
              <a:rPr lang="uk-UA" b="1" dirty="0">
                <a:latin typeface="Times New Roman" panose="02020603050405020304" pitchFamily="18" charset="0"/>
                <a:cs typeface="Times New Roman" panose="02020603050405020304" pitchFamily="18" charset="0"/>
              </a:rPr>
              <a:t>493</a:t>
            </a:r>
            <a:r>
              <a:rPr lang="uk-UA" dirty="0">
                <a:latin typeface="Times New Roman" panose="02020603050405020304" pitchFamily="18" charset="0"/>
                <a:cs typeface="Times New Roman" panose="02020603050405020304" pitchFamily="18" charset="0"/>
              </a:rPr>
              <a:t> індикатори. </a:t>
            </a:r>
          </a:p>
          <a:p>
            <a:pPr algn="just">
              <a:lnSpc>
                <a:spcPct val="107000"/>
              </a:lnSpc>
            </a:pPr>
            <a:endParaRPr lang="uk-UA" dirty="0">
              <a:latin typeface="Times New Roman" panose="02020603050405020304" pitchFamily="18" charset="0"/>
              <a:cs typeface="Times New Roman" panose="02020603050405020304" pitchFamily="18" charset="0"/>
            </a:endParaRPr>
          </a:p>
          <a:p>
            <a:pPr algn="just">
              <a:lnSpc>
                <a:spcPct val="107000"/>
              </a:lnSpc>
            </a:pPr>
            <a:r>
              <a:rPr lang="uk-UA" dirty="0">
                <a:latin typeface="Times New Roman" panose="02020603050405020304" pitchFamily="18" charset="0"/>
                <a:cs typeface="Times New Roman" panose="02020603050405020304" pitchFamily="18" charset="0"/>
              </a:rPr>
              <a:t>В Україні на цей час здійснюється  збирання, розроблення та узагальнення: </a:t>
            </a:r>
          </a:p>
          <a:p>
            <a:pPr algn="just">
              <a:lnSpc>
                <a:spcPct val="107000"/>
              </a:lnSpc>
            </a:pPr>
            <a:r>
              <a:rPr lang="uk-UA" b="1" dirty="0">
                <a:latin typeface="Times New Roman" panose="02020603050405020304" pitchFamily="18" charset="0"/>
                <a:cs typeface="Times New Roman" panose="02020603050405020304" pitchFamily="18" charset="0"/>
              </a:rPr>
              <a:t>394 індикаторів </a:t>
            </a:r>
            <a:r>
              <a:rPr lang="uk-UA" dirty="0">
                <a:latin typeface="Times New Roman" panose="02020603050405020304" pitchFamily="18" charset="0"/>
                <a:cs typeface="Times New Roman" panose="02020603050405020304" pitchFamily="18" charset="0"/>
              </a:rPr>
              <a:t>з них</a:t>
            </a:r>
          </a:p>
          <a:p>
            <a:pPr algn="just">
              <a:lnSpc>
                <a:spcPct val="107000"/>
              </a:lnSpc>
            </a:pPr>
            <a:r>
              <a:rPr lang="uk-UA" dirty="0">
                <a:latin typeface="Times New Roman" panose="02020603050405020304" pitchFamily="18" charset="0"/>
                <a:cs typeface="Times New Roman" panose="02020603050405020304" pitchFamily="18" charset="0"/>
              </a:rPr>
              <a:t>     333 (68%) повністю відповідають вимогам ЮНІСЕФ </a:t>
            </a:r>
          </a:p>
          <a:p>
            <a:pPr algn="just">
              <a:lnSpc>
                <a:spcPct val="107000"/>
              </a:lnSpc>
            </a:pPr>
            <a:r>
              <a:rPr lang="uk-UA" dirty="0">
                <a:latin typeface="Times New Roman" panose="02020603050405020304" pitchFamily="18" charset="0"/>
                <a:cs typeface="Times New Roman" panose="02020603050405020304" pitchFamily="18" charset="0"/>
              </a:rPr>
              <a:t>     61 (12%) – частково відповідають. </a:t>
            </a:r>
          </a:p>
          <a:p>
            <a:pPr algn="just">
              <a:lnSpc>
                <a:spcPct val="107000"/>
              </a:lnSpc>
            </a:pPr>
            <a:r>
              <a:rPr lang="uk-UA" dirty="0">
                <a:latin typeface="Times New Roman" panose="02020603050405020304" pitchFamily="18" charset="0"/>
                <a:cs typeface="Times New Roman" panose="02020603050405020304" pitchFamily="18" charset="0"/>
              </a:rPr>
              <a:t>4 індикатори не прийнятні для національний умов. </a:t>
            </a:r>
          </a:p>
          <a:p>
            <a:pPr algn="just">
              <a:lnSpc>
                <a:spcPct val="107000"/>
              </a:lnSpc>
            </a:pPr>
            <a:r>
              <a:rPr lang="uk-UA" dirty="0">
                <a:latin typeface="Times New Roman" panose="02020603050405020304" pitchFamily="18" charset="0"/>
                <a:cs typeface="Times New Roman" panose="02020603050405020304" pitchFamily="18" charset="0"/>
              </a:rPr>
              <a:t>При детальному вивченні причин відсутності 95 індикаторів в національній статистичній базі, їх можна умовно розподілити наступним чином:</a:t>
            </a:r>
          </a:p>
          <a:p>
            <a:pPr algn="just">
              <a:lnSpc>
                <a:spcPct val="107000"/>
              </a:lnSpc>
            </a:pPr>
            <a:endParaRPr lang="uk-UA" sz="1400" dirty="0">
              <a:latin typeface="Calibri" panose="020F0502020204030204" pitchFamily="34" charset="0"/>
              <a:cs typeface="Times New Roman" panose="02020603050405020304" pitchFamily="18" charset="0"/>
            </a:endParaRPr>
          </a:p>
          <a:p>
            <a:pPr algn="just">
              <a:spcBef>
                <a:spcPts val="200"/>
              </a:spcBef>
            </a:pPr>
            <a:r>
              <a:rPr lang="uk-UA" b="1" dirty="0">
                <a:solidFill>
                  <a:srgbClr val="2E74B5"/>
                </a:solidFill>
                <a:latin typeface="Times New Roman" panose="02020603050405020304" pitchFamily="18" charset="0"/>
                <a:cs typeface="Times New Roman" panose="02020603050405020304" pitchFamily="18" charset="0"/>
              </a:rPr>
              <a:t>– </a:t>
            </a:r>
            <a:r>
              <a:rPr lang="uk-UA" dirty="0">
                <a:latin typeface="Times New Roman" panose="02020603050405020304" pitchFamily="18" charset="0"/>
                <a:cs typeface="Times New Roman" panose="02020603050405020304" pitchFamily="18" charset="0"/>
              </a:rPr>
              <a:t>невідповідність національних та міжнародних методологічних підходів щодо проведення певних ДСС;</a:t>
            </a:r>
            <a:endParaRPr lang="uk-UA" dirty="0">
              <a:latin typeface="Calibri Light" panose="020F0302020204030204" pitchFamily="34" charset="0"/>
              <a:cs typeface="Times New Roman" panose="02020603050405020304" pitchFamily="18" charset="0"/>
            </a:endParaRPr>
          </a:p>
          <a:p>
            <a:pPr algn="just">
              <a:spcBef>
                <a:spcPts val="200"/>
              </a:spcBef>
            </a:pPr>
            <a:r>
              <a:rPr lang="uk-UA" dirty="0">
                <a:latin typeface="Times New Roman" panose="02020603050405020304" pitchFamily="18" charset="0"/>
                <a:cs typeface="Times New Roman" panose="02020603050405020304" pitchFamily="18" charset="0"/>
              </a:rPr>
              <a:t>– відсутність показника із розподілом за віком або статтю в ДСС або адміністративних даних (в цілому показник, що характеризує певне явище розробляється, відсутнє його розподілення  за віком або статевою ознакою);</a:t>
            </a:r>
            <a:endParaRPr lang="uk-UA" dirty="0">
              <a:latin typeface="Calibri Light" panose="020F0302020204030204" pitchFamily="34" charset="0"/>
              <a:cs typeface="Times New Roman" panose="02020603050405020304" pitchFamily="18" charset="0"/>
            </a:endParaRPr>
          </a:p>
          <a:p>
            <a:pPr algn="just">
              <a:spcBef>
                <a:spcPts val="200"/>
              </a:spcBef>
            </a:pPr>
            <a:r>
              <a:rPr lang="uk-UA" dirty="0">
                <a:latin typeface="Times New Roman" panose="02020603050405020304" pitchFamily="18" charset="0"/>
                <a:cs typeface="Times New Roman" panose="02020603050405020304" pitchFamily="18" charset="0"/>
              </a:rPr>
              <a:t>– відсутність в країні статистичних спостережень для збирання показників, що характеризують окремі соціально-економічні явища. </a:t>
            </a:r>
            <a:endParaRPr lang="uk-UA" dirty="0">
              <a:latin typeface="Calibri Light" panose="020F0302020204030204" pitchFamily="34" charset="0"/>
              <a:cs typeface="Times New Roman" panose="02020603050405020304" pitchFamily="18" charset="0"/>
            </a:endParaRPr>
          </a:p>
          <a:p>
            <a:pPr algn="just">
              <a:spcBef>
                <a:spcPts val="200"/>
              </a:spcBef>
            </a:pPr>
            <a:r>
              <a:rPr lang="uk-UA" dirty="0">
                <a:latin typeface="Times New Roman" panose="02020603050405020304" pitchFamily="18" charset="0"/>
                <a:cs typeface="Times New Roman" panose="02020603050405020304" pitchFamily="18" charset="0"/>
              </a:rPr>
              <a:t> </a:t>
            </a:r>
            <a:endParaRPr lang="uk-UA" dirty="0">
              <a:latin typeface="Calibri Light" panose="020F0302020204030204" pitchFamily="34" charset="0"/>
              <a:cs typeface="Times New Roman" panose="02020603050405020304" pitchFamily="18" charset="0"/>
            </a:endParaRPr>
          </a:p>
          <a:p>
            <a:pPr>
              <a:lnSpc>
                <a:spcPct val="107000"/>
              </a:lnSpc>
              <a:spcAft>
                <a:spcPts val="800"/>
              </a:spcAft>
            </a:pPr>
            <a:r>
              <a:rPr lang="uk-UA" sz="1400" dirty="0">
                <a:latin typeface="Calibri" panose="020F0502020204030204" pitchFamily="34" charset="0"/>
                <a:cs typeface="Times New Roman" panose="02020603050405020304" pitchFamily="18" charset="0"/>
              </a:rPr>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Заголовок 1"/>
          <p:cNvSpPr>
            <a:spLocks noGrp="1"/>
          </p:cNvSpPr>
          <p:nvPr>
            <p:ph type="title"/>
          </p:nvPr>
        </p:nvSpPr>
        <p:spPr/>
        <p:txBody>
          <a:bodyPr/>
          <a:lstStyle/>
          <a:p>
            <a:endParaRPr lang="uk-UA" smtClean="0"/>
          </a:p>
        </p:txBody>
      </p:sp>
      <p:sp>
        <p:nvSpPr>
          <p:cNvPr id="17411" name="Объект 2"/>
          <p:cNvSpPr>
            <a:spLocks noGrp="1"/>
          </p:cNvSpPr>
          <p:nvPr>
            <p:ph idx="1"/>
          </p:nvPr>
        </p:nvSpPr>
        <p:spPr/>
        <p:txBody>
          <a:bodyPr/>
          <a:lstStyle/>
          <a:p>
            <a:endParaRPr lang="uk-UA" smtClean="0"/>
          </a:p>
        </p:txBody>
      </p:sp>
      <p:pic>
        <p:nvPicPr>
          <p:cNvPr id="17412" name="Рисунок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675" y="0"/>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Rectangle 9"/>
          <p:cNvSpPr>
            <a:spLocks noChangeArrowheads="1"/>
          </p:cNvSpPr>
          <p:nvPr/>
        </p:nvSpPr>
        <p:spPr bwMode="auto">
          <a:xfrm>
            <a:off x="755576" y="1124744"/>
            <a:ext cx="7820099" cy="4858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just"/>
            <a:endParaRPr lang="ru-RU" sz="2000" dirty="0">
              <a:latin typeface="Times New Roman" panose="02020603050405020304" pitchFamily="18" charset="0"/>
            </a:endParaRPr>
          </a:p>
          <a:p>
            <a:pPr algn="ctr"/>
            <a:r>
              <a:rPr lang="ru-RU" sz="2800" dirty="0" err="1" smtClean="0">
                <a:latin typeface="Times New Roman" panose="02020603050405020304" pitchFamily="18" charset="0"/>
              </a:rPr>
              <a:t>Сьогодні</a:t>
            </a:r>
            <a:r>
              <a:rPr lang="ru-RU" sz="2800" dirty="0" smtClean="0">
                <a:latin typeface="Times New Roman" panose="02020603050405020304" pitchFamily="18" charset="0"/>
              </a:rPr>
              <a:t> про:</a:t>
            </a:r>
          </a:p>
          <a:p>
            <a:pPr algn="ctr"/>
            <a:endParaRPr lang="ru-RU" sz="2400" dirty="0" smtClean="0">
              <a:latin typeface="Times New Roman" panose="02020603050405020304" pitchFamily="18" charset="0"/>
            </a:endParaRPr>
          </a:p>
          <a:p>
            <a:pPr algn="just"/>
            <a:endParaRPr lang="ru-RU" sz="2000" dirty="0">
              <a:latin typeface="Times New Roman" panose="02020603050405020304" pitchFamily="18" charset="0"/>
            </a:endParaRPr>
          </a:p>
          <a:p>
            <a:pPr algn="just"/>
            <a:endParaRPr lang="ru-RU" sz="2000" dirty="0" smtClean="0">
              <a:latin typeface="Times New Roman" panose="02020603050405020304" pitchFamily="18" charset="0"/>
            </a:endParaRPr>
          </a:p>
          <a:p>
            <a:pPr marL="342900" indent="-342900" algn="just">
              <a:buFont typeface="Wingdings" panose="05000000000000000000" pitchFamily="2" charset="2"/>
              <a:buChar char="ü"/>
            </a:pPr>
            <a:r>
              <a:rPr lang="uk-UA" sz="2000" dirty="0" smtClean="0">
                <a:latin typeface="Times New Roman" panose="02020603050405020304" pitchFamily="18" charset="0"/>
              </a:rPr>
              <a:t>статистику </a:t>
            </a:r>
            <a:r>
              <a:rPr lang="uk-UA" sz="2000" dirty="0">
                <a:latin typeface="Times New Roman" panose="02020603050405020304" pitchFamily="18" charset="0"/>
              </a:rPr>
              <a:t>з питань становища дітей та молоді: джерела даних, методологія, статистичні продукти та їх </a:t>
            </a:r>
            <a:r>
              <a:rPr lang="uk-UA" sz="2000" dirty="0" smtClean="0">
                <a:latin typeface="Times New Roman" panose="02020603050405020304" pitchFamily="18" charset="0"/>
              </a:rPr>
              <a:t>поширення</a:t>
            </a:r>
          </a:p>
          <a:p>
            <a:pPr marL="342900" indent="-342900" algn="just">
              <a:buFont typeface="Wingdings" panose="05000000000000000000" pitchFamily="2" charset="2"/>
              <a:buChar char="ü"/>
            </a:pPr>
            <a:endParaRPr lang="uk-UA" sz="2000" dirty="0" smtClean="0">
              <a:latin typeface="Times New Roman" panose="02020603050405020304" pitchFamily="18" charset="0"/>
            </a:endParaRPr>
          </a:p>
          <a:p>
            <a:pPr marL="342900" indent="-342900" algn="just">
              <a:buFont typeface="Wingdings" panose="05000000000000000000" pitchFamily="2" charset="2"/>
              <a:buChar char="ü"/>
            </a:pPr>
            <a:r>
              <a:rPr lang="uk-UA" sz="2000" dirty="0">
                <a:latin typeface="Times New Roman" panose="02020603050405020304" pitchFamily="18" charset="0"/>
              </a:rPr>
              <a:t>а</a:t>
            </a:r>
            <a:r>
              <a:rPr lang="uk-UA" sz="2000" dirty="0" smtClean="0">
                <a:latin typeface="Times New Roman" panose="02020603050405020304" pitchFamily="18" charset="0"/>
              </a:rPr>
              <a:t>наліз </a:t>
            </a:r>
            <a:r>
              <a:rPr lang="uk-UA" sz="2000" dirty="0">
                <a:latin typeface="Times New Roman" panose="02020603050405020304" pitchFamily="18" charset="0"/>
              </a:rPr>
              <a:t>відповідності існуючої національної інформаційної бази з питань становища </a:t>
            </a:r>
            <a:r>
              <a:rPr lang="uk-UA" sz="2000" dirty="0" smtClean="0">
                <a:latin typeface="Times New Roman" panose="02020603050405020304" pitchFamily="18" charset="0"/>
              </a:rPr>
              <a:t>дітей </a:t>
            </a:r>
            <a:r>
              <a:rPr lang="uk-UA" sz="2000" dirty="0">
                <a:latin typeface="Times New Roman" panose="02020603050405020304" pitchFamily="18" charset="0"/>
              </a:rPr>
              <a:t>міжнародним статистичним стандартам Дитячого фонду </a:t>
            </a:r>
            <a:r>
              <a:rPr lang="uk-UA" sz="2000" dirty="0" smtClean="0">
                <a:latin typeface="Times New Roman" panose="02020603050405020304" pitchFamily="18" charset="0"/>
              </a:rPr>
              <a:t>ООН</a:t>
            </a:r>
          </a:p>
          <a:p>
            <a:pPr marL="342900" indent="-342900" algn="just">
              <a:buFont typeface="Wingdings" panose="05000000000000000000" pitchFamily="2" charset="2"/>
              <a:buChar char="ü"/>
            </a:pPr>
            <a:endParaRPr lang="uk-UA" sz="2000" dirty="0" smtClean="0">
              <a:latin typeface="Times New Roman" panose="02020603050405020304" pitchFamily="18" charset="0"/>
            </a:endParaRPr>
          </a:p>
          <a:p>
            <a:pPr marL="342900" indent="-342900" algn="just">
              <a:buFont typeface="Wingdings" panose="05000000000000000000" pitchFamily="2" charset="2"/>
              <a:buChar char="ü"/>
            </a:pPr>
            <a:r>
              <a:rPr lang="uk-UA" sz="2000" dirty="0">
                <a:latin typeface="Times New Roman" panose="02020603050405020304" pitchFamily="18" charset="0"/>
              </a:rPr>
              <a:t>Ц</a:t>
            </a:r>
            <a:r>
              <a:rPr lang="uk-UA" sz="2000" dirty="0" smtClean="0">
                <a:latin typeface="Times New Roman" panose="02020603050405020304" pitchFamily="18" charset="0"/>
              </a:rPr>
              <a:t>ілі </a:t>
            </a:r>
            <a:r>
              <a:rPr lang="uk-UA" sz="2000" dirty="0">
                <a:latin typeface="Times New Roman" panose="02020603050405020304" pitchFamily="18" charset="0"/>
              </a:rPr>
              <a:t>Сталого Розвитку (глобальний національний рівні) в контексті становища дітей</a:t>
            </a:r>
            <a:endParaRPr lang="ru-RU" sz="2000" dirty="0">
              <a:latin typeface="Times New Roman" panose="02020603050405020304" pitchFamily="18" charset="0"/>
            </a:endParaRPr>
          </a:p>
        </p:txBody>
      </p:sp>
      <p:pic>
        <p:nvPicPr>
          <p:cNvPr id="6" name="Рисунок 5"/>
          <p:cNvPicPr/>
          <p:nvPr/>
        </p:nvPicPr>
        <p:blipFill rotWithShape="1">
          <a:blip r:embed="rId3"/>
          <a:srcRect l="29694" t="10974" r="30468" b="10890"/>
          <a:stretch/>
        </p:blipFill>
        <p:spPr bwMode="auto">
          <a:xfrm>
            <a:off x="1187624" y="1397496"/>
            <a:ext cx="792088" cy="591344"/>
          </a:xfrm>
          <a:prstGeom prst="rect">
            <a:avLst/>
          </a:prstGeom>
          <a:ln>
            <a:noFill/>
          </a:ln>
          <a:extLst>
            <a:ext uri="{53640926-AAD7-44D8-BBD7-CCE9431645EC}">
              <a14:shadowObscured xmlns:a14="http://schemas.microsoft.com/office/drawing/2010/main"/>
            </a:ext>
          </a:extLst>
        </p:spPr>
      </p:pic>
      <p:pic>
        <p:nvPicPr>
          <p:cNvPr id="7" name="Рисунок 6"/>
          <p:cNvPicPr/>
          <p:nvPr/>
        </p:nvPicPr>
        <p:blipFill rotWithShape="1">
          <a:blip r:embed="rId4"/>
          <a:srcRect l="25284" t="8362" r="25617" b="8798"/>
          <a:stretch/>
        </p:blipFill>
        <p:spPr bwMode="auto">
          <a:xfrm>
            <a:off x="7308304" y="1412775"/>
            <a:ext cx="792088" cy="576065"/>
          </a:xfrm>
          <a:prstGeom prst="rect">
            <a:avLst/>
          </a:prstGeom>
          <a:ln>
            <a:noFill/>
          </a:ln>
          <a:extLst>
            <a:ext uri="{53640926-AAD7-44D8-BBD7-CCE9431645EC}">
              <a14:shadowObscured xmlns:a14="http://schemas.microsoft.com/office/drawing/2010/main"/>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Заголовок 1"/>
          <p:cNvSpPr>
            <a:spLocks noGrp="1"/>
          </p:cNvSpPr>
          <p:nvPr>
            <p:ph type="title"/>
          </p:nvPr>
        </p:nvSpPr>
        <p:spPr/>
        <p:txBody>
          <a:bodyPr/>
          <a:lstStyle/>
          <a:p>
            <a:endParaRPr lang="uk-UA" smtClean="0"/>
          </a:p>
        </p:txBody>
      </p:sp>
      <p:sp>
        <p:nvSpPr>
          <p:cNvPr id="38915" name="Объект 2"/>
          <p:cNvSpPr>
            <a:spLocks noGrp="1"/>
          </p:cNvSpPr>
          <p:nvPr>
            <p:ph idx="1"/>
          </p:nvPr>
        </p:nvSpPr>
        <p:spPr/>
        <p:txBody>
          <a:bodyPr/>
          <a:lstStyle/>
          <a:p>
            <a:endParaRPr lang="uk-UA" smtClean="0"/>
          </a:p>
        </p:txBody>
      </p:sp>
      <p:pic>
        <p:nvPicPr>
          <p:cNvPr id="38916" name="Рисунок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27000" y="0"/>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p:cNvSpPr txBox="1">
            <a:spLocks noChangeArrowheads="1"/>
          </p:cNvSpPr>
          <p:nvPr/>
        </p:nvSpPr>
        <p:spPr bwMode="auto">
          <a:xfrm>
            <a:off x="22225" y="463550"/>
            <a:ext cx="8578850" cy="431800"/>
          </a:xfrm>
          <a:prstGeom prst="rect">
            <a:avLst/>
          </a:prstGeom>
          <a:noFill/>
          <a:ln>
            <a:noFill/>
          </a:ln>
          <a:effectLst/>
          <a:extLst/>
        </p:spPr>
        <p:txBody>
          <a:bodyPr anchor="b"/>
          <a:lstStyle>
            <a:lvl1pPr algn="l" rtl="0" eaLnBrk="0" fontAlgn="base" hangingPunct="0">
              <a:spcBef>
                <a:spcPct val="0"/>
              </a:spcBef>
              <a:spcAft>
                <a:spcPct val="0"/>
              </a:spcAft>
              <a:defRPr sz="3800" kern="12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anose="020B0604030504040204" pitchFamily="34" charset="0"/>
              </a:defRPr>
            </a:lvl2pPr>
            <a:lvl3pPr algn="l" rtl="0" eaLnBrk="0" fontAlgn="base" hangingPunct="0">
              <a:spcBef>
                <a:spcPct val="0"/>
              </a:spcBef>
              <a:spcAft>
                <a:spcPct val="0"/>
              </a:spcAft>
              <a:defRPr sz="3800">
                <a:solidFill>
                  <a:schemeClr val="tx2"/>
                </a:solidFill>
                <a:latin typeface="Verdana" panose="020B0604030504040204" pitchFamily="34" charset="0"/>
              </a:defRPr>
            </a:lvl3pPr>
            <a:lvl4pPr algn="l" rtl="0" eaLnBrk="0" fontAlgn="base" hangingPunct="0">
              <a:spcBef>
                <a:spcPct val="0"/>
              </a:spcBef>
              <a:spcAft>
                <a:spcPct val="0"/>
              </a:spcAft>
              <a:defRPr sz="3800">
                <a:solidFill>
                  <a:schemeClr val="tx2"/>
                </a:solidFill>
                <a:latin typeface="Verdana" panose="020B0604030504040204" pitchFamily="34" charset="0"/>
              </a:defRPr>
            </a:lvl4pPr>
            <a:lvl5pPr algn="l" rtl="0" eaLnBrk="0" fontAlgn="base" hangingPunct="0">
              <a:spcBef>
                <a:spcPct val="0"/>
              </a:spcBef>
              <a:spcAft>
                <a:spcPct val="0"/>
              </a:spcAft>
              <a:defRPr sz="3800">
                <a:solidFill>
                  <a:schemeClr val="tx2"/>
                </a:solidFill>
                <a:latin typeface="Verdana" panose="020B0604030504040204" pitchFamily="34" charset="0"/>
              </a:defRPr>
            </a:lvl5pPr>
            <a:lvl6pPr marL="457200" algn="l" rtl="0" fontAlgn="base">
              <a:spcBef>
                <a:spcPct val="0"/>
              </a:spcBef>
              <a:spcAft>
                <a:spcPct val="0"/>
              </a:spcAft>
              <a:defRPr sz="3800">
                <a:solidFill>
                  <a:schemeClr val="tx2"/>
                </a:solidFill>
                <a:latin typeface="Verdana" panose="020B0604030504040204" pitchFamily="34" charset="0"/>
              </a:defRPr>
            </a:lvl6pPr>
            <a:lvl7pPr marL="914400" algn="l" rtl="0" fontAlgn="base">
              <a:spcBef>
                <a:spcPct val="0"/>
              </a:spcBef>
              <a:spcAft>
                <a:spcPct val="0"/>
              </a:spcAft>
              <a:defRPr sz="3800">
                <a:solidFill>
                  <a:schemeClr val="tx2"/>
                </a:solidFill>
                <a:latin typeface="Verdana" panose="020B0604030504040204" pitchFamily="34" charset="0"/>
              </a:defRPr>
            </a:lvl7pPr>
            <a:lvl8pPr marL="1371600" algn="l" rtl="0" fontAlgn="base">
              <a:spcBef>
                <a:spcPct val="0"/>
              </a:spcBef>
              <a:spcAft>
                <a:spcPct val="0"/>
              </a:spcAft>
              <a:defRPr sz="3800">
                <a:solidFill>
                  <a:schemeClr val="tx2"/>
                </a:solidFill>
                <a:latin typeface="Verdana" panose="020B0604030504040204" pitchFamily="34" charset="0"/>
              </a:defRPr>
            </a:lvl8pPr>
            <a:lvl9pPr marL="1828800" algn="l" rtl="0" fontAlgn="base">
              <a:spcBef>
                <a:spcPct val="0"/>
              </a:spcBef>
              <a:spcAft>
                <a:spcPct val="0"/>
              </a:spcAft>
              <a:defRPr sz="3800">
                <a:solidFill>
                  <a:schemeClr val="tx2"/>
                </a:solidFill>
                <a:latin typeface="Verdana" panose="020B0604030504040204" pitchFamily="34" charset="0"/>
              </a:defRPr>
            </a:lvl9pPr>
          </a:lstStyle>
          <a:p>
            <a:pPr marL="357188" eaLnBrk="1" fontAlgn="auto" hangingPunct="1">
              <a:spcAft>
                <a:spcPts val="0"/>
              </a:spcAft>
              <a:defRPr/>
            </a:pPr>
            <a:r>
              <a:rPr lang="uk-UA" sz="1800" b="1" dirty="0" smtClean="0">
                <a:latin typeface="Times New Roman" panose="02020603050405020304" pitchFamily="18" charset="0"/>
                <a:ea typeface="Times New Roman" panose="02020603050405020304" pitchFamily="18" charset="0"/>
                <a:cs typeface="Times New Roman" panose="02020603050405020304" pitchFamily="18" charset="0"/>
              </a:rPr>
              <a:t>2. </a:t>
            </a:r>
            <a:r>
              <a:rPr lang="uk-UA" sz="1800" b="1" dirty="0" err="1" smtClean="0">
                <a:latin typeface="Times New Roman" panose="02020603050405020304" pitchFamily="18" charset="0"/>
                <a:ea typeface="Times New Roman" panose="02020603050405020304" pitchFamily="18" charset="0"/>
                <a:cs typeface="Times New Roman" panose="02020603050405020304" pitchFamily="18" charset="0"/>
              </a:rPr>
              <a:t>TransMonEE</a:t>
            </a:r>
            <a:endParaRPr lang="uk-UA" sz="1800" b="1" dirty="0">
              <a:solidFill>
                <a:schemeClr val="tx1"/>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graphicFrame>
        <p:nvGraphicFramePr>
          <p:cNvPr id="38918" name="Объект 3"/>
          <p:cNvGraphicFramePr>
            <a:graphicFrameLocks noChangeAspect="1"/>
          </p:cNvGraphicFramePr>
          <p:nvPr/>
        </p:nvGraphicFramePr>
        <p:xfrm>
          <a:off x="136525" y="914400"/>
          <a:ext cx="8683625" cy="5178425"/>
        </p:xfrm>
        <a:graphic>
          <a:graphicData uri="http://schemas.openxmlformats.org/presentationml/2006/ole">
            <mc:AlternateContent xmlns:mc="http://schemas.openxmlformats.org/markup-compatibility/2006">
              <mc:Choice xmlns:v="urn:schemas-microsoft-com:vml" Requires="v">
                <p:oleObj spid="_x0000_s38935" name="Аркуш" r:id="rId5" imgW="7277100" imgH="3276690" progId="Excel.Sheet.12">
                  <p:embed/>
                </p:oleObj>
              </mc:Choice>
              <mc:Fallback>
                <p:oleObj name="Аркуш" r:id="rId5" imgW="7277100" imgH="3276690" progId="Excel.Sheet.12">
                  <p:embed/>
                  <p:pic>
                    <p:nvPicPr>
                      <p:cNvPr id="0" name="Объект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6525" y="914400"/>
                        <a:ext cx="8683625" cy="517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Заголовок 1"/>
          <p:cNvSpPr>
            <a:spLocks noGrp="1"/>
          </p:cNvSpPr>
          <p:nvPr>
            <p:ph type="title"/>
          </p:nvPr>
        </p:nvSpPr>
        <p:spPr/>
        <p:txBody>
          <a:bodyPr/>
          <a:lstStyle/>
          <a:p>
            <a:endParaRPr lang="uk-UA" smtClean="0"/>
          </a:p>
        </p:txBody>
      </p:sp>
      <p:sp>
        <p:nvSpPr>
          <p:cNvPr id="25603" name="Объект 2"/>
          <p:cNvSpPr>
            <a:spLocks noGrp="1"/>
          </p:cNvSpPr>
          <p:nvPr>
            <p:ph idx="1"/>
          </p:nvPr>
        </p:nvSpPr>
        <p:spPr/>
        <p:txBody>
          <a:bodyPr/>
          <a:lstStyle/>
          <a:p>
            <a:endParaRPr lang="uk-UA" smtClean="0"/>
          </a:p>
        </p:txBody>
      </p:sp>
      <p:pic>
        <p:nvPicPr>
          <p:cNvPr id="25604" name="Рисунок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5750" y="0"/>
            <a:ext cx="9391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5" name="Rectangle 9"/>
          <p:cNvSpPr>
            <a:spLocks noChangeArrowheads="1"/>
          </p:cNvSpPr>
          <p:nvPr/>
        </p:nvSpPr>
        <p:spPr bwMode="auto">
          <a:xfrm>
            <a:off x="234260" y="850017"/>
            <a:ext cx="9306292" cy="6481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just">
              <a:spcBef>
                <a:spcPts val="600"/>
              </a:spcBef>
              <a:buNone/>
              <a:defRPr/>
            </a:pPr>
            <a:r>
              <a:rPr lang="uk-UA" sz="1400" dirty="0" smtClean="0">
                <a:latin typeface="Times New Roman" pitchFamily="18" charset="0"/>
                <a:cs typeface="Times New Roman" pitchFamily="18" charset="0"/>
              </a:rPr>
              <a:t>Оцінка </a:t>
            </a:r>
            <a:r>
              <a:rPr lang="uk-UA" sz="1400" dirty="0">
                <a:latin typeface="Times New Roman" pitchFamily="18" charset="0"/>
                <a:cs typeface="Times New Roman" pitchFamily="18" charset="0"/>
              </a:rPr>
              <a:t>ефективності виконання ЦСР може бути забезпечена за умови наявності відповідної інформаційної бази. З цією метою протягом 2016-2017 років на міжнародному рівні здійснюється робота щодо визначення індикаторів сталого розвитку глобального рівня. Ця робота проводиться в рамках двох робочих груп: Група високого рівня та Міжвідомча експертна група з розробки індикаторів ЦСР.</a:t>
            </a:r>
            <a:endParaRPr lang="ru-RU" sz="1400" dirty="0">
              <a:latin typeface="Times New Roman" pitchFamily="18" charset="0"/>
              <a:cs typeface="Times New Roman" pitchFamily="18" charset="0"/>
            </a:endParaRPr>
          </a:p>
          <a:p>
            <a:pPr algn="just">
              <a:spcBef>
                <a:spcPts val="600"/>
              </a:spcBef>
              <a:buNone/>
              <a:defRPr/>
            </a:pPr>
            <a:r>
              <a:rPr lang="uk-UA" sz="1400" dirty="0">
                <a:latin typeface="Times New Roman" pitchFamily="18" charset="0"/>
                <a:cs typeface="Times New Roman" pitchFamily="18" charset="0"/>
              </a:rPr>
              <a:t>На цей час результатом роботи цих груп є визначення переліку індикаторів глобального рівня ЦСР та прийняття «Дорожньої карти ЦСР».</a:t>
            </a:r>
            <a:endParaRPr lang="uk-UA" sz="1400" dirty="0">
              <a:solidFill>
                <a:srgbClr val="002060"/>
              </a:solidFill>
            </a:endParaRPr>
          </a:p>
          <a:p>
            <a:pPr>
              <a:spcBef>
                <a:spcPct val="0"/>
              </a:spcBef>
              <a:buClrTx/>
              <a:buFontTx/>
              <a:buNone/>
            </a:pPr>
            <a:r>
              <a:rPr lang="uk-UA" sz="2000" dirty="0" smtClean="0">
                <a:latin typeface="Palatino Linotype" panose="02040502050505030304" pitchFamily="18" charset="0"/>
              </a:rPr>
              <a:t>Глобальний </a:t>
            </a:r>
            <a:r>
              <a:rPr lang="uk-UA" sz="2000" dirty="0">
                <a:latin typeface="Palatino Linotype" panose="02040502050505030304" pitchFamily="18" charset="0"/>
              </a:rPr>
              <a:t>рівень</a:t>
            </a:r>
            <a:r>
              <a:rPr lang="uk-UA" sz="2000" dirty="0" smtClean="0">
                <a:latin typeface="Palatino Linotype" panose="02040502050505030304" pitchFamily="18" charset="0"/>
              </a:rPr>
              <a:t>: </a:t>
            </a:r>
            <a:r>
              <a:rPr lang="uk-UA" sz="2000" b="1" dirty="0" smtClean="0">
                <a:latin typeface="Palatino Linotype" panose="02040502050505030304" pitchFamily="18" charset="0"/>
              </a:rPr>
              <a:t>17</a:t>
            </a:r>
            <a:r>
              <a:rPr lang="uk-UA" sz="2000" dirty="0" smtClean="0">
                <a:latin typeface="Palatino Linotype" panose="02040502050505030304" pitchFamily="18" charset="0"/>
              </a:rPr>
              <a:t> цілей </a:t>
            </a:r>
            <a:r>
              <a:rPr lang="uk-UA" sz="2000" b="1" dirty="0" smtClean="0">
                <a:latin typeface="Palatino Linotype" panose="02040502050505030304" pitchFamily="18" charset="0"/>
              </a:rPr>
              <a:t>169 </a:t>
            </a:r>
            <a:r>
              <a:rPr lang="uk-UA" sz="2000" dirty="0" smtClean="0">
                <a:latin typeface="Palatino Linotype" panose="02040502050505030304" pitchFamily="18" charset="0"/>
              </a:rPr>
              <a:t>завдань </a:t>
            </a:r>
            <a:r>
              <a:rPr lang="uk-UA" sz="2000" b="1" dirty="0" smtClean="0">
                <a:latin typeface="Palatino Linotype" panose="02040502050505030304" pitchFamily="18" charset="0"/>
              </a:rPr>
              <a:t>232</a:t>
            </a:r>
            <a:r>
              <a:rPr lang="uk-UA" sz="2000" dirty="0" smtClean="0">
                <a:latin typeface="Palatino Linotype" panose="02040502050505030304" pitchFamily="18" charset="0"/>
              </a:rPr>
              <a:t> </a:t>
            </a:r>
            <a:r>
              <a:rPr lang="uk-UA" sz="2000" dirty="0">
                <a:latin typeface="Palatino Linotype" panose="02040502050505030304" pitchFamily="18" charset="0"/>
              </a:rPr>
              <a:t>показники </a:t>
            </a:r>
            <a:endParaRPr lang="ru-RU" sz="2000" dirty="0">
              <a:latin typeface="Palatino Linotype" panose="02040502050505030304" pitchFamily="18" charset="0"/>
            </a:endParaRPr>
          </a:p>
          <a:p>
            <a:pPr>
              <a:spcBef>
                <a:spcPct val="0"/>
              </a:spcBef>
              <a:buClrTx/>
              <a:buFontTx/>
              <a:buNone/>
            </a:pPr>
            <a:endParaRPr lang="uk-UA" sz="900" b="1" dirty="0">
              <a:latin typeface="Times New Roman" panose="02020603050405020304" pitchFamily="18" charset="0"/>
              <a:cs typeface="Times New Roman" panose="02020603050405020304" pitchFamily="18" charset="0"/>
            </a:endParaRPr>
          </a:p>
          <a:p>
            <a:pPr>
              <a:buClrTx/>
              <a:buFontTx/>
              <a:buNone/>
            </a:pPr>
            <a:endParaRPr lang="ru-RU" sz="2800" dirty="0">
              <a:latin typeface="Times New Roman" panose="02020603050405020304" pitchFamily="18" charset="0"/>
              <a:cs typeface="Times New Roman" panose="02020603050405020304" pitchFamily="18" charset="0"/>
            </a:endParaRPr>
          </a:p>
        </p:txBody>
      </p:sp>
      <p:sp>
        <p:nvSpPr>
          <p:cNvPr id="25607" name="Rectangle 1"/>
          <p:cNvSpPr>
            <a:spLocks noChangeArrowheads="1"/>
          </p:cNvSpPr>
          <p:nvPr/>
        </p:nvSpPr>
        <p:spPr bwMode="auto">
          <a:xfrm>
            <a:off x="370299" y="2660486"/>
            <a:ext cx="9034214" cy="4385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just">
              <a:spcBef>
                <a:spcPts val="600"/>
              </a:spcBef>
              <a:buClrTx/>
              <a:buFontTx/>
              <a:buNone/>
            </a:pPr>
            <a:r>
              <a:rPr lang="uk-UA" sz="1600" dirty="0" smtClean="0">
                <a:latin typeface="Times New Roman" panose="02020603050405020304" pitchFamily="18" charset="0"/>
                <a:ea typeface="Calibri" panose="020F0502020204030204" pitchFamily="34" charset="0"/>
                <a:cs typeface="Times New Roman" panose="02020603050405020304" pitchFamily="18" charset="0"/>
              </a:rPr>
              <a:t>На </a:t>
            </a:r>
            <a:r>
              <a:rPr lang="uk-UA" sz="1600" dirty="0">
                <a:latin typeface="Times New Roman" panose="02020603050405020304" pitchFamily="18" charset="0"/>
                <a:ea typeface="Calibri" panose="020F0502020204030204" pitchFamily="34" charset="0"/>
                <a:cs typeface="Times New Roman" panose="02020603050405020304" pitchFamily="18" charset="0"/>
              </a:rPr>
              <a:t>13 лютого 2019 року:</a:t>
            </a:r>
            <a:endParaRPr lang="ru-RU" sz="1600" dirty="0">
              <a:latin typeface="Times New Roman" panose="02020603050405020304" pitchFamily="18" charset="0"/>
              <a:ea typeface="Calibri" panose="020F0502020204030204" pitchFamily="34" charset="0"/>
              <a:cs typeface="Times New Roman" panose="02020603050405020304" pitchFamily="18" charset="0"/>
            </a:endParaRPr>
          </a:p>
          <a:p>
            <a:pPr algn="just">
              <a:spcBef>
                <a:spcPts val="600"/>
              </a:spcBef>
              <a:buClrTx/>
              <a:buFontTx/>
              <a:buNone/>
            </a:pPr>
            <a:r>
              <a:rPr lang="uk-UA" sz="1600" b="1" dirty="0">
                <a:latin typeface="Times New Roman" panose="02020603050405020304" pitchFamily="18" charset="0"/>
                <a:ea typeface="Calibri" panose="020F0502020204030204" pitchFamily="34" charset="0"/>
                <a:cs typeface="Times New Roman" panose="02020603050405020304" pitchFamily="18" charset="0"/>
              </a:rPr>
              <a:t>101 </a:t>
            </a:r>
            <a:r>
              <a:rPr lang="uk-UA" sz="1600" dirty="0">
                <a:latin typeface="Times New Roman" panose="02020603050405020304" pitchFamily="18" charset="0"/>
                <a:ea typeface="Calibri" panose="020F0502020204030204" pitchFamily="34" charset="0"/>
                <a:cs typeface="Times New Roman" panose="02020603050405020304" pitchFamily="18" charset="0"/>
              </a:rPr>
              <a:t>індикатор I рівня (концептуально чітко оформлений показник; є встановлена методологія і стандарти, а дані подаються країнами на регулярній основі);</a:t>
            </a:r>
            <a:endParaRPr lang="ru-RU" sz="1600" dirty="0">
              <a:latin typeface="Times New Roman" panose="02020603050405020304" pitchFamily="18" charset="0"/>
              <a:ea typeface="Calibri" panose="020F0502020204030204" pitchFamily="34" charset="0"/>
              <a:cs typeface="Times New Roman" panose="02020603050405020304" pitchFamily="18" charset="0"/>
            </a:endParaRPr>
          </a:p>
          <a:p>
            <a:pPr algn="just">
              <a:spcBef>
                <a:spcPts val="600"/>
              </a:spcBef>
              <a:buClrTx/>
              <a:buFontTx/>
              <a:buNone/>
            </a:pPr>
            <a:r>
              <a:rPr lang="uk-UA" sz="1600" b="1" dirty="0">
                <a:latin typeface="Times New Roman" panose="02020603050405020304" pitchFamily="18" charset="0"/>
                <a:ea typeface="Calibri" panose="020F0502020204030204" pitchFamily="34" charset="0"/>
                <a:cs typeface="Times New Roman" panose="02020603050405020304" pitchFamily="18" charset="0"/>
              </a:rPr>
              <a:t>84 -</a:t>
            </a:r>
            <a:r>
              <a:rPr lang="uk-UA" sz="1600" dirty="0">
                <a:latin typeface="Times New Roman" panose="02020603050405020304" pitchFamily="18" charset="0"/>
                <a:ea typeface="Calibri" panose="020F0502020204030204" pitchFamily="34" charset="0"/>
                <a:cs typeface="Times New Roman" panose="02020603050405020304" pitchFamily="18" charset="0"/>
              </a:rPr>
              <a:t> II рівня (концептуально чітко оформлений показник; є встановлена методологія і стандарти, проте дані надаються країнами не регулярно);</a:t>
            </a:r>
            <a:endParaRPr lang="ru-RU" sz="1600" dirty="0">
              <a:latin typeface="Times New Roman" panose="02020603050405020304" pitchFamily="18" charset="0"/>
              <a:ea typeface="Calibri" panose="020F0502020204030204" pitchFamily="34" charset="0"/>
              <a:cs typeface="Times New Roman" panose="02020603050405020304" pitchFamily="18" charset="0"/>
            </a:endParaRPr>
          </a:p>
          <a:p>
            <a:pPr algn="just">
              <a:spcBef>
                <a:spcPts val="600"/>
              </a:spcBef>
              <a:buClrTx/>
              <a:buFontTx/>
              <a:buNone/>
            </a:pPr>
            <a:r>
              <a:rPr lang="uk-UA" sz="1600" b="1" dirty="0">
                <a:latin typeface="Times New Roman" panose="02020603050405020304" pitchFamily="18" charset="0"/>
                <a:ea typeface="Calibri" panose="020F0502020204030204" pitchFamily="34" charset="0"/>
                <a:cs typeface="Times New Roman" panose="02020603050405020304" pitchFamily="18" charset="0"/>
              </a:rPr>
              <a:t>41 </a:t>
            </a:r>
            <a:r>
              <a:rPr lang="uk-UA" sz="1600" dirty="0">
                <a:latin typeface="Times New Roman" panose="02020603050405020304" pitchFamily="18" charset="0"/>
                <a:ea typeface="Calibri" panose="020F0502020204030204" pitchFamily="34" charset="0"/>
                <a:cs typeface="Times New Roman" panose="02020603050405020304" pitchFamily="18" charset="0"/>
              </a:rPr>
              <a:t>- III рівня (відсутня встановлена методологія або стандарти стосовно показника або методологія/ стандарти, які стосуються показника, знаходяться в процесі розробки або перевірки);</a:t>
            </a:r>
            <a:endParaRPr lang="ru-RU" sz="1600" dirty="0">
              <a:latin typeface="Times New Roman" panose="02020603050405020304" pitchFamily="18" charset="0"/>
              <a:ea typeface="Calibri" panose="020F0502020204030204" pitchFamily="34" charset="0"/>
              <a:cs typeface="Times New Roman" panose="02020603050405020304" pitchFamily="18" charset="0"/>
            </a:endParaRPr>
          </a:p>
          <a:p>
            <a:pPr algn="just">
              <a:spcBef>
                <a:spcPts val="600"/>
              </a:spcBef>
              <a:buClrTx/>
              <a:buFontTx/>
              <a:buNone/>
            </a:pPr>
            <a:r>
              <a:rPr lang="uk-UA" sz="1600" b="1" dirty="0">
                <a:latin typeface="Times New Roman" panose="02020603050405020304" pitchFamily="18" charset="0"/>
                <a:ea typeface="Calibri" panose="020F0502020204030204" pitchFamily="34" charset="0"/>
                <a:cs typeface="Times New Roman" panose="02020603050405020304" pitchFamily="18" charset="0"/>
              </a:rPr>
              <a:t>6</a:t>
            </a:r>
            <a:r>
              <a:rPr lang="uk-UA" sz="1600" dirty="0">
                <a:latin typeface="Times New Roman" panose="02020603050405020304" pitchFamily="18" charset="0"/>
                <a:ea typeface="Calibri" panose="020F0502020204030204" pitchFamily="34" charset="0"/>
                <a:cs typeface="Times New Roman" panose="02020603050405020304" pitchFamily="18" charset="0"/>
              </a:rPr>
              <a:t> - мають кілька рівнів (різні компоненти індикатора класифікуються на різні рівні).</a:t>
            </a:r>
          </a:p>
          <a:p>
            <a:pPr algn="just">
              <a:spcBef>
                <a:spcPts val="600"/>
              </a:spcBef>
              <a:buClrTx/>
              <a:buFontTx/>
              <a:buNone/>
            </a:pPr>
            <a:r>
              <a:rPr lang="ru-RU" sz="1800" dirty="0">
                <a:latin typeface="Times New Roman" panose="02020603050405020304" pitchFamily="18" charset="0"/>
                <a:ea typeface="Calibri" panose="020F0502020204030204" pitchFamily="34" charset="0"/>
                <a:cs typeface="Times New Roman" panose="02020603050405020304" pitchFamily="18" charset="0"/>
              </a:rPr>
              <a:t>(</a:t>
            </a:r>
            <a:r>
              <a:rPr lang="ru-RU" sz="1800" i="1" dirty="0" err="1">
                <a:latin typeface="Times New Roman" panose="02020603050405020304" pitchFamily="18" charset="0"/>
                <a:ea typeface="Calibri" panose="020F0502020204030204" pitchFamily="34" charset="0"/>
                <a:cs typeface="Times New Roman" panose="02020603050405020304" pitchFamily="18" charset="0"/>
              </a:rPr>
              <a:t>Джерело</a:t>
            </a:r>
            <a:r>
              <a:rPr lang="ru-RU" sz="1800" i="1" dirty="0">
                <a:latin typeface="Times New Roman" panose="02020603050405020304" pitchFamily="18" charset="0"/>
                <a:ea typeface="Calibri" panose="020F0502020204030204" pitchFamily="34" charset="0"/>
                <a:cs typeface="Times New Roman" panose="02020603050405020304" pitchFamily="18" charset="0"/>
              </a:rPr>
              <a:t>: </a:t>
            </a:r>
            <a:r>
              <a:rPr lang="uk-UA" sz="1800" i="1" dirty="0">
                <a:latin typeface="Times New Roman" panose="02020603050405020304" pitchFamily="18" charset="0"/>
                <a:ea typeface="Calibri" panose="020F0502020204030204" pitchFamily="34" charset="0"/>
                <a:cs typeface="Times New Roman" panose="02020603050405020304" pitchFamily="18" charset="0"/>
                <a:hlinkClick r:id="rId4"/>
              </a:rPr>
              <a:t>https://unstats.un.org/sdgs/iaeg-sdgs/</a:t>
            </a:r>
            <a:r>
              <a:rPr lang="uk-UA" sz="1800" i="1" dirty="0">
                <a:latin typeface="Times New Roman" panose="02020603050405020304" pitchFamily="18" charset="0"/>
                <a:ea typeface="Calibri" panose="020F0502020204030204" pitchFamily="34" charset="0"/>
                <a:cs typeface="Times New Roman" panose="02020603050405020304" pitchFamily="18" charset="0"/>
              </a:rPr>
              <a:t>)</a:t>
            </a:r>
          </a:p>
          <a:p>
            <a:pPr algn="just">
              <a:spcBef>
                <a:spcPts val="600"/>
              </a:spcBef>
              <a:buClrTx/>
              <a:buFontTx/>
              <a:buNone/>
            </a:pPr>
            <a:r>
              <a:rPr lang="uk-UA" sz="1600" dirty="0">
                <a:latin typeface="Times New Roman" panose="02020603050405020304" pitchFamily="18" charset="0"/>
                <a:ea typeface="Calibri" panose="020F0502020204030204" pitchFamily="34" charset="0"/>
                <a:cs typeface="Times New Roman" panose="02020603050405020304" pitchFamily="18" charset="0"/>
              </a:rPr>
              <a:t>На 65-ій пленарній сесії КЄС (червень 2017 р.) розглянуто «Дорожню карту» по ЦСР. У документі викладається стратегія, якої члени КЄС мають дотримуватися при здійсненні Декларації КЄС про роль національних статистичних управлінь у вимірі та моніторингу цілей в області сталого розвитку, прийнятої Конференцією у 2015 році.</a:t>
            </a:r>
          </a:p>
          <a:p>
            <a:pPr algn="just">
              <a:spcBef>
                <a:spcPts val="600"/>
              </a:spcBef>
              <a:buClrTx/>
              <a:buFontTx/>
              <a:buNone/>
            </a:pPr>
            <a:r>
              <a:rPr lang="uk-UA" sz="1600" dirty="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Підготовлено </a:t>
            </a:r>
            <a:r>
              <a:rPr lang="uk-UA" sz="16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другу доповідь “Цілі сталого розвитку, </a:t>
            </a:r>
            <a:r>
              <a:rPr lang="uk-UA" sz="1600" dirty="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2017”</a:t>
            </a:r>
            <a:endParaRPr lang="ru-RU" sz="1800" dirty="0">
              <a:solidFill>
                <a:srgbClr val="FF0000"/>
              </a:solidFill>
              <a:latin typeface="Palatino Linotype" panose="02040502050505030304" pitchFamily="18" charset="0"/>
              <a:ea typeface="Calibri" panose="020F0502020204030204" pitchFamily="34" charset="0"/>
              <a:cs typeface="Times New Roman" panose="02020603050405020304" pitchFamily="18" charset="0"/>
            </a:endParaRPr>
          </a:p>
          <a:p>
            <a:pPr>
              <a:spcBef>
                <a:spcPct val="0"/>
              </a:spcBef>
              <a:buClrTx/>
              <a:buFontTx/>
              <a:buNone/>
            </a:pPr>
            <a:endParaRPr lang="ru-RU" sz="1800" dirty="0">
              <a:latin typeface="Palatino Linotype" panose="02040502050505030304" pitchFamily="18" charset="0"/>
              <a:ea typeface="Calibri" panose="020F0502020204030204" pitchFamily="34" charset="0"/>
              <a:cs typeface="Times New Roman" panose="02020603050405020304" pitchFamily="18" charset="0"/>
            </a:endParaRPr>
          </a:p>
        </p:txBody>
      </p:sp>
      <p:sp>
        <p:nvSpPr>
          <p:cNvPr id="2" name="Прямоугольник 1"/>
          <p:cNvSpPr/>
          <p:nvPr/>
        </p:nvSpPr>
        <p:spPr>
          <a:xfrm>
            <a:off x="467994" y="480685"/>
            <a:ext cx="6768301" cy="369332"/>
          </a:xfrm>
          <a:prstGeom prst="rect">
            <a:avLst/>
          </a:prstGeom>
        </p:spPr>
        <p:txBody>
          <a:bodyPr wrap="square">
            <a:spAutoFit/>
          </a:bodyPr>
          <a:lstStyle/>
          <a:p>
            <a:pPr marL="357188" eaLnBrk="1" fontAlgn="auto" hangingPunct="1">
              <a:spcAft>
                <a:spcPts val="0"/>
              </a:spcAft>
              <a:defRPr/>
            </a:pPr>
            <a:r>
              <a:rPr lang="uk-UA" b="1" dirty="0">
                <a:latin typeface="Times New Roman" panose="02020603050405020304" pitchFamily="18" charset="0"/>
                <a:cs typeface="Times New Roman" panose="02020603050405020304" pitchFamily="18" charset="0"/>
              </a:rPr>
              <a:t>3. Цілі Сталого розвитку:</a:t>
            </a:r>
            <a:r>
              <a:rPr lang="uk-UA" b="1" i="1" dirty="0">
                <a:latin typeface="Times New Roman" panose="02020603050405020304" pitchFamily="18" charset="0"/>
                <a:cs typeface="Times New Roman" panose="02020603050405020304" pitchFamily="18" charset="0"/>
              </a:rPr>
              <a:t> Глобальні показники ЦСР</a:t>
            </a:r>
          </a:p>
        </p:txBody>
      </p:sp>
    </p:spTree>
    <p:extLst>
      <p:ext uri="{BB962C8B-B14F-4D97-AF65-F5344CB8AC3E}">
        <p14:creationId xmlns:p14="http://schemas.microsoft.com/office/powerpoint/2010/main" val="17614557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Заголовок 1"/>
          <p:cNvSpPr>
            <a:spLocks noGrp="1"/>
          </p:cNvSpPr>
          <p:nvPr>
            <p:ph type="title"/>
          </p:nvPr>
        </p:nvSpPr>
        <p:spPr/>
        <p:txBody>
          <a:bodyPr/>
          <a:lstStyle/>
          <a:p>
            <a:endParaRPr lang="uk-UA" smtClean="0"/>
          </a:p>
        </p:txBody>
      </p:sp>
      <p:graphicFrame>
        <p:nvGraphicFramePr>
          <p:cNvPr id="3" name="Объект 2"/>
          <p:cNvGraphicFramePr>
            <a:graphicFrameLocks noGrp="1"/>
          </p:cNvGraphicFramePr>
          <p:nvPr>
            <p:ph idx="1"/>
          </p:nvPr>
        </p:nvGraphicFramePr>
        <p:xfrm>
          <a:off x="566738" y="1752600"/>
          <a:ext cx="8001000" cy="1112838"/>
        </p:xfrm>
        <a:graphic>
          <a:graphicData uri="http://schemas.openxmlformats.org/drawingml/2006/table">
            <a:tbl>
              <a:tblPr firstRow="1" bandRow="1">
                <a:tableStyleId>{5C22544A-7EE6-4342-B048-85BDC9FD1C3A}</a:tableStyleId>
              </a:tblPr>
              <a:tblGrid>
                <a:gridCol w="2000250"/>
                <a:gridCol w="2000250"/>
                <a:gridCol w="2000250"/>
                <a:gridCol w="2000250"/>
              </a:tblGrid>
              <a:tr h="370946">
                <a:tc>
                  <a:txBody>
                    <a:bodyPr/>
                    <a:lstStyle/>
                    <a:p>
                      <a:endParaRPr lang="uk-UA" sz="1800" dirty="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r h="370946">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r h="370946">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bl>
          </a:graphicData>
        </a:graphic>
      </p:graphicFrame>
      <p:pic>
        <p:nvPicPr>
          <p:cNvPr id="27673" name="Рисунок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5963" y="107950"/>
            <a:ext cx="9391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74" name="Rectangle 9"/>
          <p:cNvSpPr>
            <a:spLocks noChangeArrowheads="1"/>
          </p:cNvSpPr>
          <p:nvPr/>
        </p:nvSpPr>
        <p:spPr bwMode="auto">
          <a:xfrm>
            <a:off x="554038" y="476250"/>
            <a:ext cx="8278812" cy="612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spcBef>
                <a:spcPct val="0"/>
              </a:spcBef>
              <a:buClrTx/>
              <a:buFontTx/>
              <a:buNone/>
            </a:pPr>
            <a:endParaRPr lang="uk-UA" sz="2400" b="1">
              <a:latin typeface="Palatino Linotype" panose="02040502050505030304" pitchFamily="18" charset="0"/>
            </a:endParaRPr>
          </a:p>
          <a:p>
            <a:pPr>
              <a:spcBef>
                <a:spcPct val="0"/>
              </a:spcBef>
              <a:buClrTx/>
              <a:buFontTx/>
              <a:buNone/>
            </a:pPr>
            <a:endParaRPr lang="uk-UA" sz="1600" b="1">
              <a:latin typeface="Times New Roman" panose="02020603050405020304" pitchFamily="18" charset="0"/>
              <a:cs typeface="Times New Roman" panose="02020603050405020304" pitchFamily="18" charset="0"/>
            </a:endParaRPr>
          </a:p>
        </p:txBody>
      </p:sp>
      <p:graphicFrame>
        <p:nvGraphicFramePr>
          <p:cNvPr id="4" name="Таблица 3"/>
          <p:cNvGraphicFramePr>
            <a:graphicFrameLocks noGrp="1"/>
          </p:cNvGraphicFramePr>
          <p:nvPr>
            <p:extLst>
              <p:ext uri="{D42A27DB-BD31-4B8C-83A1-F6EECF244321}">
                <p14:modId xmlns:p14="http://schemas.microsoft.com/office/powerpoint/2010/main" val="3927406667"/>
              </p:ext>
            </p:extLst>
          </p:nvPr>
        </p:nvGraphicFramePr>
        <p:xfrm>
          <a:off x="8145" y="1488765"/>
          <a:ext cx="9182100" cy="5227935"/>
        </p:xfrm>
        <a:graphic>
          <a:graphicData uri="http://schemas.openxmlformats.org/drawingml/2006/table">
            <a:tbl>
              <a:tblPr firstRow="1" bandRow="1">
                <a:tableStyleId>{7DF18680-E054-41AD-8BC1-D1AEF772440D}</a:tableStyleId>
              </a:tblPr>
              <a:tblGrid>
                <a:gridCol w="2917693"/>
                <a:gridCol w="2952192"/>
                <a:gridCol w="1728112"/>
                <a:gridCol w="1584103"/>
              </a:tblGrid>
              <a:tr h="936028">
                <a:tc>
                  <a:txBody>
                    <a:bodyPr/>
                    <a:lstStyle/>
                    <a:p>
                      <a:pPr algn="ctr"/>
                      <a:endParaRPr lang="uk-UA" sz="1300" dirty="0" smtClean="0"/>
                    </a:p>
                    <a:p>
                      <a:pPr algn="ctr"/>
                      <a:endParaRPr lang="uk-UA" sz="800" dirty="0" smtClean="0"/>
                    </a:p>
                    <a:p>
                      <a:pPr algn="ctr"/>
                      <a:r>
                        <a:rPr lang="uk-UA" sz="1300" dirty="0" smtClean="0"/>
                        <a:t>Глобальні показники</a:t>
                      </a:r>
                      <a:endParaRPr lang="uk-UA" sz="1300" dirty="0"/>
                    </a:p>
                  </a:txBody>
                  <a:tcPr marL="91436" marR="91436" marT="45716" marB="45716"/>
                </a:tc>
                <a:tc>
                  <a:txBody>
                    <a:bodyPr/>
                    <a:lstStyle/>
                    <a:p>
                      <a:pPr algn="ctr"/>
                      <a:r>
                        <a:rPr lang="ru-RU" sz="1300" dirty="0" err="1" smtClean="0"/>
                        <a:t>Національне</a:t>
                      </a:r>
                      <a:r>
                        <a:rPr lang="ru-RU" sz="1300" dirty="0" smtClean="0"/>
                        <a:t> </a:t>
                      </a:r>
                      <a:r>
                        <a:rPr lang="ru-RU" sz="1300" dirty="0" err="1" smtClean="0"/>
                        <a:t>визначення</a:t>
                      </a:r>
                      <a:r>
                        <a:rPr lang="ru-RU" sz="1300" dirty="0" smtClean="0"/>
                        <a:t>, </a:t>
                      </a:r>
                      <a:r>
                        <a:rPr lang="ru-RU" sz="1300" dirty="0" err="1" smtClean="0"/>
                        <a:t>що</a:t>
                      </a:r>
                      <a:r>
                        <a:rPr lang="ru-RU" sz="1300" dirty="0" smtClean="0"/>
                        <a:t> </a:t>
                      </a:r>
                      <a:r>
                        <a:rPr lang="ru-RU" sz="1300" dirty="0" err="1" smtClean="0"/>
                        <a:t>використовується</a:t>
                      </a:r>
                      <a:r>
                        <a:rPr lang="ru-RU" sz="1300" dirty="0" smtClean="0"/>
                        <a:t> (</a:t>
                      </a:r>
                      <a:r>
                        <a:rPr lang="ru-RU" sz="1300" dirty="0" err="1" smtClean="0"/>
                        <a:t>якщо</a:t>
                      </a:r>
                      <a:r>
                        <a:rPr lang="ru-RU" sz="1300" dirty="0" smtClean="0"/>
                        <a:t> </a:t>
                      </a:r>
                      <a:r>
                        <a:rPr lang="ru-RU" sz="1300" dirty="0" err="1" smtClean="0"/>
                        <a:t>воно</a:t>
                      </a:r>
                      <a:r>
                        <a:rPr lang="ru-RU" sz="1300" dirty="0" smtClean="0"/>
                        <a:t> </a:t>
                      </a:r>
                      <a:r>
                        <a:rPr lang="ru-RU" sz="1300" dirty="0" err="1" smtClean="0"/>
                        <a:t>відрізняється</a:t>
                      </a:r>
                      <a:r>
                        <a:rPr lang="ru-RU" sz="1300" dirty="0" smtClean="0"/>
                        <a:t> </a:t>
                      </a:r>
                      <a:r>
                        <a:rPr lang="ru-RU" sz="1300" dirty="0" err="1" smtClean="0"/>
                        <a:t>від</a:t>
                      </a:r>
                      <a:r>
                        <a:rPr lang="ru-RU" sz="1300" dirty="0" smtClean="0"/>
                        <a:t> </a:t>
                      </a:r>
                      <a:r>
                        <a:rPr lang="ru-RU" sz="1300" dirty="0" err="1" smtClean="0"/>
                        <a:t>міжнародного</a:t>
                      </a:r>
                      <a:r>
                        <a:rPr lang="ru-RU" sz="1300" dirty="0" smtClean="0"/>
                        <a:t> </a:t>
                      </a:r>
                      <a:r>
                        <a:rPr lang="ru-RU" sz="1300" dirty="0" err="1" smtClean="0"/>
                        <a:t>визначення</a:t>
                      </a:r>
                      <a:r>
                        <a:rPr lang="ru-RU" sz="1300" dirty="0" smtClean="0"/>
                        <a:t>)</a:t>
                      </a:r>
                      <a:endParaRPr lang="uk-UA" sz="1300" dirty="0"/>
                    </a:p>
                  </a:txBody>
                  <a:tcPr marL="91436" marR="91436" marT="45716" marB="45716"/>
                </a:tc>
                <a:tc>
                  <a:txBody>
                    <a:bodyPr/>
                    <a:lstStyle/>
                    <a:p>
                      <a:pPr algn="ctr"/>
                      <a:endParaRPr lang="uk-UA" sz="1300" dirty="0" smtClean="0"/>
                    </a:p>
                    <a:p>
                      <a:pPr algn="ctr"/>
                      <a:r>
                        <a:rPr lang="uk-UA" sz="1300" dirty="0" smtClean="0"/>
                        <a:t>Відповідальний за даний показник</a:t>
                      </a:r>
                      <a:endParaRPr lang="uk-UA" sz="1300" dirty="0"/>
                    </a:p>
                  </a:txBody>
                  <a:tcPr marL="91436" marR="91436" marT="45716" marB="45716"/>
                </a:tc>
                <a:tc>
                  <a:txBody>
                    <a:bodyPr/>
                    <a:lstStyle/>
                    <a:p>
                      <a:pPr algn="ctr"/>
                      <a:endParaRPr lang="uk-UA" sz="1300" dirty="0" smtClean="0"/>
                    </a:p>
                    <a:p>
                      <a:pPr algn="ctr"/>
                      <a:r>
                        <a:rPr lang="uk-UA" sz="1300" dirty="0" smtClean="0"/>
                        <a:t>Джерела</a:t>
                      </a:r>
                    </a:p>
                    <a:p>
                      <a:pPr algn="ctr"/>
                      <a:r>
                        <a:rPr lang="uk-UA" sz="1300" dirty="0" smtClean="0"/>
                        <a:t>даних </a:t>
                      </a:r>
                      <a:endParaRPr lang="uk-UA" sz="1300" dirty="0"/>
                    </a:p>
                  </a:txBody>
                  <a:tcPr marL="91436" marR="91436" marT="45716" marB="45716"/>
                </a:tc>
              </a:tr>
              <a:tr h="360011">
                <a:tc gridSpan="4">
                  <a:txBody>
                    <a:bodyPr/>
                    <a:lstStyle/>
                    <a:p>
                      <a:r>
                        <a:rPr lang="ru-RU" sz="1400" b="1" dirty="0" err="1" smtClean="0"/>
                        <a:t>Ціль</a:t>
                      </a:r>
                      <a:r>
                        <a:rPr lang="ru-RU" sz="1400" b="1" dirty="0" smtClean="0"/>
                        <a:t> 1. </a:t>
                      </a:r>
                      <a:r>
                        <a:rPr lang="ru-RU" sz="1400" b="1" dirty="0" err="1" smtClean="0"/>
                        <a:t>Подолання</a:t>
                      </a:r>
                      <a:r>
                        <a:rPr lang="ru-RU" sz="1400" b="1" dirty="0" smtClean="0"/>
                        <a:t> </a:t>
                      </a:r>
                      <a:r>
                        <a:rPr lang="ru-RU" sz="1400" b="1" dirty="0" err="1" smtClean="0"/>
                        <a:t>бідності</a:t>
                      </a:r>
                      <a:r>
                        <a:rPr lang="ru-RU" sz="1400" b="1" dirty="0" smtClean="0"/>
                        <a:t> у </a:t>
                      </a:r>
                      <a:r>
                        <a:rPr lang="ru-RU" sz="1400" b="1" dirty="0" err="1" smtClean="0"/>
                        <a:t>всіх</a:t>
                      </a:r>
                      <a:r>
                        <a:rPr lang="ru-RU" sz="1400" b="1" dirty="0" smtClean="0"/>
                        <a:t> </a:t>
                      </a:r>
                      <a:r>
                        <a:rPr lang="ru-RU" sz="1400" b="1" dirty="0" err="1" smtClean="0"/>
                        <a:t>її</a:t>
                      </a:r>
                      <a:r>
                        <a:rPr lang="ru-RU" sz="1400" b="1" dirty="0" smtClean="0"/>
                        <a:t> формах та </a:t>
                      </a:r>
                      <a:r>
                        <a:rPr lang="ru-RU" sz="1400" b="1" dirty="0" err="1" smtClean="0"/>
                        <a:t>усюди</a:t>
                      </a:r>
                      <a:endParaRPr lang="uk-UA" sz="1400" b="1" dirty="0"/>
                    </a:p>
                  </a:txBody>
                  <a:tcPr marL="91436" marR="91436" marT="45716" marB="45716"/>
                </a:tc>
                <a:tc hMerge="1">
                  <a:txBody>
                    <a:bodyPr/>
                    <a:lstStyle/>
                    <a:p>
                      <a:endParaRPr lang="uk-UA"/>
                    </a:p>
                  </a:txBody>
                  <a:tcPr/>
                </a:tc>
                <a:tc hMerge="1">
                  <a:txBody>
                    <a:bodyPr/>
                    <a:lstStyle/>
                    <a:p>
                      <a:endParaRPr lang="uk-UA"/>
                    </a:p>
                  </a:txBody>
                  <a:tcPr/>
                </a:tc>
                <a:tc hMerge="1">
                  <a:txBody>
                    <a:bodyPr/>
                    <a:lstStyle/>
                    <a:p>
                      <a:endParaRPr lang="uk-UA"/>
                    </a:p>
                  </a:txBody>
                  <a:tcPr/>
                </a:tc>
              </a:tr>
              <a:tr h="1005758">
                <a:tc>
                  <a:txBody>
                    <a:bodyPr/>
                    <a:lstStyle/>
                    <a:p>
                      <a:r>
                        <a:rPr lang="ru-RU" sz="1200" dirty="0" smtClean="0"/>
                        <a:t>1.2.1 </a:t>
                      </a:r>
                      <a:r>
                        <a:rPr lang="ru-RU" sz="1200" dirty="0" err="1" smtClean="0"/>
                        <a:t>Частка</a:t>
                      </a:r>
                      <a:r>
                        <a:rPr lang="ru-RU" sz="1200" dirty="0" smtClean="0"/>
                        <a:t> </a:t>
                      </a:r>
                      <a:r>
                        <a:rPr lang="ru-RU" sz="1200" dirty="0" err="1" smtClean="0"/>
                        <a:t>населення</a:t>
                      </a:r>
                      <a:r>
                        <a:rPr lang="ru-RU" sz="1200" dirty="0" smtClean="0"/>
                        <a:t>, </a:t>
                      </a:r>
                      <a:r>
                        <a:rPr lang="ru-RU" sz="1200" dirty="0" err="1" smtClean="0"/>
                        <a:t>що</a:t>
                      </a:r>
                      <a:r>
                        <a:rPr lang="ru-RU" sz="1200" dirty="0" smtClean="0"/>
                        <a:t> </a:t>
                      </a:r>
                      <a:r>
                        <a:rPr lang="ru-RU" sz="1200" dirty="0" err="1" smtClean="0"/>
                        <a:t>живе</a:t>
                      </a:r>
                      <a:r>
                        <a:rPr lang="ru-RU" sz="1200" dirty="0" smtClean="0"/>
                        <a:t> за </a:t>
                      </a:r>
                      <a:r>
                        <a:rPr lang="ru-RU" sz="1200" dirty="0" err="1" smtClean="0"/>
                        <a:t>національною</a:t>
                      </a:r>
                      <a:r>
                        <a:rPr lang="ru-RU" sz="1200" dirty="0" smtClean="0"/>
                        <a:t> </a:t>
                      </a:r>
                      <a:r>
                        <a:rPr lang="ru-RU" sz="1200" dirty="0" err="1" smtClean="0"/>
                        <a:t>межею</a:t>
                      </a:r>
                      <a:r>
                        <a:rPr lang="ru-RU" sz="1200" dirty="0" smtClean="0"/>
                        <a:t> </a:t>
                      </a:r>
                      <a:r>
                        <a:rPr lang="ru-RU" sz="1200" dirty="0" err="1" smtClean="0"/>
                        <a:t>бідності</a:t>
                      </a:r>
                      <a:r>
                        <a:rPr lang="ru-RU" sz="1200" dirty="0" smtClean="0"/>
                        <a:t>, за </a:t>
                      </a:r>
                      <a:r>
                        <a:rPr lang="ru-RU" sz="1200" dirty="0" err="1" smtClean="0"/>
                        <a:t>статтю</a:t>
                      </a:r>
                      <a:r>
                        <a:rPr lang="ru-RU" sz="1200" dirty="0" smtClean="0"/>
                        <a:t> та </a:t>
                      </a:r>
                      <a:r>
                        <a:rPr lang="ru-RU" sz="1200" dirty="0" err="1" smtClean="0"/>
                        <a:t>віком</a:t>
                      </a:r>
                      <a:endParaRPr lang="uk-UA" sz="1200" dirty="0"/>
                    </a:p>
                  </a:txBody>
                  <a:tcPr marL="91436" marR="91436" marT="45716" marB="45716"/>
                </a:tc>
                <a:tc>
                  <a:txBody>
                    <a:bodyPr/>
                    <a:lstStyle/>
                    <a:p>
                      <a:r>
                        <a:rPr lang="ru-RU" sz="1200" kern="1200" dirty="0" err="1" smtClean="0">
                          <a:solidFill>
                            <a:schemeClr val="dk1"/>
                          </a:solidFill>
                          <a:latin typeface="+mn-lt"/>
                          <a:ea typeface="+mn-ea"/>
                          <a:cs typeface="+mn-cs"/>
                        </a:rPr>
                        <a:t>Частка</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населення</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чиї</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середньодушові</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еквівалентні</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сукупні</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витрати</a:t>
                      </a:r>
                      <a:r>
                        <a:rPr lang="ru-RU" sz="1200" kern="1200" dirty="0" smtClean="0">
                          <a:solidFill>
                            <a:schemeClr val="dk1"/>
                          </a:solidFill>
                          <a:latin typeface="+mn-lt"/>
                          <a:ea typeface="+mn-ea"/>
                          <a:cs typeface="+mn-cs"/>
                        </a:rPr>
                        <a:t> є </a:t>
                      </a:r>
                      <a:r>
                        <a:rPr lang="ru-RU" sz="1200" kern="1200" dirty="0" err="1" smtClean="0">
                          <a:solidFill>
                            <a:schemeClr val="dk1"/>
                          </a:solidFill>
                          <a:latin typeface="+mn-lt"/>
                          <a:ea typeface="+mn-ea"/>
                          <a:cs typeface="+mn-cs"/>
                        </a:rPr>
                        <a:t>нижчими</a:t>
                      </a:r>
                      <a:r>
                        <a:rPr lang="ru-RU" sz="1200" kern="1200" dirty="0" smtClean="0">
                          <a:solidFill>
                            <a:schemeClr val="dk1"/>
                          </a:solidFill>
                          <a:latin typeface="+mn-lt"/>
                          <a:ea typeface="+mn-ea"/>
                          <a:cs typeface="+mn-cs"/>
                        </a:rPr>
                        <a:t> за </a:t>
                      </a:r>
                      <a:r>
                        <a:rPr lang="ru-RU" sz="1200" kern="1200" dirty="0" err="1" smtClean="0">
                          <a:solidFill>
                            <a:schemeClr val="dk1"/>
                          </a:solidFill>
                          <a:latin typeface="+mn-lt"/>
                          <a:ea typeface="+mn-ea"/>
                          <a:cs typeface="+mn-cs"/>
                        </a:rPr>
                        <a:t>фактичний</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розрахунковий</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прожитковий</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мінімум</a:t>
                      </a:r>
                      <a:r>
                        <a:rPr lang="ru-RU" sz="1200" kern="1200" dirty="0" smtClean="0">
                          <a:solidFill>
                            <a:schemeClr val="dk1"/>
                          </a:solidFill>
                          <a:latin typeface="+mn-lt"/>
                          <a:ea typeface="+mn-ea"/>
                          <a:cs typeface="+mn-cs"/>
                        </a:rPr>
                        <a:t>, %</a:t>
                      </a:r>
                      <a:endParaRPr lang="uk-UA" sz="1200" kern="1200" dirty="0">
                        <a:solidFill>
                          <a:schemeClr val="dk1"/>
                        </a:solidFill>
                        <a:latin typeface="+mn-lt"/>
                        <a:ea typeface="+mn-ea"/>
                        <a:cs typeface="+mn-cs"/>
                      </a:endParaRPr>
                    </a:p>
                  </a:txBody>
                  <a:tcPr marL="91436" marR="91436" marT="45716" marB="45716"/>
                </a:tc>
                <a:tc>
                  <a:txBody>
                    <a:bodyPr/>
                    <a:lstStyle/>
                    <a:p>
                      <a:pPr algn="ctr"/>
                      <a:r>
                        <a:rPr lang="uk-UA" sz="1200" dirty="0" err="1" smtClean="0"/>
                        <a:t>Держстат</a:t>
                      </a:r>
                      <a:endParaRPr lang="uk-UA" sz="1200" dirty="0"/>
                    </a:p>
                  </a:txBody>
                  <a:tcPr marL="91436" marR="91436" marT="45716" marB="45716"/>
                </a:tc>
                <a:tc>
                  <a:txBody>
                    <a:bodyPr/>
                    <a:lstStyle/>
                    <a:p>
                      <a:r>
                        <a:rPr lang="ru-RU" sz="1200" dirty="0" err="1" smtClean="0"/>
                        <a:t>Вибіркове</a:t>
                      </a:r>
                      <a:r>
                        <a:rPr lang="ru-RU" sz="1200" dirty="0" smtClean="0"/>
                        <a:t> </a:t>
                      </a:r>
                      <a:r>
                        <a:rPr lang="ru-RU" sz="1200" dirty="0" err="1" smtClean="0"/>
                        <a:t>обстеження</a:t>
                      </a:r>
                      <a:r>
                        <a:rPr lang="ru-RU" sz="1200" dirty="0" smtClean="0"/>
                        <a:t> умов </a:t>
                      </a:r>
                      <a:r>
                        <a:rPr lang="ru-RU" sz="1200" dirty="0" err="1" smtClean="0"/>
                        <a:t>життя</a:t>
                      </a:r>
                      <a:r>
                        <a:rPr lang="ru-RU" sz="1200" dirty="0" smtClean="0"/>
                        <a:t> </a:t>
                      </a:r>
                      <a:r>
                        <a:rPr lang="ru-RU" sz="1200" dirty="0" err="1" smtClean="0"/>
                        <a:t>домогосподарств</a:t>
                      </a:r>
                      <a:endParaRPr lang="uk-UA" sz="1200" dirty="0"/>
                    </a:p>
                  </a:txBody>
                  <a:tcPr marL="91436" marR="91436" marT="45716" marB="45716"/>
                </a:tc>
              </a:tr>
              <a:tr h="822893">
                <a:tc>
                  <a:txBody>
                    <a:bodyPr/>
                    <a:lstStyle/>
                    <a:p>
                      <a:r>
                        <a:rPr lang="uk-UA" sz="1200" dirty="0" smtClean="0"/>
                        <a:t>1.2.2 Частка чоловіків, жінок та дітей різного віку, які живуть у бідності за всіма вимірами, згідно з національними визначеннями</a:t>
                      </a:r>
                      <a:endParaRPr lang="uk-UA" sz="1200" dirty="0"/>
                    </a:p>
                  </a:txBody>
                  <a:tcPr marL="91436" marR="91436" marT="45716" marB="45716"/>
                </a:tc>
                <a:tc>
                  <a:txBody>
                    <a:bodyPr/>
                    <a:lstStyle/>
                    <a:p>
                      <a:pPr algn="ctr"/>
                      <a:r>
                        <a:rPr lang="uk-UA" sz="1200" dirty="0" smtClean="0"/>
                        <a:t>-</a:t>
                      </a:r>
                      <a:endParaRPr lang="uk-UA" sz="1200" dirty="0"/>
                    </a:p>
                  </a:txBody>
                  <a:tcPr marL="91436" marR="91436" marT="45716" marB="45716"/>
                </a:tc>
                <a:tc>
                  <a:txBody>
                    <a:bodyPr/>
                    <a:lstStyle/>
                    <a:p>
                      <a:pPr algn="ctr"/>
                      <a:r>
                        <a:rPr lang="uk-UA" sz="1200" dirty="0" smtClean="0"/>
                        <a:t>-</a:t>
                      </a:r>
                      <a:endParaRPr lang="uk-UA" sz="1200" dirty="0"/>
                    </a:p>
                  </a:txBody>
                  <a:tcPr marL="91436" marR="91436" marT="45716" marB="45716"/>
                </a:tc>
                <a:tc>
                  <a:txBody>
                    <a:bodyPr/>
                    <a:lstStyle/>
                    <a:p>
                      <a:pPr algn="ctr"/>
                      <a:r>
                        <a:rPr lang="uk-UA" sz="1200" dirty="0" smtClean="0"/>
                        <a:t>-</a:t>
                      </a:r>
                      <a:endParaRPr lang="uk-UA" sz="1200" dirty="0"/>
                    </a:p>
                  </a:txBody>
                  <a:tcPr marL="91436" marR="91436" marT="45716" marB="45716"/>
                </a:tc>
              </a:tr>
              <a:tr h="2102949">
                <a:tc>
                  <a:txBody>
                    <a:bodyPr/>
                    <a:lstStyle/>
                    <a:p>
                      <a:r>
                        <a:rPr lang="uk-UA" sz="1200" dirty="0" smtClean="0"/>
                        <a:t>1.3.1 Частка населення, охопленого мінімальним рівнем/системами соціального захисту, за статтю, що виокремлює дітей, безробітних, людей похилого віку, людей з інвалідністю, вагітних жінок, новонароджених, постраждалих від травматизму на виробництві, бідних та вразливі групи населення</a:t>
                      </a:r>
                      <a:endParaRPr lang="uk-UA" sz="1200" dirty="0"/>
                    </a:p>
                  </a:txBody>
                  <a:tcPr marL="91436" marR="91436" marT="45716" marB="45716"/>
                </a:tc>
                <a:tc>
                  <a:txBody>
                    <a:bodyPr/>
                    <a:lstStyle/>
                    <a:p>
                      <a:pPr algn="ctr"/>
                      <a:r>
                        <a:rPr lang="uk-UA" sz="1200" dirty="0" smtClean="0"/>
                        <a:t>-</a:t>
                      </a:r>
                      <a:endParaRPr lang="uk-UA" sz="1200" dirty="0"/>
                    </a:p>
                  </a:txBody>
                  <a:tcPr marL="91436" marR="91436" marT="45716" marB="45716"/>
                </a:tc>
                <a:tc>
                  <a:txBody>
                    <a:bodyPr/>
                    <a:lstStyle/>
                    <a:p>
                      <a:pPr algn="ctr"/>
                      <a:r>
                        <a:rPr lang="uk-UA" sz="1200" dirty="0" smtClean="0"/>
                        <a:t>-</a:t>
                      </a:r>
                      <a:endParaRPr lang="uk-UA" sz="1200" dirty="0"/>
                    </a:p>
                  </a:txBody>
                  <a:tcPr marL="91436" marR="91436" marT="45716" marB="45716"/>
                </a:tc>
                <a:tc>
                  <a:txBody>
                    <a:bodyPr/>
                    <a:lstStyle/>
                    <a:p>
                      <a:pPr algn="ctr"/>
                      <a:r>
                        <a:rPr lang="uk-UA" sz="1200" dirty="0" smtClean="0"/>
                        <a:t>-</a:t>
                      </a:r>
                      <a:endParaRPr lang="uk-UA" sz="1200" dirty="0"/>
                    </a:p>
                  </a:txBody>
                  <a:tcPr marL="91436" marR="91436" marT="45716" marB="45716"/>
                </a:tc>
              </a:tr>
            </a:tbl>
          </a:graphicData>
        </a:graphic>
      </p:graphicFrame>
      <p:grpSp>
        <p:nvGrpSpPr>
          <p:cNvPr id="2" name="Группа 1"/>
          <p:cNvGrpSpPr/>
          <p:nvPr/>
        </p:nvGrpSpPr>
        <p:grpSpPr>
          <a:xfrm>
            <a:off x="-252311" y="597679"/>
            <a:ext cx="9617997" cy="891086"/>
            <a:chOff x="-252311" y="597679"/>
            <a:chExt cx="9617997" cy="891086"/>
          </a:xfrm>
        </p:grpSpPr>
        <p:sp>
          <p:nvSpPr>
            <p:cNvPr id="25606" name="Прямоугольник 5"/>
            <p:cNvSpPr>
              <a:spLocks noChangeArrowheads="1"/>
            </p:cNvSpPr>
            <p:nvPr/>
          </p:nvSpPr>
          <p:spPr bwMode="auto">
            <a:xfrm>
              <a:off x="-1" y="842434"/>
              <a:ext cx="936568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marL="0" indent="0">
                <a:spcBef>
                  <a:spcPct val="0"/>
                </a:spcBef>
                <a:buClrTx/>
                <a:buFont typeface="Wingdings" panose="05000000000000000000" pitchFamily="2" charset="2"/>
                <a:buNone/>
                <a:defRPr/>
              </a:pPr>
              <a:r>
                <a:rPr lang="uk-UA" sz="1800" b="1" i="1" dirty="0" smtClean="0">
                  <a:latin typeface="Times New Roman" panose="02020603050405020304" pitchFamily="18" charset="0"/>
                  <a:cs typeface="Times New Roman" panose="02020603050405020304" pitchFamily="18" charset="0"/>
                </a:rPr>
                <a:t>Показники ЦСР рекомендовані ЮНІСЕФ для підготовки </a:t>
              </a:r>
              <a:r>
                <a:rPr lang="uk-UA" sz="1800" b="1" i="1" dirty="0" err="1" smtClean="0">
                  <a:latin typeface="Times New Roman" panose="02020603050405020304" pitchFamily="18" charset="0"/>
                  <a:cs typeface="Times New Roman" panose="02020603050405020304" pitchFamily="18" charset="0"/>
                </a:rPr>
                <a:t>країнових</a:t>
              </a:r>
              <a:r>
                <a:rPr lang="uk-UA" sz="1800" b="1" i="1" dirty="0" smtClean="0">
                  <a:latin typeface="Times New Roman" panose="02020603050405020304" pitchFamily="18" charset="0"/>
                  <a:cs typeface="Times New Roman" panose="02020603050405020304" pitchFamily="18" charset="0"/>
                </a:rPr>
                <a:t> аналітичних доповідей щодо становища дітей</a:t>
              </a:r>
              <a:endParaRPr lang="uk-UA" sz="1800" dirty="0" smtClean="0">
                <a:latin typeface="Palatino Linotype" panose="02040502050505030304" pitchFamily="18" charset="0"/>
              </a:endParaRPr>
            </a:p>
          </p:txBody>
        </p:sp>
        <p:sp>
          <p:nvSpPr>
            <p:cNvPr id="10" name="Прямоугольник 9"/>
            <p:cNvSpPr/>
            <p:nvPr/>
          </p:nvSpPr>
          <p:spPr>
            <a:xfrm>
              <a:off x="-252311" y="597679"/>
              <a:ext cx="6768301" cy="369332"/>
            </a:xfrm>
            <a:prstGeom prst="rect">
              <a:avLst/>
            </a:prstGeom>
          </p:spPr>
          <p:txBody>
            <a:bodyPr wrap="square">
              <a:spAutoFit/>
            </a:bodyPr>
            <a:lstStyle/>
            <a:p>
              <a:pPr marL="357188" eaLnBrk="1" fontAlgn="auto" hangingPunct="1">
                <a:spcAft>
                  <a:spcPts val="0"/>
                </a:spcAft>
                <a:defRPr/>
              </a:pPr>
              <a:r>
                <a:rPr lang="uk-UA" b="1" dirty="0">
                  <a:latin typeface="Times New Roman" panose="02020603050405020304" pitchFamily="18" charset="0"/>
                  <a:cs typeface="Times New Roman" panose="02020603050405020304" pitchFamily="18" charset="0"/>
                </a:rPr>
                <a:t>3. Цілі Сталого розвитку:</a:t>
              </a:r>
              <a:r>
                <a:rPr lang="uk-UA" b="1" i="1" dirty="0">
                  <a:latin typeface="Times New Roman" panose="02020603050405020304" pitchFamily="18" charset="0"/>
                  <a:cs typeface="Times New Roman" panose="02020603050405020304" pitchFamily="18" charset="0"/>
                </a:rPr>
                <a:t> Глобальні показники ЦСР</a:t>
              </a:r>
            </a:p>
          </p:txBody>
        </p:sp>
      </p:grpSp>
    </p:spTree>
    <p:extLst>
      <p:ext uri="{BB962C8B-B14F-4D97-AF65-F5344CB8AC3E}">
        <p14:creationId xmlns:p14="http://schemas.microsoft.com/office/powerpoint/2010/main" val="7604441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Заголовок 1"/>
          <p:cNvSpPr>
            <a:spLocks noGrp="1"/>
          </p:cNvSpPr>
          <p:nvPr>
            <p:ph type="title"/>
          </p:nvPr>
        </p:nvSpPr>
        <p:spPr/>
        <p:txBody>
          <a:bodyPr/>
          <a:lstStyle/>
          <a:p>
            <a:endParaRPr lang="uk-UA" smtClean="0"/>
          </a:p>
        </p:txBody>
      </p:sp>
      <p:graphicFrame>
        <p:nvGraphicFramePr>
          <p:cNvPr id="3" name="Объект 2"/>
          <p:cNvGraphicFramePr>
            <a:graphicFrameLocks noGrp="1"/>
          </p:cNvGraphicFramePr>
          <p:nvPr>
            <p:ph idx="1"/>
          </p:nvPr>
        </p:nvGraphicFramePr>
        <p:xfrm>
          <a:off x="566738" y="1752600"/>
          <a:ext cx="8001000" cy="1112838"/>
        </p:xfrm>
        <a:graphic>
          <a:graphicData uri="http://schemas.openxmlformats.org/drawingml/2006/table">
            <a:tbl>
              <a:tblPr firstRow="1" bandRow="1">
                <a:tableStyleId>{5C22544A-7EE6-4342-B048-85BDC9FD1C3A}</a:tableStyleId>
              </a:tblPr>
              <a:tblGrid>
                <a:gridCol w="2000250"/>
                <a:gridCol w="2000250"/>
                <a:gridCol w="2000250"/>
                <a:gridCol w="2000250"/>
              </a:tblGrid>
              <a:tr h="370946">
                <a:tc>
                  <a:txBody>
                    <a:bodyPr/>
                    <a:lstStyle/>
                    <a:p>
                      <a:endParaRPr lang="uk-UA" sz="1800" dirty="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r h="370946">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r h="370946">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bl>
          </a:graphicData>
        </a:graphic>
      </p:graphicFrame>
      <p:pic>
        <p:nvPicPr>
          <p:cNvPr id="29721" name="Рисунок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939"/>
            <a:ext cx="9391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22" name="Rectangle 9"/>
          <p:cNvSpPr>
            <a:spLocks noChangeArrowheads="1"/>
          </p:cNvSpPr>
          <p:nvPr/>
        </p:nvSpPr>
        <p:spPr bwMode="auto">
          <a:xfrm>
            <a:off x="554038" y="476250"/>
            <a:ext cx="8278812" cy="612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spcBef>
                <a:spcPct val="0"/>
              </a:spcBef>
              <a:buClrTx/>
              <a:buFontTx/>
              <a:buNone/>
            </a:pPr>
            <a:endParaRPr lang="uk-UA" sz="2400" b="1">
              <a:latin typeface="Palatino Linotype" panose="02040502050505030304" pitchFamily="18" charset="0"/>
            </a:endParaRPr>
          </a:p>
          <a:p>
            <a:pPr>
              <a:spcBef>
                <a:spcPct val="0"/>
              </a:spcBef>
              <a:buClrTx/>
              <a:buFontTx/>
              <a:buNone/>
            </a:pPr>
            <a:endParaRPr lang="uk-UA" sz="1600" b="1">
              <a:latin typeface="Times New Roman" panose="02020603050405020304" pitchFamily="18" charset="0"/>
              <a:cs typeface="Times New Roman" panose="02020603050405020304" pitchFamily="18" charset="0"/>
            </a:endParaRPr>
          </a:p>
        </p:txBody>
      </p:sp>
      <p:graphicFrame>
        <p:nvGraphicFramePr>
          <p:cNvPr id="4" name="Таблица 3"/>
          <p:cNvGraphicFramePr>
            <a:graphicFrameLocks noGrp="1"/>
          </p:cNvGraphicFramePr>
          <p:nvPr/>
        </p:nvGraphicFramePr>
        <p:xfrm>
          <a:off x="179388" y="1341438"/>
          <a:ext cx="9371012" cy="5186421"/>
        </p:xfrm>
        <a:graphic>
          <a:graphicData uri="http://schemas.openxmlformats.org/drawingml/2006/table">
            <a:tbl>
              <a:tblPr firstRow="1" bandRow="1">
                <a:tableStyleId>{7DF18680-E054-41AD-8BC1-D1AEF772440D}</a:tableStyleId>
              </a:tblPr>
              <a:tblGrid>
                <a:gridCol w="3034551"/>
                <a:gridCol w="2845711"/>
                <a:gridCol w="1834630"/>
                <a:gridCol w="1656120"/>
              </a:tblGrid>
              <a:tr h="1082012">
                <a:tc>
                  <a:txBody>
                    <a:bodyPr/>
                    <a:lstStyle/>
                    <a:p>
                      <a:pPr algn="ctr"/>
                      <a:endParaRPr lang="uk-UA" sz="1300" dirty="0" smtClean="0"/>
                    </a:p>
                    <a:p>
                      <a:pPr algn="ctr"/>
                      <a:endParaRPr lang="uk-UA" sz="800" dirty="0" smtClean="0"/>
                    </a:p>
                    <a:p>
                      <a:pPr algn="ctr"/>
                      <a:r>
                        <a:rPr lang="uk-UA" sz="1300" dirty="0" smtClean="0"/>
                        <a:t>Глобальні показники</a:t>
                      </a:r>
                      <a:endParaRPr lang="uk-UA" sz="1300" dirty="0"/>
                    </a:p>
                  </a:txBody>
                  <a:tcPr marL="91436" marR="91436" marT="45719" marB="45719"/>
                </a:tc>
                <a:tc>
                  <a:txBody>
                    <a:bodyPr/>
                    <a:lstStyle/>
                    <a:p>
                      <a:pPr algn="ctr"/>
                      <a:r>
                        <a:rPr lang="ru-RU" sz="1300" dirty="0" err="1" smtClean="0"/>
                        <a:t>Національне</a:t>
                      </a:r>
                      <a:r>
                        <a:rPr lang="ru-RU" sz="1300" dirty="0" smtClean="0"/>
                        <a:t> </a:t>
                      </a:r>
                      <a:r>
                        <a:rPr lang="ru-RU" sz="1300" dirty="0" err="1" smtClean="0"/>
                        <a:t>визначення</a:t>
                      </a:r>
                      <a:r>
                        <a:rPr lang="ru-RU" sz="1300" dirty="0" smtClean="0"/>
                        <a:t>, </a:t>
                      </a:r>
                      <a:r>
                        <a:rPr lang="ru-RU" sz="1300" dirty="0" err="1" smtClean="0"/>
                        <a:t>що</a:t>
                      </a:r>
                      <a:r>
                        <a:rPr lang="ru-RU" sz="1300" dirty="0" smtClean="0"/>
                        <a:t> </a:t>
                      </a:r>
                      <a:r>
                        <a:rPr lang="ru-RU" sz="1300" dirty="0" err="1" smtClean="0"/>
                        <a:t>використовується</a:t>
                      </a:r>
                      <a:r>
                        <a:rPr lang="ru-RU" sz="1300" dirty="0" smtClean="0"/>
                        <a:t> (</a:t>
                      </a:r>
                      <a:r>
                        <a:rPr lang="ru-RU" sz="1300" dirty="0" err="1" smtClean="0"/>
                        <a:t>якщо</a:t>
                      </a:r>
                      <a:r>
                        <a:rPr lang="ru-RU" sz="1300" dirty="0" smtClean="0"/>
                        <a:t> </a:t>
                      </a:r>
                      <a:r>
                        <a:rPr lang="ru-RU" sz="1300" dirty="0" err="1" smtClean="0"/>
                        <a:t>воно</a:t>
                      </a:r>
                      <a:r>
                        <a:rPr lang="ru-RU" sz="1300" dirty="0" smtClean="0"/>
                        <a:t> </a:t>
                      </a:r>
                      <a:r>
                        <a:rPr lang="ru-RU" sz="1300" dirty="0" err="1" smtClean="0"/>
                        <a:t>відрізняється</a:t>
                      </a:r>
                      <a:r>
                        <a:rPr lang="ru-RU" sz="1300" dirty="0" smtClean="0"/>
                        <a:t> </a:t>
                      </a:r>
                      <a:r>
                        <a:rPr lang="ru-RU" sz="1300" dirty="0" err="1" smtClean="0"/>
                        <a:t>від</a:t>
                      </a:r>
                      <a:r>
                        <a:rPr lang="ru-RU" sz="1300" dirty="0" smtClean="0"/>
                        <a:t> </a:t>
                      </a:r>
                      <a:r>
                        <a:rPr lang="ru-RU" sz="1300" dirty="0" err="1" smtClean="0"/>
                        <a:t>міжнародного</a:t>
                      </a:r>
                      <a:r>
                        <a:rPr lang="ru-RU" sz="1300" dirty="0" smtClean="0"/>
                        <a:t> </a:t>
                      </a:r>
                      <a:r>
                        <a:rPr lang="ru-RU" sz="1300" dirty="0" err="1" smtClean="0"/>
                        <a:t>визначення</a:t>
                      </a:r>
                      <a:r>
                        <a:rPr lang="ru-RU" sz="1300" dirty="0" smtClean="0"/>
                        <a:t>)</a:t>
                      </a:r>
                      <a:endParaRPr lang="uk-UA" sz="1300" dirty="0"/>
                    </a:p>
                  </a:txBody>
                  <a:tcPr marL="91436" marR="91436" marT="45719" marB="45719"/>
                </a:tc>
                <a:tc>
                  <a:txBody>
                    <a:bodyPr/>
                    <a:lstStyle/>
                    <a:p>
                      <a:pPr algn="ctr"/>
                      <a:endParaRPr lang="uk-UA" sz="1300" dirty="0" smtClean="0"/>
                    </a:p>
                    <a:p>
                      <a:pPr algn="ctr"/>
                      <a:r>
                        <a:rPr lang="uk-UA" sz="1300" dirty="0" smtClean="0"/>
                        <a:t>Відповідальний за даний показник</a:t>
                      </a:r>
                      <a:endParaRPr lang="uk-UA" sz="1300" dirty="0"/>
                    </a:p>
                  </a:txBody>
                  <a:tcPr marL="91436" marR="91436" marT="45719" marB="45719"/>
                </a:tc>
                <a:tc>
                  <a:txBody>
                    <a:bodyPr/>
                    <a:lstStyle/>
                    <a:p>
                      <a:pPr algn="ctr"/>
                      <a:endParaRPr lang="uk-UA" sz="1300" dirty="0" smtClean="0"/>
                    </a:p>
                    <a:p>
                      <a:pPr algn="ctr"/>
                      <a:r>
                        <a:rPr lang="uk-UA" sz="1300" dirty="0" smtClean="0"/>
                        <a:t>Джерела</a:t>
                      </a:r>
                    </a:p>
                    <a:p>
                      <a:pPr algn="ctr"/>
                      <a:r>
                        <a:rPr lang="uk-UA" sz="1300" dirty="0" smtClean="0"/>
                        <a:t>даних </a:t>
                      </a:r>
                      <a:endParaRPr lang="uk-UA" sz="1300" dirty="0"/>
                    </a:p>
                  </a:txBody>
                  <a:tcPr marL="91436" marR="91436" marT="45719" marB="45719"/>
                </a:tc>
              </a:tr>
              <a:tr h="576049">
                <a:tc gridSpan="4">
                  <a:txBody>
                    <a:bodyPr/>
                    <a:lstStyle/>
                    <a:p>
                      <a:r>
                        <a:rPr lang="ru-RU" sz="1400" b="1" dirty="0" err="1" smtClean="0"/>
                        <a:t>Ціль</a:t>
                      </a:r>
                      <a:r>
                        <a:rPr lang="ru-RU" sz="1400" b="1" dirty="0" smtClean="0"/>
                        <a:t> 2. </a:t>
                      </a:r>
                      <a:r>
                        <a:rPr lang="ru-RU" sz="1400" b="1" dirty="0" err="1" smtClean="0"/>
                        <a:t>Подолання</a:t>
                      </a:r>
                      <a:r>
                        <a:rPr lang="ru-RU" sz="1400" b="1" dirty="0" smtClean="0"/>
                        <a:t> голоду, </a:t>
                      </a:r>
                      <a:r>
                        <a:rPr lang="ru-RU" sz="1400" b="1" dirty="0" err="1" smtClean="0"/>
                        <a:t>досягнення</a:t>
                      </a:r>
                      <a:r>
                        <a:rPr lang="ru-RU" sz="1400" b="1" dirty="0" smtClean="0"/>
                        <a:t> </a:t>
                      </a:r>
                      <a:r>
                        <a:rPr lang="ru-RU" sz="1400" b="1" dirty="0" err="1" smtClean="0"/>
                        <a:t>продовольчої</a:t>
                      </a:r>
                      <a:r>
                        <a:rPr lang="ru-RU" sz="1400" b="1" dirty="0" smtClean="0"/>
                        <a:t> </a:t>
                      </a:r>
                      <a:r>
                        <a:rPr lang="ru-RU" sz="1400" b="1" dirty="0" err="1" smtClean="0"/>
                        <a:t>безпеки</a:t>
                      </a:r>
                      <a:r>
                        <a:rPr lang="ru-RU" sz="1400" b="1" dirty="0" smtClean="0"/>
                        <a:t>, </a:t>
                      </a:r>
                      <a:r>
                        <a:rPr lang="ru-RU" sz="1400" b="1" dirty="0" err="1" smtClean="0"/>
                        <a:t>поліпшення</a:t>
                      </a:r>
                      <a:r>
                        <a:rPr lang="ru-RU" sz="1400" b="1" dirty="0" smtClean="0"/>
                        <a:t> </a:t>
                      </a:r>
                      <a:r>
                        <a:rPr lang="ru-RU" sz="1400" b="1" dirty="0" err="1" smtClean="0"/>
                        <a:t>харчування</a:t>
                      </a:r>
                      <a:r>
                        <a:rPr lang="ru-RU" sz="1400" b="1" dirty="0" smtClean="0"/>
                        <a:t> і </a:t>
                      </a:r>
                      <a:r>
                        <a:rPr lang="ru-RU" sz="1400" b="1" dirty="0" err="1" smtClean="0"/>
                        <a:t>сприяння</a:t>
                      </a:r>
                      <a:r>
                        <a:rPr lang="ru-RU" sz="1400" b="1" dirty="0" smtClean="0"/>
                        <a:t> </a:t>
                      </a:r>
                      <a:r>
                        <a:rPr lang="ru-RU" sz="1400" b="1" dirty="0" err="1" smtClean="0"/>
                        <a:t>сталому</a:t>
                      </a:r>
                      <a:r>
                        <a:rPr lang="ru-RU" sz="1400" b="1" dirty="0" smtClean="0"/>
                        <a:t> </a:t>
                      </a:r>
                      <a:r>
                        <a:rPr lang="ru-RU" sz="1400" b="1" dirty="0" err="1" smtClean="0"/>
                        <a:t>розвитку</a:t>
                      </a:r>
                      <a:r>
                        <a:rPr lang="ru-RU" sz="1400" b="1" dirty="0" smtClean="0"/>
                        <a:t> </a:t>
                      </a:r>
                      <a:r>
                        <a:rPr lang="ru-RU" sz="1400" b="1" dirty="0" err="1" smtClean="0"/>
                        <a:t>сільського</a:t>
                      </a:r>
                      <a:r>
                        <a:rPr lang="ru-RU" sz="1400" b="1" dirty="0" smtClean="0"/>
                        <a:t> </a:t>
                      </a:r>
                      <a:r>
                        <a:rPr lang="ru-RU" sz="1400" b="1" dirty="0" err="1" smtClean="0"/>
                        <a:t>господарства</a:t>
                      </a:r>
                      <a:endParaRPr lang="uk-UA" sz="1400" b="1" dirty="0"/>
                    </a:p>
                  </a:txBody>
                  <a:tcPr marL="91436" marR="91436" marT="45719" marB="45719"/>
                </a:tc>
                <a:tc hMerge="1">
                  <a:txBody>
                    <a:bodyPr/>
                    <a:lstStyle/>
                    <a:p>
                      <a:endParaRPr lang="uk-UA"/>
                    </a:p>
                  </a:txBody>
                  <a:tcPr/>
                </a:tc>
                <a:tc hMerge="1">
                  <a:txBody>
                    <a:bodyPr/>
                    <a:lstStyle/>
                    <a:p>
                      <a:endParaRPr lang="uk-UA"/>
                    </a:p>
                  </a:txBody>
                  <a:tcPr/>
                </a:tc>
                <a:tc hMerge="1">
                  <a:txBody>
                    <a:bodyPr/>
                    <a:lstStyle/>
                    <a:p>
                      <a:endParaRPr lang="uk-UA"/>
                    </a:p>
                  </a:txBody>
                  <a:tcPr/>
                </a:tc>
              </a:tr>
              <a:tr h="1512129">
                <a:tc>
                  <a:txBody>
                    <a:bodyPr/>
                    <a:lstStyle/>
                    <a:p>
                      <a:r>
                        <a:rPr lang="ru-RU" sz="1200" dirty="0" smtClean="0"/>
                        <a:t>2.2.2 </a:t>
                      </a:r>
                      <a:r>
                        <a:rPr lang="ru-RU" sz="1200" dirty="0" err="1" smtClean="0"/>
                        <a:t>Поширеність</a:t>
                      </a:r>
                      <a:r>
                        <a:rPr lang="ru-RU" sz="1200" dirty="0" smtClean="0"/>
                        <a:t> </a:t>
                      </a:r>
                      <a:r>
                        <a:rPr lang="ru-RU" sz="1200" dirty="0" err="1" smtClean="0"/>
                        <a:t>надлишкової</a:t>
                      </a:r>
                      <a:r>
                        <a:rPr lang="ru-RU" sz="1200" dirty="0" smtClean="0"/>
                        <a:t> ваги </a:t>
                      </a:r>
                      <a:r>
                        <a:rPr lang="ru-RU" sz="1200" dirty="0" err="1" smtClean="0"/>
                        <a:t>серед</a:t>
                      </a:r>
                      <a:r>
                        <a:rPr lang="ru-RU" sz="1200" dirty="0" smtClean="0"/>
                        <a:t> </a:t>
                      </a:r>
                      <a:r>
                        <a:rPr lang="ru-RU" sz="1200" dirty="0" err="1" smtClean="0"/>
                        <a:t>дітей</a:t>
                      </a:r>
                      <a:r>
                        <a:rPr lang="ru-RU" sz="1200" dirty="0" smtClean="0"/>
                        <a:t> (</a:t>
                      </a:r>
                      <a:r>
                        <a:rPr lang="ru-RU" sz="1200" dirty="0" err="1" smtClean="0"/>
                        <a:t>середньоквадратичне</a:t>
                      </a:r>
                      <a:r>
                        <a:rPr lang="ru-RU" sz="1200" dirty="0" smtClean="0"/>
                        <a:t> </a:t>
                      </a:r>
                      <a:r>
                        <a:rPr lang="ru-RU" sz="1200" dirty="0" err="1" smtClean="0"/>
                        <a:t>відхилення</a:t>
                      </a:r>
                      <a:r>
                        <a:rPr lang="ru-RU" sz="1200" dirty="0" smtClean="0"/>
                        <a:t> </a:t>
                      </a:r>
                      <a:r>
                        <a:rPr lang="ru-RU" sz="1200" dirty="0" err="1" smtClean="0"/>
                        <a:t>від</a:t>
                      </a:r>
                      <a:r>
                        <a:rPr lang="ru-RU" sz="1200" dirty="0" smtClean="0"/>
                        <a:t> </a:t>
                      </a:r>
                      <a:r>
                        <a:rPr lang="ru-RU" sz="1200" dirty="0" err="1" smtClean="0"/>
                        <a:t>медіанного</a:t>
                      </a:r>
                      <a:r>
                        <a:rPr lang="ru-RU" sz="1200" dirty="0" smtClean="0"/>
                        <a:t> </a:t>
                      </a:r>
                      <a:r>
                        <a:rPr lang="ru-RU" sz="1200" dirty="0" err="1" smtClean="0"/>
                        <a:t>показника</a:t>
                      </a:r>
                      <a:r>
                        <a:rPr lang="ru-RU" sz="1200" dirty="0" smtClean="0"/>
                        <a:t> ваги до </a:t>
                      </a:r>
                      <a:r>
                        <a:rPr lang="ru-RU" sz="1200" dirty="0" err="1" smtClean="0"/>
                        <a:t>зросту</a:t>
                      </a:r>
                      <a:r>
                        <a:rPr lang="ru-RU" sz="1200" dirty="0" smtClean="0"/>
                        <a:t> </a:t>
                      </a:r>
                      <a:r>
                        <a:rPr lang="ru-RU" sz="1200" dirty="0" err="1" smtClean="0"/>
                        <a:t>дитини</a:t>
                      </a:r>
                      <a:r>
                        <a:rPr lang="ru-RU" sz="1200" dirty="0" smtClean="0"/>
                        <a:t> </a:t>
                      </a:r>
                      <a:r>
                        <a:rPr lang="ru-RU" sz="1200" dirty="0" err="1" smtClean="0"/>
                        <a:t>відповідно</a:t>
                      </a:r>
                      <a:r>
                        <a:rPr lang="ru-RU" sz="1200" dirty="0" smtClean="0"/>
                        <a:t> до норм </a:t>
                      </a:r>
                      <a:r>
                        <a:rPr lang="ru-RU" sz="1200" dirty="0" err="1" smtClean="0"/>
                        <a:t>зростання</a:t>
                      </a:r>
                      <a:r>
                        <a:rPr lang="ru-RU" sz="1200" dirty="0" smtClean="0"/>
                        <a:t> </a:t>
                      </a:r>
                      <a:r>
                        <a:rPr lang="ru-RU" sz="1200" dirty="0" err="1" smtClean="0"/>
                        <a:t>дітей</a:t>
                      </a:r>
                      <a:r>
                        <a:rPr lang="ru-RU" sz="1200" dirty="0" smtClean="0"/>
                        <a:t>, </a:t>
                      </a:r>
                      <a:r>
                        <a:rPr lang="ru-RU" sz="1200" dirty="0" err="1" smtClean="0"/>
                        <a:t>встановленими</a:t>
                      </a:r>
                      <a:r>
                        <a:rPr lang="ru-RU" sz="1200" dirty="0" smtClean="0"/>
                        <a:t> ВООЗ,&gt; +2)*</a:t>
                      </a:r>
                      <a:endParaRPr lang="uk-UA" sz="1200" dirty="0"/>
                    </a:p>
                  </a:txBody>
                  <a:tcPr marL="91436" marR="91436" marT="45719" marB="45719"/>
                </a:tc>
                <a:tc>
                  <a:txBody>
                    <a:bodyPr/>
                    <a:lstStyle/>
                    <a:p>
                      <a:r>
                        <a:rPr lang="ru-RU" sz="1200" kern="1200" dirty="0" err="1" smtClean="0">
                          <a:solidFill>
                            <a:schemeClr val="dk1"/>
                          </a:solidFill>
                          <a:latin typeface="+mn-lt"/>
                          <a:ea typeface="+mn-ea"/>
                          <a:cs typeface="+mn-cs"/>
                        </a:rPr>
                        <a:t>Частка</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населення</a:t>
                      </a:r>
                      <a:r>
                        <a:rPr lang="ru-RU" sz="1200" kern="1200" dirty="0" smtClean="0">
                          <a:solidFill>
                            <a:schemeClr val="dk1"/>
                          </a:solidFill>
                          <a:latin typeface="+mn-lt"/>
                          <a:ea typeface="+mn-ea"/>
                          <a:cs typeface="+mn-cs"/>
                        </a:rPr>
                        <a:t>, яке </a:t>
                      </a:r>
                      <a:r>
                        <a:rPr lang="ru-RU" sz="1200" kern="1200" dirty="0" err="1" smtClean="0">
                          <a:solidFill>
                            <a:schemeClr val="dk1"/>
                          </a:solidFill>
                          <a:latin typeface="+mn-lt"/>
                          <a:ea typeface="+mn-ea"/>
                          <a:cs typeface="+mn-cs"/>
                        </a:rPr>
                        <a:t>має</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крайнє</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ожиріння</a:t>
                      </a:r>
                      <a:r>
                        <a:rPr lang="ru-RU" sz="1200" kern="1200" dirty="0" smtClean="0">
                          <a:solidFill>
                            <a:schemeClr val="dk1"/>
                          </a:solidFill>
                          <a:latin typeface="+mn-lt"/>
                          <a:ea typeface="+mn-ea"/>
                          <a:cs typeface="+mn-cs"/>
                        </a:rPr>
                        <a:t>, в </a:t>
                      </a:r>
                      <a:r>
                        <a:rPr lang="ru-RU" sz="1200" kern="1200" dirty="0" err="1" smtClean="0">
                          <a:solidFill>
                            <a:schemeClr val="dk1"/>
                          </a:solidFill>
                          <a:latin typeface="+mn-lt"/>
                          <a:ea typeface="+mn-ea"/>
                          <a:cs typeface="+mn-cs"/>
                        </a:rPr>
                        <a:t>розбивці</a:t>
                      </a:r>
                      <a:r>
                        <a:rPr lang="ru-RU" sz="1200" kern="1200" dirty="0" smtClean="0">
                          <a:solidFill>
                            <a:schemeClr val="dk1"/>
                          </a:solidFill>
                          <a:latin typeface="+mn-lt"/>
                          <a:ea typeface="+mn-ea"/>
                          <a:cs typeface="+mn-cs"/>
                        </a:rPr>
                        <a:t> за </a:t>
                      </a:r>
                      <a:r>
                        <a:rPr lang="ru-RU" sz="1200" kern="1200" dirty="0" err="1" smtClean="0">
                          <a:solidFill>
                            <a:schemeClr val="dk1"/>
                          </a:solidFill>
                          <a:latin typeface="+mn-lt"/>
                          <a:ea typeface="+mn-ea"/>
                          <a:cs typeface="+mn-cs"/>
                        </a:rPr>
                        <a:t>статтю</a:t>
                      </a:r>
                      <a:r>
                        <a:rPr lang="ru-RU" sz="1200" kern="1200" dirty="0" smtClean="0">
                          <a:solidFill>
                            <a:schemeClr val="dk1"/>
                          </a:solidFill>
                          <a:latin typeface="+mn-lt"/>
                          <a:ea typeface="+mn-ea"/>
                          <a:cs typeface="+mn-cs"/>
                        </a:rPr>
                        <a:t> та </a:t>
                      </a:r>
                      <a:r>
                        <a:rPr lang="ru-RU" sz="1200" kern="1200" dirty="0" err="1" smtClean="0">
                          <a:solidFill>
                            <a:schemeClr val="dk1"/>
                          </a:solidFill>
                          <a:latin typeface="+mn-lt"/>
                          <a:ea typeface="+mn-ea"/>
                          <a:cs typeface="+mn-cs"/>
                        </a:rPr>
                        <a:t>віком</a:t>
                      </a:r>
                      <a:endParaRPr lang="uk-UA" sz="1200" kern="1200" dirty="0">
                        <a:solidFill>
                          <a:schemeClr val="dk1"/>
                        </a:solidFill>
                        <a:latin typeface="+mn-lt"/>
                        <a:ea typeface="+mn-ea"/>
                        <a:cs typeface="+mn-cs"/>
                      </a:endParaRPr>
                    </a:p>
                  </a:txBody>
                  <a:tcPr marL="91436" marR="91436" marT="45719" marB="45719"/>
                </a:tc>
                <a:tc>
                  <a:txBody>
                    <a:bodyPr/>
                    <a:lstStyle/>
                    <a:p>
                      <a:pPr algn="ctr"/>
                      <a:r>
                        <a:rPr lang="uk-UA" sz="1200" dirty="0" err="1" smtClean="0"/>
                        <a:t>Держстат</a:t>
                      </a:r>
                      <a:endParaRPr lang="uk-UA" sz="1200" dirty="0"/>
                    </a:p>
                  </a:txBody>
                  <a:tcPr marL="91436" marR="91436" marT="45719" marB="45719"/>
                </a:tc>
                <a:tc>
                  <a:txBody>
                    <a:bodyPr/>
                    <a:lstStyle/>
                    <a:p>
                      <a:r>
                        <a:rPr lang="ru-RU" sz="1200" dirty="0" err="1" smtClean="0"/>
                        <a:t>Вибіркове</a:t>
                      </a:r>
                      <a:r>
                        <a:rPr lang="ru-RU" sz="1200" dirty="0" smtClean="0"/>
                        <a:t> </a:t>
                      </a:r>
                      <a:r>
                        <a:rPr lang="ru-RU" sz="1200" dirty="0" err="1" smtClean="0"/>
                        <a:t>обстеження</a:t>
                      </a:r>
                      <a:r>
                        <a:rPr lang="ru-RU" sz="1200" dirty="0" smtClean="0"/>
                        <a:t> умов </a:t>
                      </a:r>
                      <a:r>
                        <a:rPr lang="ru-RU" sz="1200" dirty="0" err="1" smtClean="0"/>
                        <a:t>життя</a:t>
                      </a:r>
                      <a:r>
                        <a:rPr lang="ru-RU" sz="1200" dirty="0" smtClean="0"/>
                        <a:t> </a:t>
                      </a:r>
                      <a:r>
                        <a:rPr lang="ru-RU" sz="1200" dirty="0" err="1" smtClean="0"/>
                        <a:t>домогосподарств</a:t>
                      </a:r>
                      <a:endParaRPr lang="uk-UA" sz="1200" dirty="0"/>
                    </a:p>
                  </a:txBody>
                  <a:tcPr marL="91436" marR="91436" marT="45719" marB="45719"/>
                </a:tc>
              </a:tr>
              <a:tr h="644607">
                <a:tc gridSpan="4">
                  <a:txBody>
                    <a:bodyPr/>
                    <a:lstStyle/>
                    <a:p>
                      <a:r>
                        <a:rPr lang="ru-RU" sz="1400" b="1" dirty="0" err="1" smtClean="0"/>
                        <a:t>Ціль</a:t>
                      </a:r>
                      <a:r>
                        <a:rPr lang="ru-RU" sz="1400" b="1" dirty="0" smtClean="0"/>
                        <a:t> 3.</a:t>
                      </a:r>
                      <a:r>
                        <a:rPr lang="ru-RU" sz="1400" b="1" baseline="0" dirty="0" smtClean="0"/>
                        <a:t> </a:t>
                      </a:r>
                      <a:r>
                        <a:rPr lang="ru-RU" sz="1400" b="1" baseline="0" dirty="0" err="1" smtClean="0"/>
                        <a:t>Забезпечення</a:t>
                      </a:r>
                      <a:r>
                        <a:rPr lang="ru-RU" sz="1400" b="1" baseline="0" dirty="0" smtClean="0"/>
                        <a:t> здорового способу </a:t>
                      </a:r>
                      <a:r>
                        <a:rPr lang="ru-RU" sz="1400" b="1" baseline="0" dirty="0" err="1" smtClean="0"/>
                        <a:t>життя</a:t>
                      </a:r>
                      <a:r>
                        <a:rPr lang="ru-RU" sz="1400" b="1" baseline="0" dirty="0" smtClean="0"/>
                        <a:t> та </a:t>
                      </a:r>
                      <a:r>
                        <a:rPr lang="ru-RU" sz="1400" b="1" baseline="0" dirty="0" err="1" smtClean="0"/>
                        <a:t>сприяння</a:t>
                      </a:r>
                      <a:r>
                        <a:rPr lang="ru-RU" sz="1400" b="1" baseline="0" dirty="0" smtClean="0"/>
                        <a:t> </a:t>
                      </a:r>
                      <a:r>
                        <a:rPr lang="ru-RU" sz="1400" b="1" baseline="0" dirty="0" err="1" smtClean="0"/>
                        <a:t>благополуччю</a:t>
                      </a:r>
                      <a:r>
                        <a:rPr lang="ru-RU" sz="1400" b="1" baseline="0" dirty="0" smtClean="0"/>
                        <a:t> для </a:t>
                      </a:r>
                      <a:r>
                        <a:rPr lang="ru-RU" sz="1400" b="1" baseline="0" dirty="0" err="1" smtClean="0"/>
                        <a:t>всіх</a:t>
                      </a:r>
                      <a:r>
                        <a:rPr lang="ru-RU" sz="1400" b="1" baseline="0" dirty="0" smtClean="0"/>
                        <a:t> у будь-</a:t>
                      </a:r>
                      <a:r>
                        <a:rPr lang="ru-RU" sz="1400" b="1" baseline="0" dirty="0" err="1" smtClean="0"/>
                        <a:t>якому</a:t>
                      </a:r>
                      <a:r>
                        <a:rPr lang="ru-RU" sz="1400" b="1" baseline="0" dirty="0" smtClean="0"/>
                        <a:t> </a:t>
                      </a:r>
                      <a:r>
                        <a:rPr lang="ru-RU" sz="1400" b="1" baseline="0" dirty="0" err="1" smtClean="0"/>
                        <a:t>віці</a:t>
                      </a:r>
                      <a:endParaRPr lang="uk-UA" sz="1400" b="1" dirty="0"/>
                    </a:p>
                  </a:txBody>
                  <a:tcPr marL="91436" marR="91436" marT="45719" marB="45719"/>
                </a:tc>
                <a:tc hMerge="1">
                  <a:txBody>
                    <a:bodyPr/>
                    <a:lstStyle/>
                    <a:p>
                      <a:endParaRPr lang="uk-UA"/>
                    </a:p>
                  </a:txBody>
                  <a:tcPr/>
                </a:tc>
                <a:tc hMerge="1">
                  <a:txBody>
                    <a:bodyPr/>
                    <a:lstStyle/>
                    <a:p>
                      <a:endParaRPr lang="uk-UA" sz="1200" dirty="0"/>
                    </a:p>
                  </a:txBody>
                  <a:tcPr/>
                </a:tc>
                <a:tc hMerge="1">
                  <a:txBody>
                    <a:bodyPr/>
                    <a:lstStyle/>
                    <a:p>
                      <a:endParaRPr lang="uk-UA"/>
                    </a:p>
                  </a:txBody>
                  <a:tcPr/>
                </a:tc>
              </a:tr>
              <a:tr h="1371565">
                <a:tc>
                  <a:txBody>
                    <a:bodyPr/>
                    <a:lstStyle/>
                    <a:p>
                      <a:r>
                        <a:rPr lang="ru-RU" sz="1200" dirty="0" smtClean="0"/>
                        <a:t>3.3.1 Число </a:t>
                      </a:r>
                      <a:r>
                        <a:rPr lang="ru-RU" sz="1200" dirty="0" err="1" smtClean="0"/>
                        <a:t>нових</a:t>
                      </a:r>
                      <a:r>
                        <a:rPr lang="ru-RU" sz="1200" dirty="0" smtClean="0"/>
                        <a:t> ВІЛ-</a:t>
                      </a:r>
                      <a:r>
                        <a:rPr lang="ru-RU" sz="1200" dirty="0" err="1" smtClean="0"/>
                        <a:t>інфекції</a:t>
                      </a:r>
                      <a:r>
                        <a:rPr lang="ru-RU" sz="1200" dirty="0" smtClean="0"/>
                        <a:t> на 1000 </a:t>
                      </a:r>
                      <a:r>
                        <a:rPr lang="ru-RU" sz="1200" dirty="0" err="1" smtClean="0"/>
                        <a:t>неінфікованого</a:t>
                      </a:r>
                      <a:r>
                        <a:rPr lang="ru-RU" sz="1200" dirty="0" smtClean="0"/>
                        <a:t> </a:t>
                      </a:r>
                      <a:r>
                        <a:rPr lang="ru-RU" sz="1200" dirty="0" err="1" smtClean="0"/>
                        <a:t>населення</a:t>
                      </a:r>
                      <a:r>
                        <a:rPr lang="ru-RU" sz="1200" dirty="0" smtClean="0"/>
                        <a:t> за </a:t>
                      </a:r>
                      <a:r>
                        <a:rPr lang="ru-RU" sz="1200" dirty="0" err="1" smtClean="0"/>
                        <a:t>статтю</a:t>
                      </a:r>
                      <a:r>
                        <a:rPr lang="ru-RU" sz="1200" dirty="0" smtClean="0"/>
                        <a:t>, </a:t>
                      </a:r>
                      <a:r>
                        <a:rPr lang="ru-RU" sz="1200" dirty="0" err="1" smtClean="0"/>
                        <a:t>віком</a:t>
                      </a:r>
                      <a:r>
                        <a:rPr lang="ru-RU" sz="1200" dirty="0" smtClean="0"/>
                        <a:t> </a:t>
                      </a:r>
                      <a:endParaRPr lang="uk-UA" sz="1200" dirty="0"/>
                    </a:p>
                  </a:txBody>
                  <a:tcPr marL="91436" marR="91436" marT="45719" marB="45719"/>
                </a:tc>
                <a:tc>
                  <a:txBody>
                    <a:bodyPr/>
                    <a:lstStyle/>
                    <a:p>
                      <a:r>
                        <a:rPr lang="ru-RU" sz="1200" dirty="0" err="1" smtClean="0"/>
                        <a:t>Кількість</a:t>
                      </a:r>
                      <a:r>
                        <a:rPr lang="ru-RU" sz="1200" dirty="0" smtClean="0"/>
                        <a:t> </a:t>
                      </a:r>
                      <a:r>
                        <a:rPr lang="ru-RU" sz="1200" dirty="0" err="1" smtClean="0"/>
                        <a:t>хворих</a:t>
                      </a:r>
                      <a:r>
                        <a:rPr lang="ru-RU" sz="1200" dirty="0" smtClean="0"/>
                        <a:t> з </a:t>
                      </a:r>
                      <a:r>
                        <a:rPr lang="ru-RU" sz="1200" dirty="0" err="1" smtClean="0"/>
                        <a:t>уперше</a:t>
                      </a:r>
                      <a:r>
                        <a:rPr lang="ru-RU" sz="1200" dirty="0" smtClean="0"/>
                        <a:t> в </a:t>
                      </a:r>
                      <a:r>
                        <a:rPr lang="ru-RU" sz="1200" dirty="0" err="1" smtClean="0"/>
                        <a:t>житті</a:t>
                      </a:r>
                      <a:r>
                        <a:rPr lang="ru-RU" sz="1200" dirty="0" smtClean="0"/>
                        <a:t> </a:t>
                      </a:r>
                      <a:r>
                        <a:rPr lang="ru-RU" sz="1200" dirty="0" err="1" smtClean="0"/>
                        <a:t>встановленим</a:t>
                      </a:r>
                      <a:r>
                        <a:rPr lang="ru-RU" sz="1200" dirty="0" smtClean="0"/>
                        <a:t> </a:t>
                      </a:r>
                      <a:r>
                        <a:rPr lang="ru-RU" sz="1200" dirty="0" err="1" smtClean="0"/>
                        <a:t>діагнозом</a:t>
                      </a:r>
                      <a:r>
                        <a:rPr lang="ru-RU" sz="1200" dirty="0" smtClean="0"/>
                        <a:t> ВІЛ, на 100 000 </a:t>
                      </a:r>
                      <a:r>
                        <a:rPr lang="ru-RU" sz="1200" dirty="0" err="1" smtClean="0"/>
                        <a:t>населення</a:t>
                      </a:r>
                      <a:endParaRPr lang="uk-UA" sz="1200" dirty="0"/>
                    </a:p>
                  </a:txBody>
                  <a:tcPr marL="91436" marR="91436" marT="45719" marB="45719"/>
                </a:tc>
                <a:tc>
                  <a:txBody>
                    <a:bodyPr/>
                    <a:lstStyle/>
                    <a:p>
                      <a:pPr algn="ctr"/>
                      <a:r>
                        <a:rPr lang="uk-UA" sz="1200" dirty="0" smtClean="0"/>
                        <a:t>Міністерство охорони здоров'я </a:t>
                      </a:r>
                    </a:p>
                    <a:p>
                      <a:pPr algn="ctr"/>
                      <a:r>
                        <a:rPr lang="uk-UA" sz="1200" dirty="0" err="1" smtClean="0"/>
                        <a:t>Держстат</a:t>
                      </a:r>
                      <a:endParaRPr lang="uk-UA" sz="1200" dirty="0"/>
                    </a:p>
                  </a:txBody>
                  <a:tcPr marL="91436" marR="91436" marT="45719" marB="45719"/>
                </a:tc>
                <a:tc>
                  <a:txBody>
                    <a:bodyPr/>
                    <a:lstStyle/>
                    <a:p>
                      <a:r>
                        <a:rPr lang="ru-RU" sz="1200" dirty="0" err="1" smtClean="0"/>
                        <a:t>Адміністративні</a:t>
                      </a:r>
                      <a:r>
                        <a:rPr lang="ru-RU" sz="1200" dirty="0" smtClean="0"/>
                        <a:t> </a:t>
                      </a:r>
                      <a:r>
                        <a:rPr lang="ru-RU" sz="1200" dirty="0" err="1" smtClean="0"/>
                        <a:t>дані</a:t>
                      </a:r>
                      <a:r>
                        <a:rPr lang="ru-RU" sz="1200" dirty="0" smtClean="0"/>
                        <a:t> МОЗ, </a:t>
                      </a:r>
                    </a:p>
                    <a:p>
                      <a:r>
                        <a:rPr lang="ru-RU" sz="1200" dirty="0" err="1" smtClean="0"/>
                        <a:t>дані</a:t>
                      </a:r>
                      <a:r>
                        <a:rPr lang="ru-RU" sz="1200" dirty="0" smtClean="0"/>
                        <a:t> </a:t>
                      </a:r>
                      <a:r>
                        <a:rPr lang="ru-RU" sz="1200" dirty="0" err="1" smtClean="0"/>
                        <a:t>Держстату</a:t>
                      </a:r>
                      <a:r>
                        <a:rPr lang="ru-RU" sz="1200" dirty="0" smtClean="0"/>
                        <a:t> </a:t>
                      </a:r>
                      <a:r>
                        <a:rPr lang="ru-RU" sz="1200" dirty="0" err="1" smtClean="0"/>
                        <a:t>щодо</a:t>
                      </a:r>
                      <a:r>
                        <a:rPr lang="ru-RU" sz="1200" dirty="0" smtClean="0"/>
                        <a:t> </a:t>
                      </a:r>
                      <a:r>
                        <a:rPr lang="ru-RU" sz="1200" dirty="0" err="1" smtClean="0"/>
                        <a:t>середньої</a:t>
                      </a:r>
                      <a:r>
                        <a:rPr lang="ru-RU" sz="1200" dirty="0" smtClean="0"/>
                        <a:t> </a:t>
                      </a:r>
                      <a:r>
                        <a:rPr lang="ru-RU" sz="1200" dirty="0" err="1" smtClean="0"/>
                        <a:t>чисельності</a:t>
                      </a:r>
                      <a:r>
                        <a:rPr lang="ru-RU" sz="1200" dirty="0" smtClean="0"/>
                        <a:t> </a:t>
                      </a:r>
                      <a:r>
                        <a:rPr lang="ru-RU" sz="1200" dirty="0" err="1" smtClean="0"/>
                        <a:t>постійного</a:t>
                      </a:r>
                      <a:r>
                        <a:rPr lang="ru-RU" sz="1200" dirty="0" smtClean="0"/>
                        <a:t> </a:t>
                      </a:r>
                      <a:r>
                        <a:rPr lang="ru-RU" sz="1200" dirty="0" err="1" smtClean="0"/>
                        <a:t>населення</a:t>
                      </a:r>
                      <a:endParaRPr lang="uk-UA" sz="1200" dirty="0"/>
                    </a:p>
                  </a:txBody>
                  <a:tcPr marL="91436" marR="91436" marT="45719" marB="45719"/>
                </a:tc>
              </a:tr>
            </a:tbl>
          </a:graphicData>
        </a:graphic>
      </p:graphicFrame>
      <p:grpSp>
        <p:nvGrpSpPr>
          <p:cNvPr id="9" name="Группа 8"/>
          <p:cNvGrpSpPr/>
          <p:nvPr/>
        </p:nvGrpSpPr>
        <p:grpSpPr>
          <a:xfrm>
            <a:off x="-226347" y="476250"/>
            <a:ext cx="9617997" cy="891086"/>
            <a:chOff x="-252311" y="597679"/>
            <a:chExt cx="9617997" cy="891086"/>
          </a:xfrm>
        </p:grpSpPr>
        <p:sp>
          <p:nvSpPr>
            <p:cNvPr id="10" name="Прямоугольник 5"/>
            <p:cNvSpPr>
              <a:spLocks noChangeArrowheads="1"/>
            </p:cNvSpPr>
            <p:nvPr/>
          </p:nvSpPr>
          <p:spPr bwMode="auto">
            <a:xfrm>
              <a:off x="-1" y="842434"/>
              <a:ext cx="936568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marL="0" indent="0">
                <a:spcBef>
                  <a:spcPct val="0"/>
                </a:spcBef>
                <a:buClrTx/>
                <a:buFont typeface="Wingdings" panose="05000000000000000000" pitchFamily="2" charset="2"/>
                <a:buNone/>
                <a:defRPr/>
              </a:pPr>
              <a:r>
                <a:rPr lang="uk-UA" sz="1800" b="1" i="1" dirty="0" smtClean="0">
                  <a:latin typeface="Times New Roman" panose="02020603050405020304" pitchFamily="18" charset="0"/>
                  <a:cs typeface="Times New Roman" panose="02020603050405020304" pitchFamily="18" charset="0"/>
                </a:rPr>
                <a:t>Показники ЦСР рекомендовані ЮНІСЕФ для підготовки </a:t>
              </a:r>
              <a:r>
                <a:rPr lang="uk-UA" sz="1800" b="1" i="1" dirty="0" err="1" smtClean="0">
                  <a:latin typeface="Times New Roman" panose="02020603050405020304" pitchFamily="18" charset="0"/>
                  <a:cs typeface="Times New Roman" panose="02020603050405020304" pitchFamily="18" charset="0"/>
                </a:rPr>
                <a:t>країнових</a:t>
              </a:r>
              <a:r>
                <a:rPr lang="uk-UA" sz="1800" b="1" i="1" dirty="0" smtClean="0">
                  <a:latin typeface="Times New Roman" panose="02020603050405020304" pitchFamily="18" charset="0"/>
                  <a:cs typeface="Times New Roman" panose="02020603050405020304" pitchFamily="18" charset="0"/>
                </a:rPr>
                <a:t> аналітичних доповідей щодо становища дітей</a:t>
              </a:r>
              <a:endParaRPr lang="uk-UA" sz="1800" dirty="0" smtClean="0">
                <a:latin typeface="Palatino Linotype" panose="02040502050505030304" pitchFamily="18" charset="0"/>
              </a:endParaRPr>
            </a:p>
          </p:txBody>
        </p:sp>
        <p:sp>
          <p:nvSpPr>
            <p:cNvPr id="11" name="Прямоугольник 10"/>
            <p:cNvSpPr/>
            <p:nvPr/>
          </p:nvSpPr>
          <p:spPr>
            <a:xfrm>
              <a:off x="-252311" y="597679"/>
              <a:ext cx="6768301" cy="369332"/>
            </a:xfrm>
            <a:prstGeom prst="rect">
              <a:avLst/>
            </a:prstGeom>
          </p:spPr>
          <p:txBody>
            <a:bodyPr wrap="square">
              <a:spAutoFit/>
            </a:bodyPr>
            <a:lstStyle/>
            <a:p>
              <a:pPr marL="357188" eaLnBrk="1" fontAlgn="auto" hangingPunct="1">
                <a:spcAft>
                  <a:spcPts val="0"/>
                </a:spcAft>
                <a:defRPr/>
              </a:pPr>
              <a:r>
                <a:rPr lang="uk-UA" b="1" dirty="0">
                  <a:latin typeface="Times New Roman" panose="02020603050405020304" pitchFamily="18" charset="0"/>
                  <a:cs typeface="Times New Roman" panose="02020603050405020304" pitchFamily="18" charset="0"/>
                </a:rPr>
                <a:t>3. Цілі Сталого розвитку:</a:t>
              </a:r>
              <a:r>
                <a:rPr lang="uk-UA" b="1" i="1" dirty="0">
                  <a:latin typeface="Times New Roman" panose="02020603050405020304" pitchFamily="18" charset="0"/>
                  <a:cs typeface="Times New Roman" panose="02020603050405020304" pitchFamily="18" charset="0"/>
                </a:rPr>
                <a:t> Глобальні показники ЦСР</a:t>
              </a:r>
            </a:p>
          </p:txBody>
        </p:sp>
      </p:grpSp>
    </p:spTree>
    <p:extLst>
      <p:ext uri="{BB962C8B-B14F-4D97-AF65-F5344CB8AC3E}">
        <p14:creationId xmlns:p14="http://schemas.microsoft.com/office/powerpoint/2010/main" val="223987473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Заголовок 1"/>
          <p:cNvSpPr>
            <a:spLocks noGrp="1"/>
          </p:cNvSpPr>
          <p:nvPr>
            <p:ph type="title"/>
          </p:nvPr>
        </p:nvSpPr>
        <p:spPr/>
        <p:txBody>
          <a:bodyPr/>
          <a:lstStyle/>
          <a:p>
            <a:endParaRPr lang="uk-UA" smtClean="0"/>
          </a:p>
        </p:txBody>
      </p:sp>
      <p:graphicFrame>
        <p:nvGraphicFramePr>
          <p:cNvPr id="3" name="Объект 2"/>
          <p:cNvGraphicFramePr>
            <a:graphicFrameLocks noGrp="1"/>
          </p:cNvGraphicFramePr>
          <p:nvPr>
            <p:ph idx="1"/>
          </p:nvPr>
        </p:nvGraphicFramePr>
        <p:xfrm>
          <a:off x="566738" y="1752600"/>
          <a:ext cx="8001000" cy="1112838"/>
        </p:xfrm>
        <a:graphic>
          <a:graphicData uri="http://schemas.openxmlformats.org/drawingml/2006/table">
            <a:tbl>
              <a:tblPr firstRow="1" bandRow="1">
                <a:tableStyleId>{5C22544A-7EE6-4342-B048-85BDC9FD1C3A}</a:tableStyleId>
              </a:tblPr>
              <a:tblGrid>
                <a:gridCol w="2000250"/>
                <a:gridCol w="2000250"/>
                <a:gridCol w="2000250"/>
                <a:gridCol w="2000250"/>
              </a:tblGrid>
              <a:tr h="370946">
                <a:tc>
                  <a:txBody>
                    <a:bodyPr/>
                    <a:lstStyle/>
                    <a:p>
                      <a:endParaRPr lang="uk-UA" sz="1800" dirty="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r h="370946">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r h="370946">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bl>
          </a:graphicData>
        </a:graphic>
      </p:graphicFrame>
      <p:pic>
        <p:nvPicPr>
          <p:cNvPr id="31769" name="Рисунок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391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70" name="Rectangle 9"/>
          <p:cNvSpPr>
            <a:spLocks noChangeArrowheads="1"/>
          </p:cNvSpPr>
          <p:nvPr/>
        </p:nvSpPr>
        <p:spPr bwMode="auto">
          <a:xfrm>
            <a:off x="554038" y="476250"/>
            <a:ext cx="8278812" cy="612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spcBef>
                <a:spcPct val="0"/>
              </a:spcBef>
              <a:buClrTx/>
              <a:buFontTx/>
              <a:buNone/>
            </a:pPr>
            <a:endParaRPr lang="uk-UA" sz="2400" b="1">
              <a:latin typeface="Palatino Linotype" panose="02040502050505030304" pitchFamily="18" charset="0"/>
            </a:endParaRPr>
          </a:p>
          <a:p>
            <a:pPr>
              <a:spcBef>
                <a:spcPct val="0"/>
              </a:spcBef>
              <a:buClrTx/>
              <a:buFontTx/>
              <a:buNone/>
            </a:pPr>
            <a:endParaRPr lang="uk-UA" sz="1600" b="1">
              <a:latin typeface="Times New Roman" panose="02020603050405020304" pitchFamily="18" charset="0"/>
              <a:cs typeface="Times New Roman" panose="02020603050405020304" pitchFamily="18" charset="0"/>
            </a:endParaRPr>
          </a:p>
        </p:txBody>
      </p:sp>
      <p:graphicFrame>
        <p:nvGraphicFramePr>
          <p:cNvPr id="4" name="Таблица 3"/>
          <p:cNvGraphicFramePr>
            <a:graphicFrameLocks noGrp="1"/>
          </p:cNvGraphicFramePr>
          <p:nvPr>
            <p:extLst>
              <p:ext uri="{D42A27DB-BD31-4B8C-83A1-F6EECF244321}">
                <p14:modId xmlns:p14="http://schemas.microsoft.com/office/powerpoint/2010/main" val="2048169861"/>
              </p:ext>
            </p:extLst>
          </p:nvPr>
        </p:nvGraphicFramePr>
        <p:xfrm>
          <a:off x="102394" y="1340768"/>
          <a:ext cx="9182100" cy="5081611"/>
        </p:xfrm>
        <a:graphic>
          <a:graphicData uri="http://schemas.openxmlformats.org/drawingml/2006/table">
            <a:tbl>
              <a:tblPr firstRow="1" bandRow="1">
                <a:tableStyleId>{7DF18680-E054-41AD-8BC1-D1AEF772440D}</a:tableStyleId>
              </a:tblPr>
              <a:tblGrid>
                <a:gridCol w="2917693"/>
                <a:gridCol w="2952192"/>
                <a:gridCol w="1728112"/>
                <a:gridCol w="1584103"/>
              </a:tblGrid>
              <a:tr h="1008090">
                <a:tc>
                  <a:txBody>
                    <a:bodyPr/>
                    <a:lstStyle/>
                    <a:p>
                      <a:pPr algn="ctr"/>
                      <a:endParaRPr lang="uk-UA" sz="1300" dirty="0" smtClean="0"/>
                    </a:p>
                    <a:p>
                      <a:pPr algn="ctr"/>
                      <a:endParaRPr lang="uk-UA" sz="800" dirty="0" smtClean="0"/>
                    </a:p>
                    <a:p>
                      <a:pPr algn="ctr"/>
                      <a:r>
                        <a:rPr lang="uk-UA" sz="1300" dirty="0" smtClean="0"/>
                        <a:t>Глобальні показники</a:t>
                      </a:r>
                      <a:endParaRPr lang="uk-UA" sz="1300" dirty="0"/>
                    </a:p>
                  </a:txBody>
                  <a:tcPr marL="91436" marR="91436" marT="45719" marB="45719"/>
                </a:tc>
                <a:tc>
                  <a:txBody>
                    <a:bodyPr/>
                    <a:lstStyle/>
                    <a:p>
                      <a:pPr algn="ctr"/>
                      <a:r>
                        <a:rPr lang="ru-RU" sz="1300" dirty="0" err="1" smtClean="0"/>
                        <a:t>Національне</a:t>
                      </a:r>
                      <a:r>
                        <a:rPr lang="ru-RU" sz="1300" dirty="0" smtClean="0"/>
                        <a:t> </a:t>
                      </a:r>
                      <a:r>
                        <a:rPr lang="ru-RU" sz="1300" dirty="0" err="1" smtClean="0"/>
                        <a:t>визначення</a:t>
                      </a:r>
                      <a:r>
                        <a:rPr lang="ru-RU" sz="1300" dirty="0" smtClean="0"/>
                        <a:t>, </a:t>
                      </a:r>
                      <a:r>
                        <a:rPr lang="ru-RU" sz="1300" dirty="0" err="1" smtClean="0"/>
                        <a:t>що</a:t>
                      </a:r>
                      <a:r>
                        <a:rPr lang="ru-RU" sz="1300" dirty="0" smtClean="0"/>
                        <a:t> </a:t>
                      </a:r>
                      <a:r>
                        <a:rPr lang="ru-RU" sz="1300" dirty="0" err="1" smtClean="0"/>
                        <a:t>використовується</a:t>
                      </a:r>
                      <a:r>
                        <a:rPr lang="ru-RU" sz="1300" dirty="0" smtClean="0"/>
                        <a:t> (</a:t>
                      </a:r>
                      <a:r>
                        <a:rPr lang="ru-RU" sz="1300" dirty="0" err="1" smtClean="0"/>
                        <a:t>якщо</a:t>
                      </a:r>
                      <a:r>
                        <a:rPr lang="ru-RU" sz="1300" dirty="0" smtClean="0"/>
                        <a:t> </a:t>
                      </a:r>
                      <a:r>
                        <a:rPr lang="ru-RU" sz="1300" dirty="0" err="1" smtClean="0"/>
                        <a:t>воно</a:t>
                      </a:r>
                      <a:r>
                        <a:rPr lang="ru-RU" sz="1300" dirty="0" smtClean="0"/>
                        <a:t> </a:t>
                      </a:r>
                      <a:r>
                        <a:rPr lang="ru-RU" sz="1300" dirty="0" err="1" smtClean="0"/>
                        <a:t>відрізняється</a:t>
                      </a:r>
                      <a:r>
                        <a:rPr lang="ru-RU" sz="1300" dirty="0" smtClean="0"/>
                        <a:t> </a:t>
                      </a:r>
                      <a:r>
                        <a:rPr lang="ru-RU" sz="1300" dirty="0" err="1" smtClean="0"/>
                        <a:t>від</a:t>
                      </a:r>
                      <a:r>
                        <a:rPr lang="ru-RU" sz="1300" dirty="0" smtClean="0"/>
                        <a:t> </a:t>
                      </a:r>
                      <a:r>
                        <a:rPr lang="ru-RU" sz="1300" dirty="0" err="1" smtClean="0"/>
                        <a:t>міжнародного</a:t>
                      </a:r>
                      <a:r>
                        <a:rPr lang="ru-RU" sz="1300" dirty="0" smtClean="0"/>
                        <a:t> </a:t>
                      </a:r>
                      <a:r>
                        <a:rPr lang="ru-RU" sz="1300" dirty="0" err="1" smtClean="0"/>
                        <a:t>визначення</a:t>
                      </a:r>
                      <a:r>
                        <a:rPr lang="ru-RU" sz="1300" dirty="0" smtClean="0"/>
                        <a:t>)</a:t>
                      </a:r>
                      <a:endParaRPr lang="uk-UA" sz="1300" dirty="0"/>
                    </a:p>
                  </a:txBody>
                  <a:tcPr marL="91436" marR="91436" marT="45719" marB="45719"/>
                </a:tc>
                <a:tc>
                  <a:txBody>
                    <a:bodyPr/>
                    <a:lstStyle/>
                    <a:p>
                      <a:pPr algn="ctr"/>
                      <a:endParaRPr lang="uk-UA" sz="1300" dirty="0" smtClean="0"/>
                    </a:p>
                    <a:p>
                      <a:pPr algn="ctr"/>
                      <a:r>
                        <a:rPr lang="uk-UA" sz="1300" dirty="0" smtClean="0"/>
                        <a:t>Відповідальний за даний показник</a:t>
                      </a:r>
                      <a:endParaRPr lang="uk-UA" sz="1300" dirty="0"/>
                    </a:p>
                  </a:txBody>
                  <a:tcPr marL="91436" marR="91436" marT="45719" marB="45719"/>
                </a:tc>
                <a:tc>
                  <a:txBody>
                    <a:bodyPr/>
                    <a:lstStyle/>
                    <a:p>
                      <a:pPr algn="ctr"/>
                      <a:endParaRPr lang="uk-UA" sz="1300" dirty="0" smtClean="0"/>
                    </a:p>
                    <a:p>
                      <a:pPr algn="ctr"/>
                      <a:r>
                        <a:rPr lang="uk-UA" sz="1300" dirty="0" smtClean="0"/>
                        <a:t>Джерела</a:t>
                      </a:r>
                    </a:p>
                    <a:p>
                      <a:pPr algn="ctr"/>
                      <a:r>
                        <a:rPr lang="uk-UA" sz="1300" dirty="0" smtClean="0"/>
                        <a:t>даних </a:t>
                      </a:r>
                      <a:endParaRPr lang="uk-UA" sz="1300" dirty="0"/>
                    </a:p>
                  </a:txBody>
                  <a:tcPr marL="91436" marR="91436" marT="45719" marB="45719"/>
                </a:tc>
              </a:tr>
              <a:tr h="576052">
                <a:tc>
                  <a:txBody>
                    <a:bodyPr/>
                    <a:lstStyle/>
                    <a:p>
                      <a:r>
                        <a:rPr lang="ru-RU" sz="1200" dirty="0" smtClean="0"/>
                        <a:t>3.4.2 </a:t>
                      </a:r>
                      <a:r>
                        <a:rPr lang="ru-RU" sz="1200" dirty="0" err="1" smtClean="0"/>
                        <a:t>Смертність</a:t>
                      </a:r>
                      <a:r>
                        <a:rPr lang="ru-RU" sz="1200" dirty="0" smtClean="0"/>
                        <a:t> </a:t>
                      </a:r>
                      <a:r>
                        <a:rPr lang="ru-RU" sz="1200" dirty="0" err="1" smtClean="0"/>
                        <a:t>від</a:t>
                      </a:r>
                      <a:r>
                        <a:rPr lang="ru-RU" sz="1200" dirty="0" smtClean="0"/>
                        <a:t> </a:t>
                      </a:r>
                      <a:r>
                        <a:rPr lang="ru-RU" sz="1200" dirty="0" err="1" smtClean="0"/>
                        <a:t>самогубств</a:t>
                      </a:r>
                      <a:endParaRPr lang="uk-UA" sz="1200" dirty="0"/>
                    </a:p>
                  </a:txBody>
                  <a:tcPr marL="91436" marR="91436" marT="45719" marB="45719"/>
                </a:tc>
                <a:tc>
                  <a:txBody>
                    <a:bodyPr/>
                    <a:lstStyle/>
                    <a:p>
                      <a:r>
                        <a:rPr lang="ru-RU" sz="1200" kern="1200" dirty="0" err="1" smtClean="0">
                          <a:solidFill>
                            <a:schemeClr val="dk1"/>
                          </a:solidFill>
                          <a:latin typeface="+mn-lt"/>
                          <a:ea typeface="+mn-ea"/>
                          <a:cs typeface="+mn-cs"/>
                        </a:rPr>
                        <a:t>Коєфіцієнт</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смертності</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від</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самогубств</a:t>
                      </a:r>
                      <a:r>
                        <a:rPr lang="ru-RU" sz="1200" kern="1200" dirty="0" smtClean="0">
                          <a:solidFill>
                            <a:schemeClr val="dk1"/>
                          </a:solidFill>
                          <a:latin typeface="+mn-lt"/>
                          <a:ea typeface="+mn-ea"/>
                          <a:cs typeface="+mn-cs"/>
                        </a:rPr>
                        <a:t>, на 100 тис. </a:t>
                      </a:r>
                      <a:r>
                        <a:rPr lang="ru-RU" sz="1200" kern="1200" dirty="0" err="1" smtClean="0">
                          <a:solidFill>
                            <a:schemeClr val="dk1"/>
                          </a:solidFill>
                          <a:latin typeface="+mn-lt"/>
                          <a:ea typeface="+mn-ea"/>
                          <a:cs typeface="+mn-cs"/>
                        </a:rPr>
                        <a:t>населення</a:t>
                      </a:r>
                      <a:endParaRPr lang="uk-UA" sz="1200" kern="1200" dirty="0">
                        <a:solidFill>
                          <a:schemeClr val="dk1"/>
                        </a:solidFill>
                        <a:latin typeface="+mn-lt"/>
                        <a:ea typeface="+mn-ea"/>
                        <a:cs typeface="+mn-cs"/>
                      </a:endParaRPr>
                    </a:p>
                  </a:txBody>
                  <a:tcPr marL="91436" marR="91436" marT="45719" marB="45719"/>
                </a:tc>
                <a:tc>
                  <a:txBody>
                    <a:bodyPr/>
                    <a:lstStyle/>
                    <a:p>
                      <a:pPr algn="ctr"/>
                      <a:r>
                        <a:rPr lang="uk-UA" sz="1200" dirty="0" err="1" smtClean="0"/>
                        <a:t>Держстат</a:t>
                      </a:r>
                      <a:endParaRPr lang="uk-UA" sz="1200" dirty="0"/>
                    </a:p>
                  </a:txBody>
                  <a:tcPr marL="91436" marR="91436" marT="45719" marB="45719"/>
                </a:tc>
                <a:tc>
                  <a:txBody>
                    <a:bodyPr/>
                    <a:lstStyle/>
                    <a:p>
                      <a:r>
                        <a:rPr lang="ru-RU" sz="1200" dirty="0" err="1" smtClean="0"/>
                        <a:t>Адміністративні</a:t>
                      </a:r>
                      <a:r>
                        <a:rPr lang="ru-RU" sz="1200" dirty="0" smtClean="0"/>
                        <a:t> </a:t>
                      </a:r>
                      <a:r>
                        <a:rPr lang="ru-RU" sz="1200" dirty="0" err="1" smtClean="0"/>
                        <a:t>дані</a:t>
                      </a:r>
                      <a:r>
                        <a:rPr lang="ru-RU" sz="1200" dirty="0" smtClean="0"/>
                        <a:t> </a:t>
                      </a:r>
                    </a:p>
                  </a:txBody>
                  <a:tcPr marL="91436" marR="91436" marT="45719" marB="45719"/>
                </a:tc>
              </a:tr>
              <a:tr h="720065">
                <a:tc>
                  <a:txBody>
                    <a:bodyPr/>
                    <a:lstStyle/>
                    <a:p>
                      <a:r>
                        <a:rPr lang="ru-RU" sz="1200" dirty="0" smtClean="0"/>
                        <a:t>3.6.1 </a:t>
                      </a:r>
                      <a:r>
                        <a:rPr lang="ru-RU" sz="1200" dirty="0" err="1" smtClean="0"/>
                        <a:t>Рівень</a:t>
                      </a:r>
                      <a:r>
                        <a:rPr lang="ru-RU" sz="1200" dirty="0" smtClean="0"/>
                        <a:t> </a:t>
                      </a:r>
                      <a:r>
                        <a:rPr lang="ru-RU" sz="1200" dirty="0" err="1" smtClean="0"/>
                        <a:t>смертності</a:t>
                      </a:r>
                      <a:r>
                        <a:rPr lang="ru-RU" sz="1200" dirty="0" smtClean="0"/>
                        <a:t> </a:t>
                      </a:r>
                      <a:r>
                        <a:rPr lang="ru-RU" sz="1200" dirty="0" err="1" smtClean="0"/>
                        <a:t>унаслідок</a:t>
                      </a:r>
                      <a:r>
                        <a:rPr lang="ru-RU" sz="1200" dirty="0" smtClean="0"/>
                        <a:t> </a:t>
                      </a:r>
                      <a:r>
                        <a:rPr lang="ru-RU" sz="1200" dirty="0" err="1" smtClean="0"/>
                        <a:t>отримання</a:t>
                      </a:r>
                      <a:r>
                        <a:rPr lang="ru-RU" sz="1200" dirty="0" smtClean="0"/>
                        <a:t> травм </a:t>
                      </a:r>
                      <a:r>
                        <a:rPr lang="ru-RU" sz="1200" dirty="0" err="1" smtClean="0"/>
                        <a:t>від</a:t>
                      </a:r>
                      <a:r>
                        <a:rPr lang="ru-RU" sz="1200" dirty="0" smtClean="0"/>
                        <a:t> </a:t>
                      </a:r>
                      <a:r>
                        <a:rPr lang="ru-RU" sz="1200" dirty="0" err="1" smtClean="0"/>
                        <a:t>дорожньо-транспортних</a:t>
                      </a:r>
                      <a:r>
                        <a:rPr lang="ru-RU" sz="1200" dirty="0" smtClean="0"/>
                        <a:t> </a:t>
                      </a:r>
                      <a:r>
                        <a:rPr lang="ru-RU" sz="1200" dirty="0" err="1" smtClean="0"/>
                        <a:t>пригод</a:t>
                      </a:r>
                      <a:endParaRPr lang="uk-UA" sz="1200" dirty="0"/>
                    </a:p>
                  </a:txBody>
                  <a:tcPr marL="91436" marR="91436" marT="45719" marB="45719"/>
                </a:tc>
                <a:tc>
                  <a:txBody>
                    <a:bodyPr/>
                    <a:lstStyle/>
                    <a:p>
                      <a:r>
                        <a:rPr lang="ru-RU" sz="1200" kern="1200" dirty="0" err="1" smtClean="0">
                          <a:solidFill>
                            <a:schemeClr val="dk1"/>
                          </a:solidFill>
                          <a:latin typeface="+mn-lt"/>
                          <a:ea typeface="+mn-ea"/>
                          <a:cs typeface="+mn-cs"/>
                        </a:rPr>
                        <a:t>Коефіцієнт</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смертності</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від</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транспортних</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нещасних</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випадків</a:t>
                      </a:r>
                      <a:r>
                        <a:rPr lang="ru-RU" sz="1200" kern="1200" dirty="0" smtClean="0">
                          <a:solidFill>
                            <a:schemeClr val="dk1"/>
                          </a:solidFill>
                          <a:latin typeface="+mn-lt"/>
                          <a:ea typeface="+mn-ea"/>
                          <a:cs typeface="+mn-cs"/>
                        </a:rPr>
                        <a:t>, на 100 тис. </a:t>
                      </a:r>
                      <a:r>
                        <a:rPr lang="ru-RU" sz="1200" kern="1200" dirty="0" err="1" smtClean="0">
                          <a:solidFill>
                            <a:schemeClr val="dk1"/>
                          </a:solidFill>
                          <a:latin typeface="+mn-lt"/>
                          <a:ea typeface="+mn-ea"/>
                          <a:cs typeface="+mn-cs"/>
                        </a:rPr>
                        <a:t>населення</a:t>
                      </a:r>
                      <a:endParaRPr lang="uk-UA" sz="1200" kern="1200" dirty="0">
                        <a:solidFill>
                          <a:schemeClr val="dk1"/>
                        </a:solidFill>
                        <a:latin typeface="+mn-lt"/>
                        <a:ea typeface="+mn-ea"/>
                        <a:cs typeface="+mn-cs"/>
                      </a:endParaRPr>
                    </a:p>
                  </a:txBody>
                  <a:tcPr marL="91436" marR="91436" marT="45719" marB="45719"/>
                </a:tc>
                <a:tc>
                  <a:txBody>
                    <a:bodyPr/>
                    <a:lstStyle/>
                    <a:p>
                      <a:pPr algn="ctr"/>
                      <a:r>
                        <a:rPr lang="uk-UA" sz="1200" dirty="0" err="1" smtClean="0"/>
                        <a:t>Держстат</a:t>
                      </a:r>
                      <a:endParaRPr lang="uk-UA" sz="1200" dirty="0"/>
                    </a:p>
                  </a:txBody>
                  <a:tcPr marL="91436" marR="91436" marT="45719" marB="45719"/>
                </a:tc>
                <a:tc>
                  <a:txBody>
                    <a:bodyPr/>
                    <a:lstStyle/>
                    <a:p>
                      <a:r>
                        <a:rPr lang="ru-RU" sz="1200" dirty="0" err="1" smtClean="0"/>
                        <a:t>Адміністративні</a:t>
                      </a:r>
                      <a:r>
                        <a:rPr lang="ru-RU" sz="1200" dirty="0" smtClean="0"/>
                        <a:t> </a:t>
                      </a:r>
                      <a:r>
                        <a:rPr lang="ru-RU" sz="1200" dirty="0" err="1" smtClean="0"/>
                        <a:t>дані</a:t>
                      </a:r>
                      <a:r>
                        <a:rPr lang="ru-RU" sz="1200" dirty="0" smtClean="0"/>
                        <a:t> </a:t>
                      </a:r>
                    </a:p>
                  </a:txBody>
                  <a:tcPr marL="91436" marR="91436" marT="45719" marB="45719"/>
                </a:tc>
              </a:tr>
              <a:tr h="944076">
                <a:tc>
                  <a:txBody>
                    <a:bodyPr/>
                    <a:lstStyle/>
                    <a:p>
                      <a:r>
                        <a:rPr lang="ru-RU" sz="1200" dirty="0" smtClean="0"/>
                        <a:t>3.7.2 </a:t>
                      </a:r>
                      <a:r>
                        <a:rPr lang="ru-RU" sz="1200" dirty="0" err="1" smtClean="0"/>
                        <a:t>Показник</a:t>
                      </a:r>
                      <a:r>
                        <a:rPr lang="ru-RU" sz="1200" dirty="0" smtClean="0"/>
                        <a:t> </a:t>
                      </a:r>
                      <a:r>
                        <a:rPr lang="ru-RU" sz="1200" dirty="0" err="1" smtClean="0"/>
                        <a:t>народжуваності</a:t>
                      </a:r>
                      <a:r>
                        <a:rPr lang="ru-RU" sz="1200" dirty="0" smtClean="0"/>
                        <a:t> </a:t>
                      </a:r>
                      <a:r>
                        <a:rPr lang="ru-RU" sz="1200" dirty="0" err="1" smtClean="0"/>
                        <a:t>серед</a:t>
                      </a:r>
                      <a:r>
                        <a:rPr lang="ru-RU" sz="1200" dirty="0" smtClean="0"/>
                        <a:t> </a:t>
                      </a:r>
                      <a:r>
                        <a:rPr lang="ru-RU" sz="1200" dirty="0" err="1" smtClean="0"/>
                        <a:t>дівчат</a:t>
                      </a:r>
                      <a:r>
                        <a:rPr lang="ru-RU" sz="1200" dirty="0" smtClean="0"/>
                        <a:t> </a:t>
                      </a:r>
                      <a:r>
                        <a:rPr lang="ru-RU" sz="1200" dirty="0" err="1" smtClean="0"/>
                        <a:t>віком</a:t>
                      </a:r>
                      <a:r>
                        <a:rPr lang="ru-RU" sz="1200" dirty="0" smtClean="0"/>
                        <a:t> 10-14 </a:t>
                      </a:r>
                      <a:r>
                        <a:rPr lang="ru-RU" sz="1200" dirty="0" err="1" smtClean="0"/>
                        <a:t>років</a:t>
                      </a:r>
                      <a:r>
                        <a:rPr lang="ru-RU" sz="1200" dirty="0" smtClean="0"/>
                        <a:t>, 15-19 </a:t>
                      </a:r>
                      <a:r>
                        <a:rPr lang="ru-RU" sz="1200" dirty="0" err="1" smtClean="0"/>
                        <a:t>років</a:t>
                      </a:r>
                      <a:r>
                        <a:rPr lang="ru-RU" sz="1200" dirty="0" smtClean="0"/>
                        <a:t> на 1000 </a:t>
                      </a:r>
                      <a:r>
                        <a:rPr lang="ru-RU" sz="1200" dirty="0" err="1" smtClean="0"/>
                        <a:t>жінок</a:t>
                      </a:r>
                      <a:r>
                        <a:rPr lang="ru-RU" sz="1200" dirty="0" smtClean="0"/>
                        <a:t> у </a:t>
                      </a:r>
                      <a:r>
                        <a:rPr lang="ru-RU" sz="1200" dirty="0" err="1" smtClean="0"/>
                        <a:t>цій</a:t>
                      </a:r>
                      <a:r>
                        <a:rPr lang="ru-RU" sz="1200" dirty="0" smtClean="0"/>
                        <a:t> </a:t>
                      </a:r>
                      <a:r>
                        <a:rPr lang="ru-RU" sz="1200" dirty="0" err="1" smtClean="0"/>
                        <a:t>віковій</a:t>
                      </a:r>
                      <a:r>
                        <a:rPr lang="ru-RU" sz="1200" dirty="0" smtClean="0"/>
                        <a:t> </a:t>
                      </a:r>
                      <a:r>
                        <a:rPr lang="ru-RU" sz="1200" dirty="0" err="1" smtClean="0"/>
                        <a:t>групі</a:t>
                      </a:r>
                      <a:endParaRPr lang="uk-UA" sz="1200" dirty="0"/>
                    </a:p>
                  </a:txBody>
                  <a:tcPr marL="91436" marR="91436" marT="45719" marB="45719"/>
                </a:tc>
                <a:tc>
                  <a:txBody>
                    <a:bodyPr/>
                    <a:lstStyle/>
                    <a:p>
                      <a:endParaRPr lang="uk-UA" sz="1200" kern="1200" dirty="0">
                        <a:solidFill>
                          <a:schemeClr val="dk1"/>
                        </a:solidFill>
                        <a:latin typeface="+mn-lt"/>
                        <a:ea typeface="+mn-ea"/>
                        <a:cs typeface="+mn-cs"/>
                      </a:endParaRPr>
                    </a:p>
                  </a:txBody>
                  <a:tcPr marL="91436" marR="91436" marT="45719" marB="45719"/>
                </a:tc>
                <a:tc>
                  <a:txBody>
                    <a:bodyPr/>
                    <a:lstStyle/>
                    <a:p>
                      <a:pPr algn="ctr"/>
                      <a:r>
                        <a:rPr lang="uk-UA" sz="1200" dirty="0" err="1" smtClean="0"/>
                        <a:t>Держстат</a:t>
                      </a:r>
                      <a:endParaRPr lang="uk-UA" sz="1200" dirty="0"/>
                    </a:p>
                  </a:txBody>
                  <a:tcPr marL="91436" marR="91436" marT="45719" marB="45719"/>
                </a:tc>
                <a:tc>
                  <a:txBody>
                    <a:bodyPr/>
                    <a:lstStyle/>
                    <a:p>
                      <a:r>
                        <a:rPr lang="ru-RU" sz="1200" dirty="0" err="1" smtClean="0"/>
                        <a:t>Адміністративні</a:t>
                      </a:r>
                      <a:r>
                        <a:rPr lang="ru-RU" sz="1200" dirty="0" smtClean="0"/>
                        <a:t> </a:t>
                      </a:r>
                      <a:r>
                        <a:rPr lang="ru-RU" sz="1200" dirty="0" err="1" smtClean="0"/>
                        <a:t>дані</a:t>
                      </a:r>
                      <a:r>
                        <a:rPr lang="ru-RU" sz="1200" dirty="0" smtClean="0"/>
                        <a:t> </a:t>
                      </a:r>
                    </a:p>
                  </a:txBody>
                  <a:tcPr marL="91436" marR="91436" marT="45719" marB="45719"/>
                </a:tc>
              </a:tr>
              <a:tr h="644610">
                <a:tc gridSpan="4">
                  <a:txBody>
                    <a:bodyPr/>
                    <a:lstStyle/>
                    <a:p>
                      <a:r>
                        <a:rPr lang="ru-RU" sz="1400" b="1" baseline="0" dirty="0" err="1" smtClean="0"/>
                        <a:t>Ціль</a:t>
                      </a:r>
                      <a:r>
                        <a:rPr lang="ru-RU" sz="1400" b="1" baseline="0" dirty="0" smtClean="0"/>
                        <a:t> 4. </a:t>
                      </a:r>
                      <a:r>
                        <a:rPr lang="ru-RU" sz="1400" b="1" baseline="0" dirty="0" err="1" smtClean="0"/>
                        <a:t>Забезпечення</a:t>
                      </a:r>
                      <a:r>
                        <a:rPr lang="ru-RU" sz="1400" b="1" baseline="0" dirty="0" smtClean="0"/>
                        <a:t> </a:t>
                      </a:r>
                      <a:r>
                        <a:rPr lang="ru-RU" sz="1400" b="1" baseline="0" dirty="0" err="1" smtClean="0"/>
                        <a:t>всеохоплюючої</a:t>
                      </a:r>
                      <a:r>
                        <a:rPr lang="ru-RU" sz="1400" b="1" baseline="0" dirty="0" smtClean="0"/>
                        <a:t> і </a:t>
                      </a:r>
                      <a:r>
                        <a:rPr lang="ru-RU" sz="1400" b="1" baseline="0" dirty="0" err="1" smtClean="0"/>
                        <a:t>справедливої</a:t>
                      </a:r>
                      <a:r>
                        <a:rPr lang="ru-RU" sz="1400" b="1" baseline="0" dirty="0" smtClean="0"/>
                        <a:t> </a:t>
                      </a:r>
                      <a:r>
                        <a:rPr lang="ru-RU" sz="1400" b="1" baseline="0" dirty="0" err="1" smtClean="0"/>
                        <a:t>якісної</a:t>
                      </a:r>
                      <a:r>
                        <a:rPr lang="ru-RU" sz="1400" b="1" baseline="0" dirty="0" smtClean="0"/>
                        <a:t> </a:t>
                      </a:r>
                      <a:r>
                        <a:rPr lang="ru-RU" sz="1400" b="1" baseline="0" dirty="0" err="1" smtClean="0"/>
                        <a:t>освіти</a:t>
                      </a:r>
                      <a:r>
                        <a:rPr lang="ru-RU" sz="1400" b="1" baseline="0" dirty="0" smtClean="0"/>
                        <a:t> та </a:t>
                      </a:r>
                      <a:r>
                        <a:rPr lang="ru-RU" sz="1400" b="1" baseline="0" dirty="0" err="1" smtClean="0"/>
                        <a:t>заохочення</a:t>
                      </a:r>
                      <a:r>
                        <a:rPr lang="ru-RU" sz="1400" b="1" baseline="0" dirty="0" smtClean="0"/>
                        <a:t> </a:t>
                      </a:r>
                      <a:r>
                        <a:rPr lang="ru-RU" sz="1400" b="1" baseline="0" dirty="0" err="1" smtClean="0"/>
                        <a:t>можливості</a:t>
                      </a:r>
                      <a:r>
                        <a:rPr lang="ru-RU" sz="1400" b="1" baseline="0" dirty="0" smtClean="0"/>
                        <a:t> </a:t>
                      </a:r>
                      <a:r>
                        <a:rPr lang="ru-RU" sz="1400" b="1" baseline="0" dirty="0" err="1" smtClean="0"/>
                        <a:t>навчання</a:t>
                      </a:r>
                      <a:r>
                        <a:rPr lang="ru-RU" sz="1400" b="1" baseline="0" dirty="0" smtClean="0"/>
                        <a:t> </a:t>
                      </a:r>
                      <a:r>
                        <a:rPr lang="ru-RU" sz="1400" b="1" baseline="0" dirty="0" err="1" smtClean="0"/>
                        <a:t>впродовж</a:t>
                      </a:r>
                      <a:r>
                        <a:rPr lang="ru-RU" sz="1400" b="1" baseline="0" dirty="0" smtClean="0"/>
                        <a:t> </a:t>
                      </a:r>
                      <a:r>
                        <a:rPr lang="ru-RU" sz="1400" b="1" baseline="0" dirty="0" err="1" smtClean="0"/>
                        <a:t>усього</a:t>
                      </a:r>
                      <a:r>
                        <a:rPr lang="ru-RU" sz="1400" b="1" baseline="0" dirty="0" smtClean="0"/>
                        <a:t> </a:t>
                      </a:r>
                      <a:r>
                        <a:rPr lang="ru-RU" sz="1400" b="1" baseline="0" dirty="0" err="1" smtClean="0"/>
                        <a:t>життя</a:t>
                      </a:r>
                      <a:r>
                        <a:rPr lang="ru-RU" sz="1400" b="1" baseline="0" dirty="0" smtClean="0"/>
                        <a:t> для </a:t>
                      </a:r>
                      <a:r>
                        <a:rPr lang="ru-RU" sz="1400" b="1" baseline="0" dirty="0" err="1" smtClean="0"/>
                        <a:t>всіх</a:t>
                      </a:r>
                      <a:endParaRPr lang="uk-UA" sz="1400" b="1" dirty="0"/>
                    </a:p>
                  </a:txBody>
                  <a:tcPr marL="91436" marR="91436" marT="45719" marB="45719"/>
                </a:tc>
                <a:tc hMerge="1">
                  <a:txBody>
                    <a:bodyPr/>
                    <a:lstStyle/>
                    <a:p>
                      <a:endParaRPr lang="uk-UA" sz="1200" dirty="0"/>
                    </a:p>
                  </a:txBody>
                  <a:tcPr/>
                </a:tc>
                <a:tc hMerge="1">
                  <a:txBody>
                    <a:bodyPr/>
                    <a:lstStyle/>
                    <a:p>
                      <a:endParaRPr lang="uk-UA" sz="1200" dirty="0"/>
                    </a:p>
                  </a:txBody>
                  <a:tcPr/>
                </a:tc>
                <a:tc hMerge="1">
                  <a:txBody>
                    <a:bodyPr/>
                    <a:lstStyle/>
                    <a:p>
                      <a:endParaRPr lang="uk-UA" sz="1200" dirty="0"/>
                    </a:p>
                  </a:txBody>
                  <a:tcPr/>
                </a:tc>
              </a:tr>
              <a:tr h="1188695">
                <a:tc>
                  <a:txBody>
                    <a:bodyPr/>
                    <a:lstStyle/>
                    <a:p>
                      <a:r>
                        <a:rPr lang="ru-RU" sz="1200" dirty="0" smtClean="0"/>
                        <a:t>4.3.1 </a:t>
                      </a:r>
                      <a:r>
                        <a:rPr lang="ru-RU" sz="1200" dirty="0" err="1" smtClean="0"/>
                        <a:t>Рівень</a:t>
                      </a:r>
                      <a:r>
                        <a:rPr lang="ru-RU" sz="1200" baseline="0" dirty="0" smtClean="0"/>
                        <a:t> </a:t>
                      </a:r>
                      <a:r>
                        <a:rPr lang="ru-RU" sz="1200" baseline="0" dirty="0" err="1" smtClean="0"/>
                        <a:t>участі</a:t>
                      </a:r>
                      <a:r>
                        <a:rPr lang="ru-RU" sz="1200" baseline="0" dirty="0" smtClean="0"/>
                        <a:t> </a:t>
                      </a:r>
                      <a:r>
                        <a:rPr lang="ru-RU" sz="1200" baseline="0" dirty="0" err="1" smtClean="0"/>
                        <a:t>молоді</a:t>
                      </a:r>
                      <a:r>
                        <a:rPr lang="ru-RU" sz="1200" baseline="0" dirty="0" smtClean="0"/>
                        <a:t> та </a:t>
                      </a:r>
                      <a:r>
                        <a:rPr lang="ru-RU" sz="1200" baseline="0" dirty="0" err="1" smtClean="0"/>
                        <a:t>дорослих</a:t>
                      </a:r>
                      <a:r>
                        <a:rPr lang="ru-RU" sz="1200" dirty="0" smtClean="0"/>
                        <a:t>, </a:t>
                      </a:r>
                      <a:r>
                        <a:rPr lang="ru-RU" sz="1200" dirty="0" err="1" smtClean="0"/>
                        <a:t>що</a:t>
                      </a:r>
                      <a:r>
                        <a:rPr lang="ru-RU" sz="1200" dirty="0" smtClean="0"/>
                        <a:t> брали участь у формальному та неформальному </a:t>
                      </a:r>
                      <a:r>
                        <a:rPr lang="ru-RU" sz="1200" dirty="0" err="1" smtClean="0"/>
                        <a:t>навчанні</a:t>
                      </a:r>
                      <a:r>
                        <a:rPr lang="ru-RU" sz="1200" dirty="0" smtClean="0"/>
                        <a:t> та </a:t>
                      </a:r>
                      <a:r>
                        <a:rPr lang="ru-RU" sz="1200" dirty="0" err="1" smtClean="0"/>
                        <a:t>професійній</a:t>
                      </a:r>
                      <a:r>
                        <a:rPr lang="ru-RU" sz="1200" dirty="0" smtClean="0"/>
                        <a:t> </a:t>
                      </a:r>
                      <a:r>
                        <a:rPr lang="ru-RU" sz="1200" dirty="0" err="1" smtClean="0"/>
                        <a:t>підготовці</a:t>
                      </a:r>
                      <a:r>
                        <a:rPr lang="ru-RU" sz="1200" dirty="0" smtClean="0"/>
                        <a:t> за </a:t>
                      </a:r>
                      <a:r>
                        <a:rPr lang="ru-RU" sz="1200" dirty="0" err="1" smtClean="0"/>
                        <a:t>попередні</a:t>
                      </a:r>
                      <a:r>
                        <a:rPr lang="ru-RU" sz="1200" dirty="0" smtClean="0"/>
                        <a:t> 12 </a:t>
                      </a:r>
                      <a:r>
                        <a:rPr lang="ru-RU" sz="1200" dirty="0" err="1" smtClean="0"/>
                        <a:t>місяців</a:t>
                      </a:r>
                      <a:r>
                        <a:rPr lang="ru-RU" sz="1200" dirty="0" smtClean="0"/>
                        <a:t>, за </a:t>
                      </a:r>
                      <a:r>
                        <a:rPr lang="ru-RU" sz="1200" dirty="0" err="1" smtClean="0"/>
                        <a:t>статтю</a:t>
                      </a:r>
                      <a:endParaRPr lang="uk-UA" sz="1200" dirty="0"/>
                    </a:p>
                  </a:txBody>
                  <a:tcPr marL="91436" marR="91436" marT="45719" marB="45719"/>
                </a:tc>
                <a:tc>
                  <a:txBody>
                    <a:bodyPr/>
                    <a:lstStyle/>
                    <a:p>
                      <a:endParaRPr lang="uk-UA" sz="1200" dirty="0"/>
                    </a:p>
                  </a:txBody>
                  <a:tcPr marL="91436" marR="91436" marT="45719" marB="45719"/>
                </a:tc>
                <a:tc>
                  <a:txBody>
                    <a:bodyPr/>
                    <a:lstStyle/>
                    <a:p>
                      <a:pPr algn="ctr"/>
                      <a:r>
                        <a:rPr lang="uk-UA" sz="1200" dirty="0" err="1" smtClean="0"/>
                        <a:t>Держстат</a:t>
                      </a:r>
                      <a:endParaRPr lang="uk-UA" sz="1200" dirty="0"/>
                    </a:p>
                  </a:txBody>
                  <a:tcPr marL="91436" marR="91436" marT="45719" marB="45719"/>
                </a:tc>
                <a:tc>
                  <a:txBody>
                    <a:bodyPr/>
                    <a:lstStyle/>
                    <a:p>
                      <a:r>
                        <a:rPr lang="ru-RU" sz="1200" dirty="0" err="1" smtClean="0"/>
                        <a:t>Обстеження</a:t>
                      </a:r>
                      <a:r>
                        <a:rPr lang="ru-RU" sz="1200" dirty="0" smtClean="0"/>
                        <a:t> </a:t>
                      </a:r>
                      <a:r>
                        <a:rPr lang="ru-RU" sz="1200" dirty="0" err="1" smtClean="0"/>
                        <a:t>робочої</a:t>
                      </a:r>
                      <a:r>
                        <a:rPr lang="ru-RU" sz="1200" dirty="0" smtClean="0"/>
                        <a:t> </a:t>
                      </a:r>
                      <a:r>
                        <a:rPr lang="ru-RU" sz="1200" dirty="0" err="1" smtClean="0"/>
                        <a:t>сили</a:t>
                      </a:r>
                      <a:endParaRPr lang="uk-UA" sz="1200" dirty="0"/>
                    </a:p>
                  </a:txBody>
                  <a:tcPr marL="91436" marR="91436" marT="45719" marB="45719"/>
                </a:tc>
              </a:tr>
            </a:tbl>
          </a:graphicData>
        </a:graphic>
      </p:graphicFrame>
      <p:grpSp>
        <p:nvGrpSpPr>
          <p:cNvPr id="8" name="Группа 7"/>
          <p:cNvGrpSpPr/>
          <p:nvPr/>
        </p:nvGrpSpPr>
        <p:grpSpPr>
          <a:xfrm>
            <a:off x="-226347" y="476250"/>
            <a:ext cx="9617997" cy="891086"/>
            <a:chOff x="-252311" y="597679"/>
            <a:chExt cx="9617997" cy="891086"/>
          </a:xfrm>
        </p:grpSpPr>
        <p:sp>
          <p:nvSpPr>
            <p:cNvPr id="9" name="Прямоугольник 5"/>
            <p:cNvSpPr>
              <a:spLocks noChangeArrowheads="1"/>
            </p:cNvSpPr>
            <p:nvPr/>
          </p:nvSpPr>
          <p:spPr bwMode="auto">
            <a:xfrm>
              <a:off x="-1" y="842434"/>
              <a:ext cx="936568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marL="0" indent="0">
                <a:spcBef>
                  <a:spcPct val="0"/>
                </a:spcBef>
                <a:buClrTx/>
                <a:buFont typeface="Wingdings" panose="05000000000000000000" pitchFamily="2" charset="2"/>
                <a:buNone/>
                <a:defRPr/>
              </a:pPr>
              <a:r>
                <a:rPr lang="uk-UA" sz="1800" b="1" i="1" dirty="0" smtClean="0">
                  <a:latin typeface="Times New Roman" panose="02020603050405020304" pitchFamily="18" charset="0"/>
                  <a:cs typeface="Times New Roman" panose="02020603050405020304" pitchFamily="18" charset="0"/>
                </a:rPr>
                <a:t>Показники ЦСР рекомендовані ЮНІСЕФ для підготовки </a:t>
              </a:r>
              <a:r>
                <a:rPr lang="uk-UA" sz="1800" b="1" i="1" dirty="0" err="1" smtClean="0">
                  <a:latin typeface="Times New Roman" panose="02020603050405020304" pitchFamily="18" charset="0"/>
                  <a:cs typeface="Times New Roman" panose="02020603050405020304" pitchFamily="18" charset="0"/>
                </a:rPr>
                <a:t>країнових</a:t>
              </a:r>
              <a:r>
                <a:rPr lang="uk-UA" sz="1800" b="1" i="1" dirty="0" smtClean="0">
                  <a:latin typeface="Times New Roman" panose="02020603050405020304" pitchFamily="18" charset="0"/>
                  <a:cs typeface="Times New Roman" panose="02020603050405020304" pitchFamily="18" charset="0"/>
                </a:rPr>
                <a:t> аналітичних доповідей щодо становища дітей</a:t>
              </a:r>
              <a:endParaRPr lang="uk-UA" sz="1800" dirty="0" smtClean="0">
                <a:latin typeface="Palatino Linotype" panose="02040502050505030304" pitchFamily="18" charset="0"/>
              </a:endParaRPr>
            </a:p>
          </p:txBody>
        </p:sp>
        <p:sp>
          <p:nvSpPr>
            <p:cNvPr id="10" name="Прямоугольник 9"/>
            <p:cNvSpPr/>
            <p:nvPr/>
          </p:nvSpPr>
          <p:spPr>
            <a:xfrm>
              <a:off x="-252311" y="597679"/>
              <a:ext cx="6768301" cy="369332"/>
            </a:xfrm>
            <a:prstGeom prst="rect">
              <a:avLst/>
            </a:prstGeom>
          </p:spPr>
          <p:txBody>
            <a:bodyPr wrap="square">
              <a:spAutoFit/>
            </a:bodyPr>
            <a:lstStyle/>
            <a:p>
              <a:pPr marL="357188" eaLnBrk="1" fontAlgn="auto" hangingPunct="1">
                <a:spcAft>
                  <a:spcPts val="0"/>
                </a:spcAft>
                <a:defRPr/>
              </a:pPr>
              <a:r>
                <a:rPr lang="uk-UA" b="1" dirty="0">
                  <a:latin typeface="Times New Roman" panose="02020603050405020304" pitchFamily="18" charset="0"/>
                  <a:cs typeface="Times New Roman" panose="02020603050405020304" pitchFamily="18" charset="0"/>
                </a:rPr>
                <a:t>3. Цілі Сталого розвитку:</a:t>
              </a:r>
              <a:r>
                <a:rPr lang="uk-UA" b="1" i="1" dirty="0">
                  <a:latin typeface="Times New Roman" panose="02020603050405020304" pitchFamily="18" charset="0"/>
                  <a:cs typeface="Times New Roman" panose="02020603050405020304" pitchFamily="18" charset="0"/>
                </a:rPr>
                <a:t> Глобальні показники ЦСР</a:t>
              </a:r>
            </a:p>
          </p:txBody>
        </p:sp>
      </p:grpSp>
    </p:spTree>
    <p:extLst>
      <p:ext uri="{BB962C8B-B14F-4D97-AF65-F5344CB8AC3E}">
        <p14:creationId xmlns:p14="http://schemas.microsoft.com/office/powerpoint/2010/main" val="30536272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Заголовок 1"/>
          <p:cNvSpPr>
            <a:spLocks noGrp="1"/>
          </p:cNvSpPr>
          <p:nvPr>
            <p:ph type="title"/>
          </p:nvPr>
        </p:nvSpPr>
        <p:spPr/>
        <p:txBody>
          <a:bodyPr/>
          <a:lstStyle/>
          <a:p>
            <a:endParaRPr lang="uk-UA" smtClean="0"/>
          </a:p>
        </p:txBody>
      </p:sp>
      <p:graphicFrame>
        <p:nvGraphicFramePr>
          <p:cNvPr id="3" name="Объект 2"/>
          <p:cNvGraphicFramePr>
            <a:graphicFrameLocks noGrp="1"/>
          </p:cNvGraphicFramePr>
          <p:nvPr>
            <p:ph idx="1"/>
          </p:nvPr>
        </p:nvGraphicFramePr>
        <p:xfrm>
          <a:off x="566738" y="1752600"/>
          <a:ext cx="8001000" cy="1112838"/>
        </p:xfrm>
        <a:graphic>
          <a:graphicData uri="http://schemas.openxmlformats.org/drawingml/2006/table">
            <a:tbl>
              <a:tblPr firstRow="1" bandRow="1">
                <a:tableStyleId>{5C22544A-7EE6-4342-B048-85BDC9FD1C3A}</a:tableStyleId>
              </a:tblPr>
              <a:tblGrid>
                <a:gridCol w="2000250"/>
                <a:gridCol w="2000250"/>
                <a:gridCol w="2000250"/>
                <a:gridCol w="2000250"/>
              </a:tblGrid>
              <a:tr h="370946">
                <a:tc>
                  <a:txBody>
                    <a:bodyPr/>
                    <a:lstStyle/>
                    <a:p>
                      <a:endParaRPr lang="uk-UA" sz="1800" dirty="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r h="370946">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r h="370946">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bl>
          </a:graphicData>
        </a:graphic>
      </p:graphicFrame>
      <p:pic>
        <p:nvPicPr>
          <p:cNvPr id="33817" name="Рисунок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293" y="116632"/>
            <a:ext cx="9391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18" name="Rectangle 9"/>
          <p:cNvSpPr>
            <a:spLocks noChangeArrowheads="1"/>
          </p:cNvSpPr>
          <p:nvPr/>
        </p:nvSpPr>
        <p:spPr bwMode="auto">
          <a:xfrm>
            <a:off x="554038" y="476250"/>
            <a:ext cx="8278812" cy="612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spcBef>
                <a:spcPct val="0"/>
              </a:spcBef>
              <a:buClrTx/>
              <a:buFontTx/>
              <a:buNone/>
            </a:pPr>
            <a:endParaRPr lang="uk-UA" sz="2400" b="1">
              <a:latin typeface="Palatino Linotype" panose="02040502050505030304" pitchFamily="18" charset="0"/>
            </a:endParaRPr>
          </a:p>
          <a:p>
            <a:pPr>
              <a:spcBef>
                <a:spcPct val="0"/>
              </a:spcBef>
              <a:buClrTx/>
              <a:buFontTx/>
              <a:buNone/>
            </a:pPr>
            <a:endParaRPr lang="uk-UA" sz="1600" b="1">
              <a:latin typeface="Times New Roman" panose="02020603050405020304" pitchFamily="18" charset="0"/>
              <a:cs typeface="Times New Roman" panose="02020603050405020304" pitchFamily="18" charset="0"/>
            </a:endParaRPr>
          </a:p>
        </p:txBody>
      </p:sp>
      <p:graphicFrame>
        <p:nvGraphicFramePr>
          <p:cNvPr id="4" name="Таблица 3"/>
          <p:cNvGraphicFramePr>
            <a:graphicFrameLocks noGrp="1"/>
          </p:cNvGraphicFramePr>
          <p:nvPr>
            <p:extLst>
              <p:ext uri="{D42A27DB-BD31-4B8C-83A1-F6EECF244321}">
                <p14:modId xmlns:p14="http://schemas.microsoft.com/office/powerpoint/2010/main" val="2220179675"/>
              </p:ext>
            </p:extLst>
          </p:nvPr>
        </p:nvGraphicFramePr>
        <p:xfrm>
          <a:off x="139274" y="1532184"/>
          <a:ext cx="9183688" cy="4679950"/>
        </p:xfrm>
        <a:graphic>
          <a:graphicData uri="http://schemas.openxmlformats.org/drawingml/2006/table">
            <a:tbl>
              <a:tblPr firstRow="1" bandRow="1">
                <a:tableStyleId>{7DF18680-E054-41AD-8BC1-D1AEF772440D}</a:tableStyleId>
              </a:tblPr>
              <a:tblGrid>
                <a:gridCol w="2918198"/>
                <a:gridCol w="2952702"/>
                <a:gridCol w="1728411"/>
                <a:gridCol w="1584377"/>
              </a:tblGrid>
              <a:tr h="1007989">
                <a:tc>
                  <a:txBody>
                    <a:bodyPr/>
                    <a:lstStyle/>
                    <a:p>
                      <a:pPr algn="ctr"/>
                      <a:endParaRPr lang="uk-UA" sz="1300" dirty="0" smtClean="0"/>
                    </a:p>
                    <a:p>
                      <a:pPr algn="ctr"/>
                      <a:endParaRPr lang="uk-UA" sz="800" dirty="0" smtClean="0"/>
                    </a:p>
                    <a:p>
                      <a:pPr algn="ctr"/>
                      <a:r>
                        <a:rPr lang="uk-UA" sz="1300" dirty="0" smtClean="0"/>
                        <a:t>Глобальні показники</a:t>
                      </a:r>
                      <a:endParaRPr lang="uk-UA" sz="1300" dirty="0"/>
                    </a:p>
                  </a:txBody>
                  <a:tcPr marL="91452" marR="91452" marT="45714" marB="45714"/>
                </a:tc>
                <a:tc>
                  <a:txBody>
                    <a:bodyPr/>
                    <a:lstStyle/>
                    <a:p>
                      <a:pPr algn="ctr"/>
                      <a:r>
                        <a:rPr lang="ru-RU" sz="1300" dirty="0" err="1" smtClean="0"/>
                        <a:t>Національне</a:t>
                      </a:r>
                      <a:r>
                        <a:rPr lang="ru-RU" sz="1300" dirty="0" smtClean="0"/>
                        <a:t> </a:t>
                      </a:r>
                      <a:r>
                        <a:rPr lang="ru-RU" sz="1300" dirty="0" err="1" smtClean="0"/>
                        <a:t>визначення</a:t>
                      </a:r>
                      <a:r>
                        <a:rPr lang="ru-RU" sz="1300" dirty="0" smtClean="0"/>
                        <a:t>, </a:t>
                      </a:r>
                      <a:r>
                        <a:rPr lang="ru-RU" sz="1300" dirty="0" err="1" smtClean="0"/>
                        <a:t>що</a:t>
                      </a:r>
                      <a:r>
                        <a:rPr lang="ru-RU" sz="1300" dirty="0" smtClean="0"/>
                        <a:t> </a:t>
                      </a:r>
                      <a:r>
                        <a:rPr lang="ru-RU" sz="1300" dirty="0" err="1" smtClean="0"/>
                        <a:t>використовується</a:t>
                      </a:r>
                      <a:r>
                        <a:rPr lang="ru-RU" sz="1300" dirty="0" smtClean="0"/>
                        <a:t> (</a:t>
                      </a:r>
                      <a:r>
                        <a:rPr lang="ru-RU" sz="1300" dirty="0" err="1" smtClean="0"/>
                        <a:t>якщо</a:t>
                      </a:r>
                      <a:r>
                        <a:rPr lang="ru-RU" sz="1300" dirty="0" smtClean="0"/>
                        <a:t> </a:t>
                      </a:r>
                      <a:r>
                        <a:rPr lang="ru-RU" sz="1300" dirty="0" err="1" smtClean="0"/>
                        <a:t>воно</a:t>
                      </a:r>
                      <a:r>
                        <a:rPr lang="ru-RU" sz="1300" dirty="0" smtClean="0"/>
                        <a:t> </a:t>
                      </a:r>
                      <a:r>
                        <a:rPr lang="ru-RU" sz="1300" dirty="0" err="1" smtClean="0"/>
                        <a:t>відрізняється</a:t>
                      </a:r>
                      <a:r>
                        <a:rPr lang="ru-RU" sz="1300" dirty="0" smtClean="0"/>
                        <a:t> </a:t>
                      </a:r>
                      <a:r>
                        <a:rPr lang="ru-RU" sz="1300" dirty="0" err="1" smtClean="0"/>
                        <a:t>від</a:t>
                      </a:r>
                      <a:r>
                        <a:rPr lang="ru-RU" sz="1300" dirty="0" smtClean="0"/>
                        <a:t> </a:t>
                      </a:r>
                      <a:r>
                        <a:rPr lang="ru-RU" sz="1300" dirty="0" err="1" smtClean="0"/>
                        <a:t>міжнародного</a:t>
                      </a:r>
                      <a:r>
                        <a:rPr lang="ru-RU" sz="1300" dirty="0" smtClean="0"/>
                        <a:t> </a:t>
                      </a:r>
                      <a:r>
                        <a:rPr lang="ru-RU" sz="1300" dirty="0" err="1" smtClean="0"/>
                        <a:t>визначення</a:t>
                      </a:r>
                      <a:r>
                        <a:rPr lang="ru-RU" sz="1300" dirty="0" smtClean="0"/>
                        <a:t>)</a:t>
                      </a:r>
                      <a:endParaRPr lang="uk-UA" sz="1300" dirty="0"/>
                    </a:p>
                  </a:txBody>
                  <a:tcPr marL="91452" marR="91452" marT="45714" marB="45714"/>
                </a:tc>
                <a:tc>
                  <a:txBody>
                    <a:bodyPr/>
                    <a:lstStyle/>
                    <a:p>
                      <a:pPr algn="ctr"/>
                      <a:endParaRPr lang="uk-UA" sz="1300" dirty="0" smtClean="0"/>
                    </a:p>
                    <a:p>
                      <a:pPr algn="ctr"/>
                      <a:r>
                        <a:rPr lang="uk-UA" sz="1300" dirty="0" smtClean="0"/>
                        <a:t>Відповідальний за даний показник</a:t>
                      </a:r>
                      <a:endParaRPr lang="uk-UA" sz="1300" dirty="0"/>
                    </a:p>
                  </a:txBody>
                  <a:tcPr marL="91452" marR="91452" marT="45714" marB="45714"/>
                </a:tc>
                <a:tc>
                  <a:txBody>
                    <a:bodyPr/>
                    <a:lstStyle/>
                    <a:p>
                      <a:pPr algn="ctr"/>
                      <a:endParaRPr lang="uk-UA" sz="1300" dirty="0" smtClean="0"/>
                    </a:p>
                    <a:p>
                      <a:pPr algn="ctr"/>
                      <a:r>
                        <a:rPr lang="uk-UA" sz="1300" dirty="0" smtClean="0"/>
                        <a:t>Джерела</a:t>
                      </a:r>
                    </a:p>
                    <a:p>
                      <a:pPr algn="ctr"/>
                      <a:r>
                        <a:rPr lang="uk-UA" sz="1300" dirty="0" smtClean="0"/>
                        <a:t>даних </a:t>
                      </a:r>
                      <a:endParaRPr lang="uk-UA" sz="1300" dirty="0"/>
                    </a:p>
                  </a:txBody>
                  <a:tcPr marL="91452" marR="91452" marT="45714" marB="45714"/>
                </a:tc>
              </a:tr>
              <a:tr h="2375975">
                <a:tc>
                  <a:txBody>
                    <a:bodyPr/>
                    <a:lstStyle/>
                    <a:p>
                      <a:r>
                        <a:rPr lang="ru-RU" sz="1200" dirty="0" smtClean="0"/>
                        <a:t>4.5.1 </a:t>
                      </a:r>
                      <a:r>
                        <a:rPr lang="ru-RU" sz="1200" dirty="0" err="1" smtClean="0"/>
                        <a:t>Індекс</a:t>
                      </a:r>
                      <a:r>
                        <a:rPr lang="ru-RU" sz="1200" dirty="0" smtClean="0"/>
                        <a:t> </a:t>
                      </a:r>
                      <a:r>
                        <a:rPr lang="ru-RU" sz="1200" dirty="0" err="1" smtClean="0"/>
                        <a:t>рівності</a:t>
                      </a:r>
                      <a:r>
                        <a:rPr lang="ru-RU" sz="1200" dirty="0" smtClean="0"/>
                        <a:t> (</a:t>
                      </a:r>
                      <a:r>
                        <a:rPr lang="ru-RU" sz="1200" dirty="0" err="1" smtClean="0"/>
                        <a:t>жінок</a:t>
                      </a:r>
                      <a:r>
                        <a:rPr lang="ru-RU" sz="1200" dirty="0" smtClean="0"/>
                        <a:t> і </a:t>
                      </a:r>
                      <a:r>
                        <a:rPr lang="ru-RU" sz="1200" dirty="0" err="1" smtClean="0"/>
                        <a:t>чоловіків</a:t>
                      </a:r>
                      <a:r>
                        <a:rPr lang="ru-RU" sz="1200" dirty="0" smtClean="0"/>
                        <a:t>, </a:t>
                      </a:r>
                      <a:r>
                        <a:rPr lang="ru-RU" sz="1200" dirty="0" err="1" smtClean="0"/>
                        <a:t>міських</a:t>
                      </a:r>
                      <a:r>
                        <a:rPr lang="ru-RU" sz="1200" dirty="0" smtClean="0"/>
                        <a:t> і </a:t>
                      </a:r>
                      <a:r>
                        <a:rPr lang="ru-RU" sz="1200" dirty="0" err="1" smtClean="0"/>
                        <a:t>сільських</a:t>
                      </a:r>
                      <a:r>
                        <a:rPr lang="ru-RU" sz="1200" dirty="0" smtClean="0"/>
                        <a:t> </a:t>
                      </a:r>
                      <a:r>
                        <a:rPr lang="ru-RU" sz="1200" dirty="0" err="1" smtClean="0"/>
                        <a:t>жителів</a:t>
                      </a:r>
                      <a:r>
                        <a:rPr lang="ru-RU" sz="1200" dirty="0" smtClean="0"/>
                        <a:t>, </a:t>
                      </a:r>
                      <a:r>
                        <a:rPr lang="ru-RU" sz="1200" dirty="0" err="1" smtClean="0"/>
                        <a:t>нижньої</a:t>
                      </a:r>
                      <a:r>
                        <a:rPr lang="ru-RU" sz="1200" dirty="0" smtClean="0"/>
                        <a:t> і </a:t>
                      </a:r>
                      <a:r>
                        <a:rPr lang="ru-RU" sz="1200" dirty="0" err="1" smtClean="0"/>
                        <a:t>верхньої</a:t>
                      </a:r>
                      <a:r>
                        <a:rPr lang="ru-RU" sz="1200" dirty="0" smtClean="0"/>
                        <a:t> </a:t>
                      </a:r>
                      <a:r>
                        <a:rPr lang="ru-RU" sz="1200" dirty="0" err="1" smtClean="0"/>
                        <a:t>квінтами</a:t>
                      </a:r>
                      <a:r>
                        <a:rPr lang="ru-RU" sz="1200" dirty="0" smtClean="0"/>
                        <a:t> достатку і </a:t>
                      </a:r>
                      <a:r>
                        <a:rPr lang="ru-RU" sz="1200" dirty="0" err="1" smtClean="0"/>
                        <a:t>інших</a:t>
                      </a:r>
                      <a:r>
                        <a:rPr lang="ru-RU" sz="1200" dirty="0" smtClean="0"/>
                        <a:t> </a:t>
                      </a:r>
                      <a:r>
                        <a:rPr lang="ru-RU" sz="1200" dirty="0" err="1" smtClean="0"/>
                        <a:t>груп</a:t>
                      </a:r>
                      <a:r>
                        <a:rPr lang="ru-RU" sz="1200" dirty="0" smtClean="0"/>
                        <a:t>, </a:t>
                      </a:r>
                      <a:r>
                        <a:rPr lang="ru-RU" sz="1200" dirty="0" err="1" smtClean="0"/>
                        <a:t>наприклад</a:t>
                      </a:r>
                      <a:r>
                        <a:rPr lang="ru-RU" sz="1200" dirty="0" smtClean="0"/>
                        <a:t> осіб з </a:t>
                      </a:r>
                      <a:r>
                        <a:rPr lang="ru-RU" sz="1200" dirty="0" err="1" smtClean="0"/>
                        <a:t>інвалідністю</a:t>
                      </a:r>
                      <a:r>
                        <a:rPr lang="ru-RU" sz="1200" dirty="0" smtClean="0"/>
                        <a:t>, </a:t>
                      </a:r>
                      <a:r>
                        <a:rPr lang="ru-RU" sz="1200" dirty="0" err="1" smtClean="0"/>
                        <a:t>корінних</a:t>
                      </a:r>
                      <a:r>
                        <a:rPr lang="ru-RU" sz="1200" dirty="0" smtClean="0"/>
                        <a:t> </a:t>
                      </a:r>
                      <a:r>
                        <a:rPr lang="ru-RU" sz="1200" dirty="0" err="1" smtClean="0"/>
                        <a:t>народів</a:t>
                      </a:r>
                      <a:r>
                        <a:rPr lang="ru-RU" sz="1200" dirty="0" smtClean="0"/>
                        <a:t> і людей, </a:t>
                      </a:r>
                      <a:r>
                        <a:rPr lang="ru-RU" sz="1200" dirty="0" err="1" smtClean="0"/>
                        <a:t>які</a:t>
                      </a:r>
                      <a:r>
                        <a:rPr lang="ru-RU" sz="1200" dirty="0" smtClean="0"/>
                        <a:t> </a:t>
                      </a:r>
                      <a:r>
                        <a:rPr lang="ru-RU" sz="1200" dirty="0" err="1" smtClean="0"/>
                        <a:t>постраждали</a:t>
                      </a:r>
                      <a:r>
                        <a:rPr lang="ru-RU" sz="1200" dirty="0" smtClean="0"/>
                        <a:t> </a:t>
                      </a:r>
                      <a:r>
                        <a:rPr lang="ru-RU" sz="1200" dirty="0" err="1" smtClean="0"/>
                        <a:t>від</a:t>
                      </a:r>
                      <a:r>
                        <a:rPr lang="ru-RU" sz="1200" dirty="0" smtClean="0"/>
                        <a:t> </a:t>
                      </a:r>
                      <a:r>
                        <a:rPr lang="ru-RU" sz="1200" dirty="0" err="1" smtClean="0"/>
                        <a:t>конфлікту</a:t>
                      </a:r>
                      <a:r>
                        <a:rPr lang="ru-RU" sz="1200" dirty="0" smtClean="0"/>
                        <a:t>, в </a:t>
                      </a:r>
                      <a:r>
                        <a:rPr lang="ru-RU" sz="1200" dirty="0" err="1" smtClean="0"/>
                        <a:t>залежності</a:t>
                      </a:r>
                      <a:r>
                        <a:rPr lang="ru-RU" sz="1200" dirty="0" smtClean="0"/>
                        <a:t> </a:t>
                      </a:r>
                      <a:r>
                        <a:rPr lang="ru-RU" sz="1200" dirty="0" err="1" smtClean="0"/>
                        <a:t>від</a:t>
                      </a:r>
                      <a:r>
                        <a:rPr lang="ru-RU" sz="1200" dirty="0" smtClean="0"/>
                        <a:t> </a:t>
                      </a:r>
                      <a:r>
                        <a:rPr lang="ru-RU" sz="1200" dirty="0" err="1" smtClean="0"/>
                        <a:t>наявності</a:t>
                      </a:r>
                      <a:r>
                        <a:rPr lang="ru-RU" sz="1200" dirty="0" smtClean="0"/>
                        <a:t> </a:t>
                      </a:r>
                      <a:r>
                        <a:rPr lang="ru-RU" sz="1200" dirty="0" err="1" smtClean="0"/>
                        <a:t>даних</a:t>
                      </a:r>
                      <a:r>
                        <a:rPr lang="ru-RU" sz="1200" dirty="0" smtClean="0"/>
                        <a:t>) по </a:t>
                      </a:r>
                      <a:r>
                        <a:rPr lang="ru-RU" sz="1200" dirty="0" err="1" smtClean="0"/>
                        <a:t>всім</a:t>
                      </a:r>
                      <a:r>
                        <a:rPr lang="ru-RU" sz="1200" dirty="0" smtClean="0"/>
                        <a:t> </a:t>
                      </a:r>
                      <a:r>
                        <a:rPr lang="ru-RU" sz="1200" dirty="0" err="1" smtClean="0"/>
                        <a:t>показникам</a:t>
                      </a:r>
                      <a:r>
                        <a:rPr lang="ru-RU" sz="1200" dirty="0" smtClean="0"/>
                        <a:t>, </a:t>
                      </a:r>
                      <a:r>
                        <a:rPr lang="ru-RU" sz="1200" dirty="0" err="1" smtClean="0"/>
                        <a:t>що</a:t>
                      </a:r>
                      <a:r>
                        <a:rPr lang="ru-RU" sz="1200" dirty="0" smtClean="0"/>
                        <a:t> </a:t>
                      </a:r>
                      <a:r>
                        <a:rPr lang="ru-RU" sz="1200" dirty="0" err="1" smtClean="0"/>
                        <a:t>стосуються</a:t>
                      </a:r>
                      <a:r>
                        <a:rPr lang="ru-RU" sz="1200" dirty="0" smtClean="0"/>
                        <a:t> </a:t>
                      </a:r>
                      <a:r>
                        <a:rPr lang="ru-RU" sz="1200" dirty="0" err="1" smtClean="0"/>
                        <a:t>освіти</a:t>
                      </a:r>
                      <a:r>
                        <a:rPr lang="ru-RU" sz="1200" dirty="0" smtClean="0"/>
                        <a:t> в </a:t>
                      </a:r>
                      <a:r>
                        <a:rPr lang="ru-RU" sz="1200" dirty="0" err="1" smtClean="0"/>
                        <a:t>цьому</a:t>
                      </a:r>
                      <a:r>
                        <a:rPr lang="ru-RU" sz="1200" dirty="0" smtClean="0"/>
                        <a:t> </a:t>
                      </a:r>
                      <a:r>
                        <a:rPr lang="ru-RU" sz="1200" dirty="0" err="1" smtClean="0"/>
                        <a:t>переліку</a:t>
                      </a:r>
                      <a:r>
                        <a:rPr lang="ru-RU" sz="1200" dirty="0" smtClean="0"/>
                        <a:t>, </a:t>
                      </a:r>
                      <a:r>
                        <a:rPr lang="ru-RU" sz="1200" dirty="0" err="1" smtClean="0"/>
                        <a:t>які</a:t>
                      </a:r>
                      <a:r>
                        <a:rPr lang="ru-RU" sz="1200" dirty="0" smtClean="0"/>
                        <a:t> </a:t>
                      </a:r>
                      <a:r>
                        <a:rPr lang="ru-RU" sz="1200" dirty="0" err="1" smtClean="0"/>
                        <a:t>можуть</a:t>
                      </a:r>
                      <a:r>
                        <a:rPr lang="ru-RU" sz="1200" dirty="0" smtClean="0"/>
                        <a:t> бути </a:t>
                      </a:r>
                      <a:r>
                        <a:rPr lang="ru-RU" sz="1200" dirty="0" err="1" smtClean="0"/>
                        <a:t>дезагреговані</a:t>
                      </a:r>
                      <a:endParaRPr lang="uk-UA" sz="1200" dirty="0"/>
                    </a:p>
                  </a:txBody>
                  <a:tcPr marL="91452" marR="91452" marT="45714" marB="45714"/>
                </a:tc>
                <a:tc>
                  <a:txBody>
                    <a:bodyPr/>
                    <a:lstStyle/>
                    <a:p>
                      <a:r>
                        <a:rPr lang="ru-RU" sz="1200" kern="1200" dirty="0" err="1" smtClean="0">
                          <a:solidFill>
                            <a:schemeClr val="dk1"/>
                          </a:solidFill>
                          <a:latin typeface="+mn-lt"/>
                          <a:ea typeface="+mn-ea"/>
                          <a:cs typeface="+mn-cs"/>
                        </a:rPr>
                        <a:t>Частка</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населення</a:t>
                      </a:r>
                      <a:r>
                        <a:rPr lang="ru-RU" sz="1200" kern="1200" dirty="0" smtClean="0">
                          <a:solidFill>
                            <a:schemeClr val="dk1"/>
                          </a:solidFill>
                          <a:latin typeface="+mn-lt"/>
                          <a:ea typeface="+mn-ea"/>
                          <a:cs typeface="+mn-cs"/>
                        </a:rPr>
                        <a:t> за </a:t>
                      </a:r>
                      <a:r>
                        <a:rPr lang="ru-RU" sz="1200" kern="1200" dirty="0" err="1" smtClean="0">
                          <a:solidFill>
                            <a:schemeClr val="dk1"/>
                          </a:solidFill>
                          <a:latin typeface="+mn-lt"/>
                          <a:ea typeface="+mn-ea"/>
                          <a:cs typeface="+mn-cs"/>
                        </a:rPr>
                        <a:t>рівнем</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освіти</a:t>
                      </a:r>
                      <a:r>
                        <a:rPr lang="ru-RU" sz="1200" kern="1200" dirty="0" smtClean="0">
                          <a:solidFill>
                            <a:schemeClr val="dk1"/>
                          </a:solidFill>
                          <a:latin typeface="+mn-lt"/>
                          <a:ea typeface="+mn-ea"/>
                          <a:cs typeface="+mn-cs"/>
                        </a:rPr>
                        <a:t> у </a:t>
                      </a:r>
                      <a:r>
                        <a:rPr lang="ru-RU" sz="1200" kern="1200" dirty="0" err="1" smtClean="0">
                          <a:solidFill>
                            <a:schemeClr val="dk1"/>
                          </a:solidFill>
                          <a:latin typeface="+mn-lt"/>
                          <a:ea typeface="+mn-ea"/>
                          <a:cs typeface="+mn-cs"/>
                        </a:rPr>
                        <a:t>віці</a:t>
                      </a:r>
                      <a:r>
                        <a:rPr lang="ru-RU" sz="1200" kern="1200" dirty="0" smtClean="0">
                          <a:solidFill>
                            <a:schemeClr val="dk1"/>
                          </a:solidFill>
                          <a:latin typeface="+mn-lt"/>
                          <a:ea typeface="+mn-ea"/>
                          <a:cs typeface="+mn-cs"/>
                        </a:rPr>
                        <a:t> 6 </a:t>
                      </a:r>
                      <a:r>
                        <a:rPr lang="ru-RU" sz="1200" kern="1200" dirty="0" err="1" smtClean="0">
                          <a:solidFill>
                            <a:schemeClr val="dk1"/>
                          </a:solidFill>
                          <a:latin typeface="+mn-lt"/>
                          <a:ea typeface="+mn-ea"/>
                          <a:cs typeface="+mn-cs"/>
                        </a:rPr>
                        <a:t>років</a:t>
                      </a:r>
                      <a:r>
                        <a:rPr lang="ru-RU" sz="1200" kern="1200" dirty="0" smtClean="0">
                          <a:solidFill>
                            <a:schemeClr val="dk1"/>
                          </a:solidFill>
                          <a:latin typeface="+mn-lt"/>
                          <a:ea typeface="+mn-ea"/>
                          <a:cs typeface="+mn-cs"/>
                        </a:rPr>
                        <a:t> і </a:t>
                      </a:r>
                      <a:r>
                        <a:rPr lang="ru-RU" sz="1200" kern="1200" dirty="0" err="1" smtClean="0">
                          <a:solidFill>
                            <a:schemeClr val="dk1"/>
                          </a:solidFill>
                          <a:latin typeface="+mn-lt"/>
                          <a:ea typeface="+mn-ea"/>
                          <a:cs typeface="+mn-cs"/>
                        </a:rPr>
                        <a:t>старші</a:t>
                      </a:r>
                      <a:r>
                        <a:rPr lang="ru-RU" sz="1200" kern="1200" dirty="0" smtClean="0">
                          <a:solidFill>
                            <a:schemeClr val="dk1"/>
                          </a:solidFill>
                          <a:latin typeface="+mn-lt"/>
                          <a:ea typeface="+mn-ea"/>
                          <a:cs typeface="+mn-cs"/>
                        </a:rPr>
                        <a:t>, за </a:t>
                      </a:r>
                      <a:r>
                        <a:rPr lang="ru-RU" sz="1200" kern="1200" dirty="0" err="1" smtClean="0">
                          <a:solidFill>
                            <a:schemeClr val="dk1"/>
                          </a:solidFill>
                          <a:latin typeface="+mn-lt"/>
                          <a:ea typeface="+mn-ea"/>
                          <a:cs typeface="+mn-cs"/>
                        </a:rPr>
                        <a:t>статтю</a:t>
                      </a:r>
                      <a:endParaRPr lang="uk-UA" sz="1200" kern="1200" dirty="0">
                        <a:solidFill>
                          <a:schemeClr val="dk1"/>
                        </a:solidFill>
                        <a:latin typeface="+mn-lt"/>
                        <a:ea typeface="+mn-ea"/>
                        <a:cs typeface="+mn-cs"/>
                      </a:endParaRPr>
                    </a:p>
                  </a:txBody>
                  <a:tcPr marL="91452" marR="91452" marT="45714" marB="45714"/>
                </a:tc>
                <a:tc>
                  <a:txBody>
                    <a:bodyPr/>
                    <a:lstStyle/>
                    <a:p>
                      <a:pPr algn="ctr"/>
                      <a:r>
                        <a:rPr lang="uk-UA" sz="1200" dirty="0" err="1" smtClean="0"/>
                        <a:t>Держстат</a:t>
                      </a:r>
                      <a:endParaRPr lang="uk-UA" sz="1200" dirty="0"/>
                    </a:p>
                  </a:txBody>
                  <a:tcPr marL="91452" marR="91452" marT="45714" marB="45714"/>
                </a:tc>
                <a:tc>
                  <a:txBody>
                    <a:bodyPr/>
                    <a:lstStyle/>
                    <a:p>
                      <a:r>
                        <a:rPr lang="ru-RU" sz="1200" dirty="0" err="1" smtClean="0"/>
                        <a:t>Вибіркове</a:t>
                      </a:r>
                      <a:r>
                        <a:rPr lang="ru-RU" sz="1200" dirty="0" smtClean="0"/>
                        <a:t> </a:t>
                      </a:r>
                      <a:r>
                        <a:rPr lang="ru-RU" sz="1200" dirty="0" err="1" smtClean="0"/>
                        <a:t>обстеження</a:t>
                      </a:r>
                      <a:r>
                        <a:rPr lang="ru-RU" sz="1200" dirty="0" smtClean="0"/>
                        <a:t> умов </a:t>
                      </a:r>
                      <a:r>
                        <a:rPr lang="ru-RU" sz="1200" dirty="0" err="1" smtClean="0"/>
                        <a:t>життя</a:t>
                      </a:r>
                      <a:r>
                        <a:rPr lang="ru-RU" sz="1200" dirty="0" smtClean="0"/>
                        <a:t> </a:t>
                      </a:r>
                      <a:r>
                        <a:rPr lang="ru-RU" sz="1200" dirty="0" err="1" smtClean="0"/>
                        <a:t>домогосподарств</a:t>
                      </a:r>
                      <a:endParaRPr lang="ru-RU" sz="1200" dirty="0" smtClean="0"/>
                    </a:p>
                  </a:txBody>
                  <a:tcPr marL="91452" marR="91452" marT="45714" marB="45714"/>
                </a:tc>
              </a:tr>
              <a:tr h="1295986">
                <a:tc>
                  <a:txBody>
                    <a:bodyPr/>
                    <a:lstStyle/>
                    <a:p>
                      <a:r>
                        <a:rPr lang="ru-RU" sz="1200" dirty="0" smtClean="0"/>
                        <a:t>4.6.1 </a:t>
                      </a:r>
                      <a:r>
                        <a:rPr lang="ru-RU" sz="1200" dirty="0" err="1" smtClean="0"/>
                        <a:t>Частка</a:t>
                      </a:r>
                      <a:r>
                        <a:rPr lang="ru-RU" sz="1200" dirty="0" smtClean="0"/>
                        <a:t> </a:t>
                      </a:r>
                      <a:r>
                        <a:rPr lang="ru-RU" sz="1200" dirty="0" err="1" smtClean="0"/>
                        <a:t>населення</a:t>
                      </a:r>
                      <a:r>
                        <a:rPr lang="ru-RU" sz="1200" dirty="0" smtClean="0"/>
                        <a:t> у </a:t>
                      </a:r>
                      <a:r>
                        <a:rPr lang="ru-RU" sz="1200" dirty="0" err="1" smtClean="0"/>
                        <a:t>певній</a:t>
                      </a:r>
                      <a:r>
                        <a:rPr lang="ru-RU" sz="1200" dirty="0" smtClean="0"/>
                        <a:t> </a:t>
                      </a:r>
                      <a:r>
                        <a:rPr lang="ru-RU" sz="1200" dirty="0" err="1" smtClean="0"/>
                        <a:t>віковій</a:t>
                      </a:r>
                      <a:r>
                        <a:rPr lang="ru-RU" sz="1200" dirty="0" smtClean="0"/>
                        <a:t> </a:t>
                      </a:r>
                      <a:r>
                        <a:rPr lang="ru-RU" sz="1200" dirty="0" err="1" smtClean="0"/>
                        <a:t>групі</a:t>
                      </a:r>
                      <a:r>
                        <a:rPr lang="ru-RU" sz="1200" dirty="0" smtClean="0"/>
                        <a:t>, </a:t>
                      </a:r>
                      <a:r>
                        <a:rPr lang="ru-RU" sz="1200" dirty="0" err="1" smtClean="0"/>
                        <a:t>що</a:t>
                      </a:r>
                      <a:r>
                        <a:rPr lang="ru-RU" sz="1200" dirty="0" smtClean="0"/>
                        <a:t> </a:t>
                      </a:r>
                      <a:r>
                        <a:rPr lang="ru-RU" sz="1200" dirty="0" err="1" smtClean="0"/>
                        <a:t>досягла</a:t>
                      </a:r>
                      <a:r>
                        <a:rPr lang="ru-RU" sz="1200" dirty="0" smtClean="0"/>
                        <a:t>, </a:t>
                      </a:r>
                      <a:r>
                        <a:rPr lang="ru-RU" sz="1200" dirty="0" err="1" smtClean="0"/>
                        <a:t>щонайменше</a:t>
                      </a:r>
                      <a:r>
                        <a:rPr lang="ru-RU" sz="1200" dirty="0" smtClean="0"/>
                        <a:t>, </a:t>
                      </a:r>
                      <a:r>
                        <a:rPr lang="ru-RU" sz="1200" dirty="0" err="1" smtClean="0"/>
                        <a:t>встановленого</a:t>
                      </a:r>
                      <a:r>
                        <a:rPr lang="ru-RU" sz="1200" dirty="0" smtClean="0"/>
                        <a:t> </a:t>
                      </a:r>
                      <a:r>
                        <a:rPr lang="ru-RU" sz="1200" dirty="0" err="1" smtClean="0"/>
                        <a:t>рівня</a:t>
                      </a:r>
                      <a:r>
                        <a:rPr lang="ru-RU" sz="1200" dirty="0" smtClean="0"/>
                        <a:t> </a:t>
                      </a:r>
                      <a:r>
                        <a:rPr lang="ru-RU" sz="1200" dirty="0" err="1" smtClean="0"/>
                        <a:t>функціональної</a:t>
                      </a:r>
                      <a:r>
                        <a:rPr lang="ru-RU" sz="1200" dirty="0" smtClean="0"/>
                        <a:t> (a) </a:t>
                      </a:r>
                      <a:r>
                        <a:rPr lang="ru-RU" sz="1200" dirty="0" err="1" smtClean="0"/>
                        <a:t>грамотності</a:t>
                      </a:r>
                      <a:r>
                        <a:rPr lang="ru-RU" sz="1200" dirty="0" smtClean="0"/>
                        <a:t> і (б) </a:t>
                      </a:r>
                      <a:r>
                        <a:rPr lang="ru-RU" sz="1200" dirty="0" err="1" smtClean="0"/>
                        <a:t>математичної</a:t>
                      </a:r>
                      <a:r>
                        <a:rPr lang="ru-RU" sz="1200" dirty="0" smtClean="0"/>
                        <a:t> </a:t>
                      </a:r>
                      <a:r>
                        <a:rPr lang="ru-RU" sz="1200" dirty="0" err="1" smtClean="0"/>
                        <a:t>грамотності</a:t>
                      </a:r>
                      <a:r>
                        <a:rPr lang="ru-RU" sz="1200" dirty="0" smtClean="0"/>
                        <a:t>, за </a:t>
                      </a:r>
                      <a:r>
                        <a:rPr lang="ru-RU" sz="1200" dirty="0" err="1" smtClean="0"/>
                        <a:t>статтю</a:t>
                      </a:r>
                      <a:endParaRPr lang="uk-UA" sz="1200" dirty="0"/>
                    </a:p>
                  </a:txBody>
                  <a:tcPr marL="91452" marR="91452" marT="45714" marB="45714"/>
                </a:tc>
                <a:tc>
                  <a:txBody>
                    <a:bodyPr/>
                    <a:lstStyle/>
                    <a:p>
                      <a:r>
                        <a:rPr lang="ru-RU" sz="1200" kern="1200" dirty="0" err="1" smtClean="0">
                          <a:solidFill>
                            <a:schemeClr val="dk1"/>
                          </a:solidFill>
                          <a:latin typeface="+mn-lt"/>
                          <a:ea typeface="+mn-ea"/>
                          <a:cs typeface="+mn-cs"/>
                        </a:rPr>
                        <a:t>Показник</a:t>
                      </a:r>
                      <a:r>
                        <a:rPr lang="ru-RU" sz="1200" kern="1200" dirty="0" smtClean="0">
                          <a:solidFill>
                            <a:schemeClr val="dk1"/>
                          </a:solidFill>
                          <a:latin typeface="+mn-lt"/>
                          <a:ea typeface="+mn-ea"/>
                          <a:cs typeface="+mn-cs"/>
                        </a:rPr>
                        <a:t> для </a:t>
                      </a:r>
                      <a:r>
                        <a:rPr lang="ru-RU" sz="1200" kern="1200" dirty="0" err="1" smtClean="0">
                          <a:solidFill>
                            <a:schemeClr val="dk1"/>
                          </a:solidFill>
                          <a:latin typeface="+mn-lt"/>
                          <a:ea typeface="+mn-ea"/>
                          <a:cs typeface="+mn-cs"/>
                        </a:rPr>
                        <a:t>України</a:t>
                      </a:r>
                      <a:r>
                        <a:rPr lang="ru-RU" sz="1200" kern="1200" dirty="0" smtClean="0">
                          <a:solidFill>
                            <a:schemeClr val="dk1"/>
                          </a:solidFill>
                          <a:latin typeface="+mn-lt"/>
                          <a:ea typeface="+mn-ea"/>
                          <a:cs typeface="+mn-cs"/>
                        </a:rPr>
                        <a:t> </a:t>
                      </a:r>
                      <a:r>
                        <a:rPr lang="ru-RU" sz="1200" kern="1200" dirty="0" err="1" smtClean="0">
                          <a:solidFill>
                            <a:schemeClr val="dk1"/>
                          </a:solidFill>
                          <a:latin typeface="+mn-lt"/>
                          <a:ea typeface="+mn-ea"/>
                          <a:cs typeface="+mn-cs"/>
                        </a:rPr>
                        <a:t>неактуальний</a:t>
                      </a:r>
                      <a:r>
                        <a:rPr lang="ru-RU" sz="1200" kern="1200" dirty="0" smtClean="0">
                          <a:solidFill>
                            <a:schemeClr val="dk1"/>
                          </a:solidFill>
                          <a:latin typeface="+mn-lt"/>
                          <a:ea typeface="+mn-ea"/>
                          <a:cs typeface="+mn-cs"/>
                        </a:rPr>
                        <a:t>, у </a:t>
                      </a:r>
                      <a:r>
                        <a:rPr lang="ru-RU" sz="1200" kern="1200" dirty="0" err="1" smtClean="0">
                          <a:solidFill>
                            <a:schemeClr val="dk1"/>
                          </a:solidFill>
                          <a:latin typeface="+mn-lt"/>
                          <a:ea typeface="+mn-ea"/>
                          <a:cs typeface="+mn-cs"/>
                        </a:rPr>
                        <a:t>зв'язку</a:t>
                      </a:r>
                      <a:r>
                        <a:rPr lang="ru-RU" sz="1200" kern="1200" dirty="0" smtClean="0">
                          <a:solidFill>
                            <a:schemeClr val="dk1"/>
                          </a:solidFill>
                          <a:latin typeface="+mn-lt"/>
                          <a:ea typeface="+mn-ea"/>
                          <a:cs typeface="+mn-cs"/>
                        </a:rPr>
                        <a:t> з </a:t>
                      </a:r>
                      <a:r>
                        <a:rPr lang="ru-RU" sz="1200" kern="1200" dirty="0" err="1" smtClean="0">
                          <a:solidFill>
                            <a:schemeClr val="dk1"/>
                          </a:solidFill>
                          <a:latin typeface="+mn-lt"/>
                          <a:ea typeface="+mn-ea"/>
                          <a:cs typeface="+mn-cs"/>
                        </a:rPr>
                        <a:t>високоюграмотністю</a:t>
                      </a:r>
                      <a:r>
                        <a:rPr lang="ru-RU" sz="1200" kern="1200" dirty="0" smtClean="0">
                          <a:solidFill>
                            <a:schemeClr val="dk1"/>
                          </a:solidFill>
                          <a:latin typeface="+mn-lt"/>
                          <a:ea typeface="+mn-ea"/>
                          <a:cs typeface="+mn-cs"/>
                        </a:rPr>
                        <a:t>. </a:t>
                      </a:r>
                      <a:endParaRPr lang="uk-UA" sz="1200" kern="1200" dirty="0">
                        <a:solidFill>
                          <a:schemeClr val="dk1"/>
                        </a:solidFill>
                        <a:latin typeface="+mn-lt"/>
                        <a:ea typeface="+mn-ea"/>
                        <a:cs typeface="+mn-cs"/>
                      </a:endParaRPr>
                    </a:p>
                  </a:txBody>
                  <a:tcPr marL="91452" marR="91452" marT="45714" marB="45714"/>
                </a:tc>
                <a:tc>
                  <a:txBody>
                    <a:bodyPr/>
                    <a:lstStyle/>
                    <a:p>
                      <a:pPr algn="ctr"/>
                      <a:r>
                        <a:rPr lang="uk-UA" sz="1200" dirty="0" smtClean="0"/>
                        <a:t>-</a:t>
                      </a:r>
                      <a:endParaRPr lang="uk-UA" sz="1200" dirty="0"/>
                    </a:p>
                  </a:txBody>
                  <a:tcPr marL="91452" marR="91452" marT="45714" marB="45714"/>
                </a:tc>
                <a:tc>
                  <a:txBody>
                    <a:bodyPr/>
                    <a:lstStyle/>
                    <a:p>
                      <a:pPr algn="ctr"/>
                      <a:r>
                        <a:rPr lang="ru-RU" sz="1200" dirty="0" smtClean="0"/>
                        <a:t>-</a:t>
                      </a:r>
                    </a:p>
                    <a:p>
                      <a:endParaRPr lang="ru-RU" sz="1200" dirty="0" smtClean="0"/>
                    </a:p>
                  </a:txBody>
                  <a:tcPr marL="91452" marR="91452" marT="45714" marB="45714"/>
                </a:tc>
              </a:tr>
            </a:tbl>
          </a:graphicData>
        </a:graphic>
      </p:graphicFrame>
      <p:grpSp>
        <p:nvGrpSpPr>
          <p:cNvPr id="8" name="Группа 7"/>
          <p:cNvGrpSpPr/>
          <p:nvPr/>
        </p:nvGrpSpPr>
        <p:grpSpPr>
          <a:xfrm>
            <a:off x="-233824" y="618972"/>
            <a:ext cx="9617997" cy="891086"/>
            <a:chOff x="-252311" y="597679"/>
            <a:chExt cx="9617997" cy="891086"/>
          </a:xfrm>
        </p:grpSpPr>
        <p:sp>
          <p:nvSpPr>
            <p:cNvPr id="9" name="Прямоугольник 5"/>
            <p:cNvSpPr>
              <a:spLocks noChangeArrowheads="1"/>
            </p:cNvSpPr>
            <p:nvPr/>
          </p:nvSpPr>
          <p:spPr bwMode="auto">
            <a:xfrm>
              <a:off x="-1" y="842434"/>
              <a:ext cx="936568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marL="0" indent="0">
                <a:spcBef>
                  <a:spcPct val="0"/>
                </a:spcBef>
                <a:buClrTx/>
                <a:buFont typeface="Wingdings" panose="05000000000000000000" pitchFamily="2" charset="2"/>
                <a:buNone/>
                <a:defRPr/>
              </a:pPr>
              <a:r>
                <a:rPr lang="uk-UA" sz="1800" b="1" i="1" dirty="0" smtClean="0">
                  <a:latin typeface="Times New Roman" panose="02020603050405020304" pitchFamily="18" charset="0"/>
                  <a:cs typeface="Times New Roman" panose="02020603050405020304" pitchFamily="18" charset="0"/>
                </a:rPr>
                <a:t>Показники ЦСР рекомендовані ЮНІСЕФ для підготовки </a:t>
              </a:r>
              <a:r>
                <a:rPr lang="uk-UA" sz="1800" b="1" i="1" dirty="0" err="1" smtClean="0">
                  <a:latin typeface="Times New Roman" panose="02020603050405020304" pitchFamily="18" charset="0"/>
                  <a:cs typeface="Times New Roman" panose="02020603050405020304" pitchFamily="18" charset="0"/>
                </a:rPr>
                <a:t>країнових</a:t>
              </a:r>
              <a:r>
                <a:rPr lang="uk-UA" sz="1800" b="1" i="1" dirty="0" smtClean="0">
                  <a:latin typeface="Times New Roman" panose="02020603050405020304" pitchFamily="18" charset="0"/>
                  <a:cs typeface="Times New Roman" panose="02020603050405020304" pitchFamily="18" charset="0"/>
                </a:rPr>
                <a:t> аналітичних доповідей щодо становища </a:t>
              </a:r>
              <a:r>
                <a:rPr lang="uk-UA" sz="1800" b="1" i="1" dirty="0" err="1" smtClean="0">
                  <a:latin typeface="Times New Roman" panose="02020603050405020304" pitchFamily="18" charset="0"/>
                  <a:cs typeface="Times New Roman" panose="02020603050405020304" pitchFamily="18" charset="0"/>
                </a:rPr>
                <a:t>дійтей</a:t>
              </a:r>
              <a:endParaRPr lang="uk-UA" sz="1800" dirty="0" smtClean="0">
                <a:latin typeface="Palatino Linotype" panose="02040502050505030304" pitchFamily="18" charset="0"/>
              </a:endParaRPr>
            </a:p>
          </p:txBody>
        </p:sp>
        <p:sp>
          <p:nvSpPr>
            <p:cNvPr id="10" name="Прямоугольник 9"/>
            <p:cNvSpPr/>
            <p:nvPr/>
          </p:nvSpPr>
          <p:spPr>
            <a:xfrm>
              <a:off x="-252311" y="597679"/>
              <a:ext cx="6768301" cy="369332"/>
            </a:xfrm>
            <a:prstGeom prst="rect">
              <a:avLst/>
            </a:prstGeom>
          </p:spPr>
          <p:txBody>
            <a:bodyPr wrap="square">
              <a:spAutoFit/>
            </a:bodyPr>
            <a:lstStyle/>
            <a:p>
              <a:pPr marL="357188" eaLnBrk="1" fontAlgn="auto" hangingPunct="1">
                <a:spcAft>
                  <a:spcPts val="0"/>
                </a:spcAft>
                <a:defRPr/>
              </a:pPr>
              <a:r>
                <a:rPr lang="uk-UA" b="1" dirty="0">
                  <a:latin typeface="Times New Roman" panose="02020603050405020304" pitchFamily="18" charset="0"/>
                  <a:cs typeface="Times New Roman" panose="02020603050405020304" pitchFamily="18" charset="0"/>
                </a:rPr>
                <a:t>3. Цілі Сталого розвитку:</a:t>
              </a:r>
              <a:r>
                <a:rPr lang="uk-UA" b="1" i="1" dirty="0">
                  <a:latin typeface="Times New Roman" panose="02020603050405020304" pitchFamily="18" charset="0"/>
                  <a:cs typeface="Times New Roman" panose="02020603050405020304" pitchFamily="18" charset="0"/>
                </a:rPr>
                <a:t> Глобальні показники ЦСР</a:t>
              </a:r>
            </a:p>
          </p:txBody>
        </p:sp>
      </p:grpSp>
    </p:spTree>
    <p:extLst>
      <p:ext uri="{BB962C8B-B14F-4D97-AF65-F5344CB8AC3E}">
        <p14:creationId xmlns:p14="http://schemas.microsoft.com/office/powerpoint/2010/main" val="416118498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Заголовок 1"/>
          <p:cNvSpPr>
            <a:spLocks noGrp="1"/>
          </p:cNvSpPr>
          <p:nvPr>
            <p:ph type="title"/>
          </p:nvPr>
        </p:nvSpPr>
        <p:spPr/>
        <p:txBody>
          <a:bodyPr/>
          <a:lstStyle/>
          <a:p>
            <a:endParaRPr lang="uk-UA" smtClean="0"/>
          </a:p>
        </p:txBody>
      </p:sp>
      <p:graphicFrame>
        <p:nvGraphicFramePr>
          <p:cNvPr id="3" name="Объект 2"/>
          <p:cNvGraphicFramePr>
            <a:graphicFrameLocks noGrp="1"/>
          </p:cNvGraphicFramePr>
          <p:nvPr>
            <p:ph idx="1"/>
          </p:nvPr>
        </p:nvGraphicFramePr>
        <p:xfrm>
          <a:off x="566738" y="1752600"/>
          <a:ext cx="8001000" cy="1112838"/>
        </p:xfrm>
        <a:graphic>
          <a:graphicData uri="http://schemas.openxmlformats.org/drawingml/2006/table">
            <a:tbl>
              <a:tblPr firstRow="1" bandRow="1">
                <a:tableStyleId>{5C22544A-7EE6-4342-B048-85BDC9FD1C3A}</a:tableStyleId>
              </a:tblPr>
              <a:tblGrid>
                <a:gridCol w="2000250"/>
                <a:gridCol w="2000250"/>
                <a:gridCol w="2000250"/>
                <a:gridCol w="2000250"/>
              </a:tblGrid>
              <a:tr h="370946">
                <a:tc>
                  <a:txBody>
                    <a:bodyPr/>
                    <a:lstStyle/>
                    <a:p>
                      <a:endParaRPr lang="uk-UA" sz="1800" dirty="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r h="370946">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r h="370946">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bl>
          </a:graphicData>
        </a:graphic>
      </p:graphicFrame>
      <p:pic>
        <p:nvPicPr>
          <p:cNvPr id="35865" name="Рисунок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7241" y="19878"/>
            <a:ext cx="9391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66" name="Rectangle 9"/>
          <p:cNvSpPr>
            <a:spLocks noChangeArrowheads="1"/>
          </p:cNvSpPr>
          <p:nvPr/>
        </p:nvSpPr>
        <p:spPr bwMode="auto">
          <a:xfrm>
            <a:off x="554038" y="476250"/>
            <a:ext cx="8278812" cy="612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spcBef>
                <a:spcPct val="0"/>
              </a:spcBef>
              <a:buClrTx/>
              <a:buFontTx/>
              <a:buNone/>
            </a:pPr>
            <a:endParaRPr lang="uk-UA" sz="2400" b="1">
              <a:latin typeface="Palatino Linotype" panose="02040502050505030304" pitchFamily="18" charset="0"/>
            </a:endParaRPr>
          </a:p>
          <a:p>
            <a:pPr>
              <a:spcBef>
                <a:spcPct val="0"/>
              </a:spcBef>
              <a:buClrTx/>
              <a:buFontTx/>
              <a:buNone/>
            </a:pPr>
            <a:endParaRPr lang="uk-UA" sz="1600" b="1">
              <a:latin typeface="Times New Roman" panose="02020603050405020304" pitchFamily="18" charset="0"/>
              <a:cs typeface="Times New Roman" panose="02020603050405020304" pitchFamily="18" charset="0"/>
            </a:endParaRPr>
          </a:p>
        </p:txBody>
      </p:sp>
      <p:graphicFrame>
        <p:nvGraphicFramePr>
          <p:cNvPr id="4" name="Таблица 3"/>
          <p:cNvGraphicFramePr>
            <a:graphicFrameLocks noGrp="1"/>
          </p:cNvGraphicFramePr>
          <p:nvPr>
            <p:extLst>
              <p:ext uri="{D42A27DB-BD31-4B8C-83A1-F6EECF244321}">
                <p14:modId xmlns:p14="http://schemas.microsoft.com/office/powerpoint/2010/main" val="3895817483"/>
              </p:ext>
            </p:extLst>
          </p:nvPr>
        </p:nvGraphicFramePr>
        <p:xfrm>
          <a:off x="226791" y="1274558"/>
          <a:ext cx="9182100" cy="5427822"/>
        </p:xfrm>
        <a:graphic>
          <a:graphicData uri="http://schemas.openxmlformats.org/drawingml/2006/table">
            <a:tbl>
              <a:tblPr firstRow="1" bandRow="1">
                <a:tableStyleId>{7DF18680-E054-41AD-8BC1-D1AEF772440D}</a:tableStyleId>
              </a:tblPr>
              <a:tblGrid>
                <a:gridCol w="2917693"/>
                <a:gridCol w="2952192"/>
                <a:gridCol w="1728112"/>
                <a:gridCol w="1584103"/>
              </a:tblGrid>
              <a:tr h="936042">
                <a:tc>
                  <a:txBody>
                    <a:bodyPr/>
                    <a:lstStyle/>
                    <a:p>
                      <a:pPr algn="ctr"/>
                      <a:endParaRPr lang="uk-UA" sz="1300" dirty="0" smtClean="0"/>
                    </a:p>
                    <a:p>
                      <a:pPr algn="ctr"/>
                      <a:endParaRPr lang="uk-UA" sz="800" dirty="0" smtClean="0"/>
                    </a:p>
                    <a:p>
                      <a:pPr algn="ctr"/>
                      <a:r>
                        <a:rPr lang="uk-UA" sz="1300" dirty="0" smtClean="0"/>
                        <a:t>Глобальні показники</a:t>
                      </a:r>
                      <a:endParaRPr lang="uk-UA" sz="1300" dirty="0"/>
                    </a:p>
                  </a:txBody>
                  <a:tcPr marL="91436" marR="91436" marT="45717" marB="45717"/>
                </a:tc>
                <a:tc>
                  <a:txBody>
                    <a:bodyPr/>
                    <a:lstStyle/>
                    <a:p>
                      <a:pPr algn="ctr"/>
                      <a:r>
                        <a:rPr lang="ru-RU" sz="1300" dirty="0" err="1" smtClean="0"/>
                        <a:t>Національне</a:t>
                      </a:r>
                      <a:r>
                        <a:rPr lang="ru-RU" sz="1300" dirty="0" smtClean="0"/>
                        <a:t> </a:t>
                      </a:r>
                      <a:r>
                        <a:rPr lang="ru-RU" sz="1300" dirty="0" err="1" smtClean="0"/>
                        <a:t>визначення</a:t>
                      </a:r>
                      <a:r>
                        <a:rPr lang="ru-RU" sz="1300" dirty="0" smtClean="0"/>
                        <a:t>, </a:t>
                      </a:r>
                      <a:r>
                        <a:rPr lang="ru-RU" sz="1300" dirty="0" err="1" smtClean="0"/>
                        <a:t>що</a:t>
                      </a:r>
                      <a:r>
                        <a:rPr lang="ru-RU" sz="1300" dirty="0" smtClean="0"/>
                        <a:t> </a:t>
                      </a:r>
                      <a:r>
                        <a:rPr lang="ru-RU" sz="1300" dirty="0" err="1" smtClean="0"/>
                        <a:t>використовується</a:t>
                      </a:r>
                      <a:r>
                        <a:rPr lang="ru-RU" sz="1300" dirty="0" smtClean="0"/>
                        <a:t> (</a:t>
                      </a:r>
                      <a:r>
                        <a:rPr lang="ru-RU" sz="1300" dirty="0" err="1" smtClean="0"/>
                        <a:t>якщо</a:t>
                      </a:r>
                      <a:r>
                        <a:rPr lang="ru-RU" sz="1300" dirty="0" smtClean="0"/>
                        <a:t> </a:t>
                      </a:r>
                      <a:r>
                        <a:rPr lang="ru-RU" sz="1300" dirty="0" err="1" smtClean="0"/>
                        <a:t>воно</a:t>
                      </a:r>
                      <a:r>
                        <a:rPr lang="ru-RU" sz="1300" dirty="0" smtClean="0"/>
                        <a:t> </a:t>
                      </a:r>
                      <a:r>
                        <a:rPr lang="ru-RU" sz="1300" dirty="0" err="1" smtClean="0"/>
                        <a:t>відрізняється</a:t>
                      </a:r>
                      <a:r>
                        <a:rPr lang="ru-RU" sz="1300" dirty="0" smtClean="0"/>
                        <a:t> </a:t>
                      </a:r>
                      <a:r>
                        <a:rPr lang="ru-RU" sz="1300" dirty="0" err="1" smtClean="0"/>
                        <a:t>від</a:t>
                      </a:r>
                      <a:r>
                        <a:rPr lang="ru-RU" sz="1300" dirty="0" smtClean="0"/>
                        <a:t> </a:t>
                      </a:r>
                      <a:r>
                        <a:rPr lang="ru-RU" sz="1300" dirty="0" err="1" smtClean="0"/>
                        <a:t>міжнародного</a:t>
                      </a:r>
                      <a:r>
                        <a:rPr lang="ru-RU" sz="1300" dirty="0" smtClean="0"/>
                        <a:t> </a:t>
                      </a:r>
                      <a:r>
                        <a:rPr lang="ru-RU" sz="1300" dirty="0" err="1" smtClean="0"/>
                        <a:t>визначення</a:t>
                      </a:r>
                      <a:r>
                        <a:rPr lang="ru-RU" sz="1300" dirty="0" smtClean="0"/>
                        <a:t>)</a:t>
                      </a:r>
                      <a:endParaRPr lang="uk-UA" sz="1300" dirty="0"/>
                    </a:p>
                  </a:txBody>
                  <a:tcPr marL="91436" marR="91436" marT="45717" marB="45717"/>
                </a:tc>
                <a:tc>
                  <a:txBody>
                    <a:bodyPr/>
                    <a:lstStyle/>
                    <a:p>
                      <a:pPr algn="ctr"/>
                      <a:endParaRPr lang="uk-UA" sz="1300" dirty="0" smtClean="0"/>
                    </a:p>
                    <a:p>
                      <a:pPr algn="ctr"/>
                      <a:r>
                        <a:rPr lang="uk-UA" sz="1300" dirty="0" smtClean="0"/>
                        <a:t>Відповідальний за даний показник</a:t>
                      </a:r>
                      <a:endParaRPr lang="uk-UA" sz="1300" dirty="0"/>
                    </a:p>
                  </a:txBody>
                  <a:tcPr marL="91436" marR="91436" marT="45717" marB="45717"/>
                </a:tc>
                <a:tc>
                  <a:txBody>
                    <a:bodyPr/>
                    <a:lstStyle/>
                    <a:p>
                      <a:pPr algn="ctr"/>
                      <a:endParaRPr lang="uk-UA" sz="1300" dirty="0" smtClean="0"/>
                    </a:p>
                    <a:p>
                      <a:pPr algn="ctr"/>
                      <a:r>
                        <a:rPr lang="uk-UA" sz="1300" dirty="0" smtClean="0"/>
                        <a:t>Джерела</a:t>
                      </a:r>
                    </a:p>
                    <a:p>
                      <a:pPr algn="ctr"/>
                      <a:r>
                        <a:rPr lang="uk-UA" sz="1300" dirty="0" smtClean="0"/>
                        <a:t>даних </a:t>
                      </a:r>
                      <a:endParaRPr lang="uk-UA" sz="1300" dirty="0"/>
                    </a:p>
                  </a:txBody>
                  <a:tcPr marL="91436" marR="91436" marT="45717" marB="45717"/>
                </a:tc>
              </a:tr>
              <a:tr h="576026">
                <a:tc gridSpan="4">
                  <a:txBody>
                    <a:bodyPr/>
                    <a:lstStyle/>
                    <a:p>
                      <a:r>
                        <a:rPr lang="ru-RU" sz="1400" b="1" dirty="0" err="1" smtClean="0"/>
                        <a:t>Ціль</a:t>
                      </a:r>
                      <a:r>
                        <a:rPr lang="ru-RU" sz="1400" b="1" dirty="0" smtClean="0"/>
                        <a:t> 5. </a:t>
                      </a:r>
                      <a:r>
                        <a:rPr lang="ru-RU" sz="1400" b="1" dirty="0" err="1" smtClean="0"/>
                        <a:t>Забезпечення</a:t>
                      </a:r>
                      <a:r>
                        <a:rPr lang="ru-RU" sz="1400" b="1" dirty="0" smtClean="0"/>
                        <a:t> </a:t>
                      </a:r>
                      <a:r>
                        <a:rPr lang="ru-RU" sz="1400" b="1" dirty="0" err="1" smtClean="0"/>
                        <a:t>гендерної</a:t>
                      </a:r>
                      <a:r>
                        <a:rPr lang="ru-RU" sz="1400" b="1" dirty="0" smtClean="0"/>
                        <a:t> </a:t>
                      </a:r>
                      <a:r>
                        <a:rPr lang="ru-RU" sz="1400" b="1" dirty="0" err="1" smtClean="0"/>
                        <a:t>рівності</a:t>
                      </a:r>
                      <a:r>
                        <a:rPr lang="ru-RU" sz="1400" b="1" dirty="0" smtClean="0"/>
                        <a:t>, </a:t>
                      </a:r>
                      <a:r>
                        <a:rPr lang="ru-RU" sz="1400" b="1" dirty="0" err="1" smtClean="0"/>
                        <a:t>розширення</a:t>
                      </a:r>
                      <a:r>
                        <a:rPr lang="ru-RU" sz="1400" b="1" dirty="0" smtClean="0"/>
                        <a:t> прав і </a:t>
                      </a:r>
                      <a:r>
                        <a:rPr lang="ru-RU" sz="1400" b="1" dirty="0" err="1" smtClean="0"/>
                        <a:t>можливостей</a:t>
                      </a:r>
                      <a:r>
                        <a:rPr lang="ru-RU" sz="1400" b="1" dirty="0" smtClean="0"/>
                        <a:t> </a:t>
                      </a:r>
                      <a:r>
                        <a:rPr lang="ru-RU" sz="1400" b="1" dirty="0" err="1" smtClean="0"/>
                        <a:t>усіх</a:t>
                      </a:r>
                      <a:r>
                        <a:rPr lang="ru-RU" sz="1400" b="1" dirty="0" smtClean="0"/>
                        <a:t> </a:t>
                      </a:r>
                      <a:r>
                        <a:rPr lang="ru-RU" sz="1400" b="1" dirty="0" err="1" smtClean="0"/>
                        <a:t>жінок</a:t>
                      </a:r>
                      <a:r>
                        <a:rPr lang="ru-RU" sz="1400" b="1" dirty="0" smtClean="0"/>
                        <a:t> та </a:t>
                      </a:r>
                      <a:r>
                        <a:rPr lang="ru-RU" sz="1400" b="1" dirty="0" err="1" smtClean="0"/>
                        <a:t>дівчаток</a:t>
                      </a:r>
                      <a:endParaRPr lang="uk-UA" sz="1400" b="1" dirty="0"/>
                    </a:p>
                  </a:txBody>
                  <a:tcPr marL="91436" marR="91436" marT="45717" marB="45717"/>
                </a:tc>
                <a:tc hMerge="1">
                  <a:txBody>
                    <a:bodyPr/>
                    <a:lstStyle/>
                    <a:p>
                      <a:endParaRPr lang="uk-UA"/>
                    </a:p>
                  </a:txBody>
                  <a:tcPr/>
                </a:tc>
                <a:tc hMerge="1">
                  <a:txBody>
                    <a:bodyPr/>
                    <a:lstStyle/>
                    <a:p>
                      <a:endParaRPr lang="uk-UA"/>
                    </a:p>
                  </a:txBody>
                  <a:tcPr/>
                </a:tc>
                <a:tc hMerge="1">
                  <a:txBody>
                    <a:bodyPr/>
                    <a:lstStyle/>
                    <a:p>
                      <a:endParaRPr lang="uk-UA"/>
                    </a:p>
                  </a:txBody>
                  <a:tcPr/>
                </a:tc>
              </a:tr>
              <a:tr h="1737244">
                <a:tc>
                  <a:txBody>
                    <a:bodyPr/>
                    <a:lstStyle/>
                    <a:p>
                      <a:r>
                        <a:rPr lang="ru-RU" sz="1200" dirty="0" smtClean="0"/>
                        <a:t>5.2.1 </a:t>
                      </a:r>
                      <a:r>
                        <a:rPr lang="ru-RU" sz="1200" dirty="0" err="1" smtClean="0"/>
                        <a:t>Частка</a:t>
                      </a:r>
                      <a:r>
                        <a:rPr lang="ru-RU" sz="1200" dirty="0" smtClean="0"/>
                        <a:t> </a:t>
                      </a:r>
                      <a:r>
                        <a:rPr lang="ru-RU" sz="1200" dirty="0" err="1" smtClean="0"/>
                        <a:t>жінок</a:t>
                      </a:r>
                      <a:r>
                        <a:rPr lang="ru-RU" sz="1200" dirty="0" smtClean="0"/>
                        <a:t> і </a:t>
                      </a:r>
                      <a:r>
                        <a:rPr lang="ru-RU" sz="1200" dirty="0" err="1" smtClean="0"/>
                        <a:t>дівчаток</a:t>
                      </a:r>
                      <a:r>
                        <a:rPr lang="ru-RU" sz="1200" dirty="0" smtClean="0"/>
                        <a:t> у </a:t>
                      </a:r>
                      <a:r>
                        <a:rPr lang="ru-RU" sz="1200" dirty="0" err="1" smtClean="0"/>
                        <a:t>віці</a:t>
                      </a:r>
                      <a:r>
                        <a:rPr lang="ru-RU" sz="1200" dirty="0" smtClean="0"/>
                        <a:t> </a:t>
                      </a:r>
                      <a:r>
                        <a:rPr lang="ru-RU" sz="1200" dirty="0" err="1" smtClean="0"/>
                        <a:t>від</a:t>
                      </a:r>
                      <a:r>
                        <a:rPr lang="ru-RU" sz="1200" dirty="0" smtClean="0"/>
                        <a:t> 15 </a:t>
                      </a:r>
                      <a:r>
                        <a:rPr lang="ru-RU" sz="1200" dirty="0" err="1" smtClean="0"/>
                        <a:t>років</a:t>
                      </a:r>
                      <a:r>
                        <a:rPr lang="ru-RU" sz="1200" dirty="0" smtClean="0"/>
                        <a:t>, </a:t>
                      </a:r>
                      <a:r>
                        <a:rPr lang="ru-RU" sz="1200" dirty="0" err="1" smtClean="0"/>
                        <a:t>які</a:t>
                      </a:r>
                      <a:r>
                        <a:rPr lang="ru-RU" sz="1200" dirty="0" smtClean="0"/>
                        <a:t> коли-</a:t>
                      </a:r>
                      <a:r>
                        <a:rPr lang="ru-RU" sz="1200" dirty="0" err="1" smtClean="0"/>
                        <a:t>небудь</a:t>
                      </a:r>
                      <a:r>
                        <a:rPr lang="ru-RU" sz="1200" dirty="0" smtClean="0"/>
                        <a:t> </a:t>
                      </a:r>
                      <a:r>
                        <a:rPr lang="ru-RU" sz="1200" dirty="0" err="1" smtClean="0"/>
                        <a:t>мали</a:t>
                      </a:r>
                      <a:r>
                        <a:rPr lang="ru-RU" sz="1200" dirty="0" smtClean="0"/>
                        <a:t> партнера, </a:t>
                      </a:r>
                      <a:r>
                        <a:rPr lang="ru-RU" sz="1200" dirty="0" err="1" smtClean="0"/>
                        <a:t>які</a:t>
                      </a:r>
                      <a:r>
                        <a:rPr lang="ru-RU" sz="1200" dirty="0" smtClean="0"/>
                        <a:t> </a:t>
                      </a:r>
                      <a:r>
                        <a:rPr lang="ru-RU" sz="1200" dirty="0" err="1" smtClean="0"/>
                        <a:t>піддавалися</a:t>
                      </a:r>
                      <a:r>
                        <a:rPr lang="ru-RU" sz="1200" dirty="0" smtClean="0"/>
                        <a:t> </a:t>
                      </a:r>
                      <a:r>
                        <a:rPr lang="ru-RU" sz="1200" dirty="0" err="1" smtClean="0"/>
                        <a:t>фізичному</a:t>
                      </a:r>
                      <a:r>
                        <a:rPr lang="ru-RU" sz="1200" dirty="0" smtClean="0"/>
                        <a:t>, сексуальному </a:t>
                      </a:r>
                      <a:r>
                        <a:rPr lang="ru-RU" sz="1200" dirty="0" err="1" smtClean="0"/>
                        <a:t>або</a:t>
                      </a:r>
                      <a:r>
                        <a:rPr lang="ru-RU" sz="1200" dirty="0" smtClean="0"/>
                        <a:t> </a:t>
                      </a:r>
                      <a:r>
                        <a:rPr lang="ru-RU" sz="1200" dirty="0" err="1" smtClean="0"/>
                        <a:t>психологічному</a:t>
                      </a:r>
                      <a:r>
                        <a:rPr lang="ru-RU" sz="1200" dirty="0" smtClean="0"/>
                        <a:t> насильству </a:t>
                      </a:r>
                      <a:r>
                        <a:rPr lang="ru-RU" sz="1200" dirty="0" err="1" smtClean="0"/>
                        <a:t>теперішнім</a:t>
                      </a:r>
                      <a:r>
                        <a:rPr lang="ru-RU" sz="1200" dirty="0" smtClean="0"/>
                        <a:t> </a:t>
                      </a:r>
                      <a:r>
                        <a:rPr lang="ru-RU" sz="1200" dirty="0" err="1" smtClean="0"/>
                        <a:t>або</a:t>
                      </a:r>
                      <a:r>
                        <a:rPr lang="ru-RU" sz="1200" dirty="0" smtClean="0"/>
                        <a:t> </a:t>
                      </a:r>
                      <a:r>
                        <a:rPr lang="ru-RU" sz="1200" dirty="0" err="1" smtClean="0"/>
                        <a:t>колишнім</a:t>
                      </a:r>
                      <a:r>
                        <a:rPr lang="ru-RU" sz="1200" dirty="0" smtClean="0"/>
                        <a:t> </a:t>
                      </a:r>
                      <a:r>
                        <a:rPr lang="ru-RU" sz="1200" dirty="0" err="1" smtClean="0"/>
                        <a:t>інтимним</a:t>
                      </a:r>
                      <a:r>
                        <a:rPr lang="ru-RU" sz="1200" dirty="0" smtClean="0"/>
                        <a:t> партнером за </a:t>
                      </a:r>
                      <a:r>
                        <a:rPr lang="ru-RU" sz="1200" dirty="0" err="1" smtClean="0"/>
                        <a:t>попередні</a:t>
                      </a:r>
                      <a:r>
                        <a:rPr lang="ru-RU" sz="1200" dirty="0" smtClean="0"/>
                        <a:t> 12 </a:t>
                      </a:r>
                      <a:r>
                        <a:rPr lang="ru-RU" sz="1200" dirty="0" err="1" smtClean="0"/>
                        <a:t>місяців</a:t>
                      </a:r>
                      <a:r>
                        <a:rPr lang="ru-RU" sz="1200" dirty="0" smtClean="0"/>
                        <a:t>, за формою </a:t>
                      </a:r>
                      <a:r>
                        <a:rPr lang="ru-RU" sz="1200" dirty="0" err="1" smtClean="0"/>
                        <a:t>насильства</a:t>
                      </a:r>
                      <a:r>
                        <a:rPr lang="ru-RU" sz="1200" dirty="0" smtClean="0"/>
                        <a:t> та за </a:t>
                      </a:r>
                      <a:r>
                        <a:rPr lang="ru-RU" sz="1200" dirty="0" err="1" smtClean="0"/>
                        <a:t>віком</a:t>
                      </a:r>
                      <a:r>
                        <a:rPr lang="ru-RU" sz="1200" dirty="0" smtClean="0"/>
                        <a:t>*</a:t>
                      </a:r>
                      <a:endParaRPr lang="uk-UA" sz="1200" dirty="0"/>
                    </a:p>
                  </a:txBody>
                  <a:tcPr marL="91436" marR="91436" marT="45717" marB="45717"/>
                </a:tc>
                <a:tc>
                  <a:txBody>
                    <a:bodyPr/>
                    <a:lstStyle/>
                    <a:p>
                      <a:endParaRPr lang="uk-UA" sz="1200" kern="1200" dirty="0">
                        <a:solidFill>
                          <a:schemeClr val="dk1"/>
                        </a:solidFill>
                        <a:latin typeface="+mn-lt"/>
                        <a:ea typeface="+mn-ea"/>
                        <a:cs typeface="+mn-cs"/>
                      </a:endParaRPr>
                    </a:p>
                  </a:txBody>
                  <a:tcPr marL="91436" marR="91436" marT="45717" marB="45717"/>
                </a:tc>
                <a:tc>
                  <a:txBody>
                    <a:bodyPr/>
                    <a:lstStyle/>
                    <a:p>
                      <a:pPr algn="ctr"/>
                      <a:r>
                        <a:rPr lang="uk-UA" sz="1200" dirty="0" err="1" smtClean="0"/>
                        <a:t>Мінсоцполітики</a:t>
                      </a:r>
                      <a:endParaRPr lang="uk-UA" sz="1200" dirty="0"/>
                    </a:p>
                  </a:txBody>
                  <a:tcPr marL="91436" marR="91436" marT="45717" marB="45717"/>
                </a:tc>
                <a:tc>
                  <a:txBody>
                    <a:bodyPr/>
                    <a:lstStyle/>
                    <a:p>
                      <a:r>
                        <a:rPr lang="ru-RU" sz="1200" dirty="0" err="1" smtClean="0"/>
                        <a:t>Адміністративні</a:t>
                      </a:r>
                      <a:r>
                        <a:rPr lang="ru-RU" sz="1200" dirty="0" smtClean="0"/>
                        <a:t> </a:t>
                      </a:r>
                      <a:r>
                        <a:rPr lang="ru-RU" sz="1200" dirty="0" err="1" smtClean="0"/>
                        <a:t>дані</a:t>
                      </a:r>
                      <a:endParaRPr lang="uk-UA" sz="1200" dirty="0"/>
                    </a:p>
                  </a:txBody>
                  <a:tcPr marL="91436" marR="91436" marT="45717" marB="45717"/>
                </a:tc>
              </a:tr>
              <a:tr h="710865">
                <a:tc>
                  <a:txBody>
                    <a:bodyPr/>
                    <a:lstStyle/>
                    <a:p>
                      <a:r>
                        <a:rPr lang="ru-RU" sz="1200" dirty="0" smtClean="0"/>
                        <a:t>5.3.1 </a:t>
                      </a:r>
                      <a:r>
                        <a:rPr lang="ru-RU" sz="1200" dirty="0" err="1" smtClean="0"/>
                        <a:t>Частка</a:t>
                      </a:r>
                      <a:r>
                        <a:rPr lang="ru-RU" sz="1200" dirty="0" smtClean="0"/>
                        <a:t> </a:t>
                      </a:r>
                      <a:r>
                        <a:rPr lang="ru-RU" sz="1200" dirty="0" err="1" smtClean="0"/>
                        <a:t>жінок</a:t>
                      </a:r>
                      <a:r>
                        <a:rPr lang="ru-RU" sz="1200" dirty="0" smtClean="0"/>
                        <a:t> у </a:t>
                      </a:r>
                      <a:r>
                        <a:rPr lang="ru-RU" sz="1200" dirty="0" err="1" smtClean="0"/>
                        <a:t>віці</a:t>
                      </a:r>
                      <a:r>
                        <a:rPr lang="ru-RU" sz="1200" dirty="0" smtClean="0"/>
                        <a:t>               20-24 роки, </a:t>
                      </a:r>
                      <a:r>
                        <a:rPr lang="ru-RU" sz="1200" dirty="0" err="1" smtClean="0"/>
                        <a:t>які</a:t>
                      </a:r>
                      <a:r>
                        <a:rPr lang="ru-RU" sz="1200" dirty="0" smtClean="0"/>
                        <a:t> вступили у </a:t>
                      </a:r>
                      <a:r>
                        <a:rPr lang="ru-RU" sz="1200" dirty="0" err="1" smtClean="0"/>
                        <a:t>шлюб</a:t>
                      </a:r>
                      <a:r>
                        <a:rPr lang="ru-RU" sz="1200" dirty="0" smtClean="0"/>
                        <a:t> до</a:t>
                      </a:r>
                      <a:r>
                        <a:rPr lang="ru-RU" sz="1200" baseline="0" dirty="0" smtClean="0"/>
                        <a:t> </a:t>
                      </a:r>
                      <a:r>
                        <a:rPr lang="ru-RU" sz="1200" dirty="0" smtClean="0"/>
                        <a:t>15 </a:t>
                      </a:r>
                      <a:r>
                        <a:rPr lang="ru-RU" sz="1200" dirty="0" err="1" smtClean="0"/>
                        <a:t>років</a:t>
                      </a:r>
                      <a:r>
                        <a:rPr lang="ru-RU" sz="1200" dirty="0" smtClean="0"/>
                        <a:t> та до 18 </a:t>
                      </a:r>
                      <a:r>
                        <a:rPr lang="ru-RU" sz="1200" dirty="0" err="1" smtClean="0"/>
                        <a:t>років</a:t>
                      </a:r>
                      <a:r>
                        <a:rPr lang="ru-RU" sz="1200" dirty="0" smtClean="0"/>
                        <a:t>*</a:t>
                      </a:r>
                      <a:endParaRPr lang="uk-UA" sz="1200" dirty="0"/>
                    </a:p>
                  </a:txBody>
                  <a:tcPr marL="91436" marR="91436" marT="45717" marB="45717"/>
                </a:tc>
                <a:tc>
                  <a:txBody>
                    <a:bodyPr/>
                    <a:lstStyle/>
                    <a:p>
                      <a:endParaRPr lang="uk-UA" sz="1200" kern="1200" dirty="0">
                        <a:solidFill>
                          <a:schemeClr val="dk1"/>
                        </a:solidFill>
                        <a:latin typeface="+mn-lt"/>
                        <a:ea typeface="+mn-ea"/>
                        <a:cs typeface="+mn-cs"/>
                      </a:endParaRPr>
                    </a:p>
                  </a:txBody>
                  <a:tcPr marL="91436" marR="91436" marT="45717" marB="45717"/>
                </a:tc>
                <a:tc>
                  <a:txBody>
                    <a:bodyPr/>
                    <a:lstStyle/>
                    <a:p>
                      <a:pPr algn="ctr"/>
                      <a:r>
                        <a:rPr lang="uk-UA" sz="1200" dirty="0" err="1" smtClean="0"/>
                        <a:t>Держстат</a:t>
                      </a:r>
                      <a:endParaRPr lang="uk-UA" sz="1200" dirty="0"/>
                    </a:p>
                  </a:txBody>
                  <a:tcPr marL="91436" marR="91436" marT="45717" marB="45717"/>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err="1" smtClean="0"/>
                        <a:t>Адміністративні</a:t>
                      </a:r>
                      <a:r>
                        <a:rPr lang="ru-RU" sz="1200" dirty="0" smtClean="0"/>
                        <a:t> </a:t>
                      </a:r>
                      <a:r>
                        <a:rPr lang="ru-RU" sz="1200" dirty="0" err="1" smtClean="0"/>
                        <a:t>дані</a:t>
                      </a:r>
                      <a:endParaRPr lang="uk-UA" sz="1200" dirty="0" smtClean="0"/>
                    </a:p>
                  </a:txBody>
                  <a:tcPr marL="91436" marR="91436" marT="45717" marB="45717"/>
                </a:tc>
              </a:tr>
              <a:tr h="644581">
                <a:tc gridSpan="4">
                  <a:txBody>
                    <a:bodyPr/>
                    <a:lstStyle/>
                    <a:p>
                      <a:pPr algn="just"/>
                      <a:r>
                        <a:rPr lang="ru-RU" sz="1400" b="1" dirty="0" err="1" smtClean="0"/>
                        <a:t>Ціль</a:t>
                      </a:r>
                      <a:r>
                        <a:rPr lang="ru-RU" sz="1400" b="1" dirty="0" smtClean="0"/>
                        <a:t> 8. </a:t>
                      </a:r>
                      <a:r>
                        <a:rPr lang="ru-RU" sz="1400" b="1" dirty="0" err="1" smtClean="0"/>
                        <a:t>Сприяння</a:t>
                      </a:r>
                      <a:r>
                        <a:rPr lang="ru-RU" sz="1400" b="1" dirty="0" smtClean="0"/>
                        <a:t> </a:t>
                      </a:r>
                      <a:r>
                        <a:rPr lang="ru-RU" sz="1400" b="1" dirty="0" err="1" smtClean="0"/>
                        <a:t>поступальному</a:t>
                      </a:r>
                      <a:r>
                        <a:rPr lang="ru-RU" sz="1400" b="1" dirty="0" smtClean="0"/>
                        <a:t>, </a:t>
                      </a:r>
                      <a:r>
                        <a:rPr lang="ru-RU" sz="1400" b="1" dirty="0" err="1" smtClean="0"/>
                        <a:t>всеохоплюючому</a:t>
                      </a:r>
                      <a:r>
                        <a:rPr lang="ru-RU" sz="1400" b="1" dirty="0" smtClean="0"/>
                        <a:t> та </a:t>
                      </a:r>
                      <a:r>
                        <a:rPr lang="ru-RU" sz="1400" b="1" dirty="0" err="1" smtClean="0"/>
                        <a:t>сталому</a:t>
                      </a:r>
                      <a:r>
                        <a:rPr lang="ru-RU" sz="1400" b="1" dirty="0" smtClean="0"/>
                        <a:t> </a:t>
                      </a:r>
                      <a:r>
                        <a:rPr lang="ru-RU" sz="1400" b="1" dirty="0" err="1" smtClean="0"/>
                        <a:t>економічному</a:t>
                      </a:r>
                      <a:r>
                        <a:rPr lang="ru-RU" sz="1400" b="1" dirty="0" smtClean="0"/>
                        <a:t> </a:t>
                      </a:r>
                      <a:r>
                        <a:rPr lang="ru-RU" sz="1400" b="1" dirty="0" err="1" smtClean="0"/>
                        <a:t>зростанню</a:t>
                      </a:r>
                      <a:r>
                        <a:rPr lang="ru-RU" sz="1400" b="1" dirty="0" smtClean="0"/>
                        <a:t>, </a:t>
                      </a:r>
                      <a:r>
                        <a:rPr lang="ru-RU" sz="1400" b="1" dirty="0" err="1" smtClean="0"/>
                        <a:t>повній</a:t>
                      </a:r>
                      <a:r>
                        <a:rPr lang="ru-RU" sz="1400" b="1" dirty="0" smtClean="0"/>
                        <a:t> і </a:t>
                      </a:r>
                      <a:r>
                        <a:rPr lang="ru-RU" sz="1400" b="1" dirty="0" err="1" smtClean="0"/>
                        <a:t>продуктивній</a:t>
                      </a:r>
                      <a:r>
                        <a:rPr lang="ru-RU" sz="1400" b="1" dirty="0" smtClean="0"/>
                        <a:t> </a:t>
                      </a:r>
                      <a:r>
                        <a:rPr lang="ru-RU" sz="1400" b="1" dirty="0" err="1" smtClean="0"/>
                        <a:t>зайнятості</a:t>
                      </a:r>
                      <a:r>
                        <a:rPr lang="ru-RU" sz="1400" b="1" dirty="0" smtClean="0"/>
                        <a:t> та </a:t>
                      </a:r>
                      <a:r>
                        <a:rPr lang="ru-RU" sz="1400" b="1" dirty="0" err="1" smtClean="0"/>
                        <a:t>гідній</a:t>
                      </a:r>
                      <a:r>
                        <a:rPr lang="ru-RU" sz="1400" b="1" dirty="0" smtClean="0"/>
                        <a:t> </a:t>
                      </a:r>
                      <a:r>
                        <a:rPr lang="ru-RU" sz="1400" b="1" dirty="0" err="1" smtClean="0"/>
                        <a:t>праці</a:t>
                      </a:r>
                      <a:r>
                        <a:rPr lang="ru-RU" sz="1400" b="1" dirty="0" smtClean="0"/>
                        <a:t> для </a:t>
                      </a:r>
                      <a:r>
                        <a:rPr lang="ru-RU" sz="1400" b="1" dirty="0" err="1" smtClean="0"/>
                        <a:t>всіх</a:t>
                      </a:r>
                      <a:endParaRPr lang="uk-UA" sz="1400" b="1" dirty="0"/>
                    </a:p>
                  </a:txBody>
                  <a:tcPr marL="91436" marR="91436" marT="45717" marB="45717"/>
                </a:tc>
                <a:tc hMerge="1">
                  <a:txBody>
                    <a:bodyPr/>
                    <a:lstStyle/>
                    <a:p>
                      <a:endParaRPr lang="uk-UA" sz="1200" dirty="0"/>
                    </a:p>
                  </a:txBody>
                  <a:tcPr/>
                </a:tc>
                <a:tc hMerge="1">
                  <a:txBody>
                    <a:bodyPr/>
                    <a:lstStyle/>
                    <a:p>
                      <a:endParaRPr lang="uk-UA" sz="1200" dirty="0"/>
                    </a:p>
                  </a:txBody>
                  <a:tcPr/>
                </a:tc>
                <a:tc hMerge="1">
                  <a:txBody>
                    <a:bodyPr/>
                    <a:lstStyle/>
                    <a:p>
                      <a:endParaRPr lang="uk-UA" sz="1200" dirty="0"/>
                    </a:p>
                  </a:txBody>
                  <a:tcPr/>
                </a:tc>
              </a:tr>
              <a:tr h="822905">
                <a:tc>
                  <a:txBody>
                    <a:bodyPr/>
                    <a:lstStyle/>
                    <a:p>
                      <a:r>
                        <a:rPr lang="ru-RU" sz="1200" dirty="0" smtClean="0"/>
                        <a:t>8.6.1. </a:t>
                      </a:r>
                      <a:r>
                        <a:rPr lang="ru-RU" sz="1200" dirty="0" err="1" smtClean="0"/>
                        <a:t>Частка</a:t>
                      </a:r>
                      <a:r>
                        <a:rPr lang="ru-RU" sz="1200" dirty="0" smtClean="0"/>
                        <a:t> </a:t>
                      </a:r>
                      <a:r>
                        <a:rPr lang="ru-RU" sz="1200" dirty="0" err="1" smtClean="0"/>
                        <a:t>молоді</a:t>
                      </a:r>
                      <a:r>
                        <a:rPr lang="ru-RU" sz="1200" dirty="0" smtClean="0"/>
                        <a:t> (</a:t>
                      </a:r>
                      <a:r>
                        <a:rPr lang="ru-RU" sz="1200" dirty="0" err="1" smtClean="0"/>
                        <a:t>віком</a:t>
                      </a:r>
                      <a:r>
                        <a:rPr lang="ru-RU" sz="1200" dirty="0" smtClean="0"/>
                        <a:t> </a:t>
                      </a:r>
                      <a:r>
                        <a:rPr lang="ru-RU" sz="1200" dirty="0" err="1" smtClean="0"/>
                        <a:t>від</a:t>
                      </a:r>
                      <a:r>
                        <a:rPr lang="ru-RU" sz="1200" dirty="0" smtClean="0"/>
                        <a:t> 15 до 24 </a:t>
                      </a:r>
                      <a:r>
                        <a:rPr lang="ru-RU" sz="1200" dirty="0" err="1" smtClean="0"/>
                        <a:t>років</a:t>
                      </a:r>
                      <a:r>
                        <a:rPr lang="ru-RU" sz="1200" dirty="0" smtClean="0"/>
                        <a:t>), </a:t>
                      </a:r>
                      <a:r>
                        <a:rPr lang="ru-RU" sz="1200" dirty="0" err="1" smtClean="0"/>
                        <a:t>що</a:t>
                      </a:r>
                      <a:r>
                        <a:rPr lang="ru-RU" sz="1200" dirty="0" smtClean="0"/>
                        <a:t> не </a:t>
                      </a:r>
                      <a:r>
                        <a:rPr lang="ru-RU" sz="1200" dirty="0" err="1" smtClean="0"/>
                        <a:t>працює</a:t>
                      </a:r>
                      <a:r>
                        <a:rPr lang="ru-RU" sz="1200" dirty="0" smtClean="0"/>
                        <a:t>, не </a:t>
                      </a:r>
                      <a:r>
                        <a:rPr lang="ru-RU" sz="1200" dirty="0" err="1" smtClean="0"/>
                        <a:t>навчається</a:t>
                      </a:r>
                      <a:r>
                        <a:rPr lang="ru-RU" sz="1200" dirty="0" smtClean="0"/>
                        <a:t> та не </a:t>
                      </a:r>
                      <a:r>
                        <a:rPr lang="ru-RU" sz="1200" dirty="0" err="1" smtClean="0"/>
                        <a:t>набуває</a:t>
                      </a:r>
                      <a:r>
                        <a:rPr lang="ru-RU" sz="1200" dirty="0" smtClean="0"/>
                        <a:t> </a:t>
                      </a:r>
                      <a:r>
                        <a:rPr lang="ru-RU" sz="1200" dirty="0" err="1" smtClean="0"/>
                        <a:t>професійних</a:t>
                      </a:r>
                      <a:r>
                        <a:rPr lang="ru-RU" sz="1200" dirty="0" smtClean="0"/>
                        <a:t> </a:t>
                      </a:r>
                      <a:r>
                        <a:rPr lang="ru-RU" sz="1200" dirty="0" err="1" smtClean="0"/>
                        <a:t>навичок</a:t>
                      </a:r>
                      <a:endParaRPr lang="uk-UA" sz="1200" dirty="0"/>
                    </a:p>
                  </a:txBody>
                  <a:tcPr marL="91436" marR="91436" marT="45717" marB="45717"/>
                </a:tc>
                <a:tc>
                  <a:txBody>
                    <a:bodyPr/>
                    <a:lstStyle/>
                    <a:p>
                      <a:endParaRPr lang="uk-UA" sz="1200" dirty="0"/>
                    </a:p>
                  </a:txBody>
                  <a:tcPr marL="91436" marR="91436" marT="45717" marB="45717"/>
                </a:tc>
                <a:tc>
                  <a:txBody>
                    <a:bodyPr/>
                    <a:lstStyle/>
                    <a:p>
                      <a:pPr algn="ctr"/>
                      <a:r>
                        <a:rPr lang="uk-UA" sz="1200" dirty="0" err="1" smtClean="0"/>
                        <a:t>Держстат</a:t>
                      </a:r>
                      <a:endParaRPr lang="uk-UA" sz="1200" dirty="0"/>
                    </a:p>
                  </a:txBody>
                  <a:tcPr marL="91436" marR="91436" marT="45717" marB="45717"/>
                </a:tc>
                <a:tc>
                  <a:txBody>
                    <a:bodyPr/>
                    <a:lstStyle/>
                    <a:p>
                      <a:r>
                        <a:rPr lang="ru-RU" sz="1200" dirty="0" err="1" smtClean="0"/>
                        <a:t>Обстеження</a:t>
                      </a:r>
                      <a:r>
                        <a:rPr lang="ru-RU" sz="1200" dirty="0" smtClean="0"/>
                        <a:t> </a:t>
                      </a:r>
                      <a:r>
                        <a:rPr lang="ru-RU" sz="1200" dirty="0" err="1" smtClean="0"/>
                        <a:t>робочої</a:t>
                      </a:r>
                      <a:r>
                        <a:rPr lang="ru-RU" sz="1200" dirty="0" smtClean="0"/>
                        <a:t> </a:t>
                      </a:r>
                      <a:r>
                        <a:rPr lang="ru-RU" sz="1200" dirty="0" err="1" smtClean="0"/>
                        <a:t>сили</a:t>
                      </a:r>
                      <a:endParaRPr lang="uk-UA" sz="1200" dirty="0"/>
                    </a:p>
                  </a:txBody>
                  <a:tcPr marL="91436" marR="91436" marT="45717" marB="45717"/>
                </a:tc>
              </a:tr>
            </a:tbl>
          </a:graphicData>
        </a:graphic>
      </p:graphicFrame>
      <p:grpSp>
        <p:nvGrpSpPr>
          <p:cNvPr id="8" name="Группа 7"/>
          <p:cNvGrpSpPr/>
          <p:nvPr/>
        </p:nvGrpSpPr>
        <p:grpSpPr>
          <a:xfrm>
            <a:off x="-95933" y="476250"/>
            <a:ext cx="9617997" cy="891086"/>
            <a:chOff x="-252311" y="597679"/>
            <a:chExt cx="9617997" cy="891086"/>
          </a:xfrm>
        </p:grpSpPr>
        <p:sp>
          <p:nvSpPr>
            <p:cNvPr id="9" name="Прямоугольник 5"/>
            <p:cNvSpPr>
              <a:spLocks noChangeArrowheads="1"/>
            </p:cNvSpPr>
            <p:nvPr/>
          </p:nvSpPr>
          <p:spPr bwMode="auto">
            <a:xfrm>
              <a:off x="-1" y="842434"/>
              <a:ext cx="936568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marL="0" indent="0">
                <a:spcBef>
                  <a:spcPct val="0"/>
                </a:spcBef>
                <a:buClrTx/>
                <a:buFont typeface="Wingdings" panose="05000000000000000000" pitchFamily="2" charset="2"/>
                <a:buNone/>
                <a:defRPr/>
              </a:pPr>
              <a:r>
                <a:rPr lang="uk-UA" sz="1800" b="1" i="1" dirty="0" smtClean="0">
                  <a:latin typeface="Times New Roman" panose="02020603050405020304" pitchFamily="18" charset="0"/>
                  <a:cs typeface="Times New Roman" panose="02020603050405020304" pitchFamily="18" charset="0"/>
                </a:rPr>
                <a:t>Показники ЦСР рекомендовані ЮНІСЕФ для підготовки </a:t>
              </a:r>
              <a:r>
                <a:rPr lang="uk-UA" sz="1800" b="1" i="1" dirty="0" err="1" smtClean="0">
                  <a:latin typeface="Times New Roman" panose="02020603050405020304" pitchFamily="18" charset="0"/>
                  <a:cs typeface="Times New Roman" panose="02020603050405020304" pitchFamily="18" charset="0"/>
                </a:rPr>
                <a:t>країнових</a:t>
              </a:r>
              <a:r>
                <a:rPr lang="uk-UA" sz="1800" b="1" i="1" dirty="0" smtClean="0">
                  <a:latin typeface="Times New Roman" panose="02020603050405020304" pitchFamily="18" charset="0"/>
                  <a:cs typeface="Times New Roman" panose="02020603050405020304" pitchFamily="18" charset="0"/>
                </a:rPr>
                <a:t> аналітичних доповідей щодо становища дітей</a:t>
              </a:r>
              <a:endParaRPr lang="uk-UA" sz="1800" dirty="0" smtClean="0">
                <a:latin typeface="Palatino Linotype" panose="02040502050505030304" pitchFamily="18" charset="0"/>
              </a:endParaRPr>
            </a:p>
          </p:txBody>
        </p:sp>
        <p:sp>
          <p:nvSpPr>
            <p:cNvPr id="10" name="Прямоугольник 9"/>
            <p:cNvSpPr/>
            <p:nvPr/>
          </p:nvSpPr>
          <p:spPr>
            <a:xfrm>
              <a:off x="-252311" y="597679"/>
              <a:ext cx="6768301" cy="369332"/>
            </a:xfrm>
            <a:prstGeom prst="rect">
              <a:avLst/>
            </a:prstGeom>
          </p:spPr>
          <p:txBody>
            <a:bodyPr wrap="square">
              <a:spAutoFit/>
            </a:bodyPr>
            <a:lstStyle/>
            <a:p>
              <a:pPr marL="357188" eaLnBrk="1" fontAlgn="auto" hangingPunct="1">
                <a:spcAft>
                  <a:spcPts val="0"/>
                </a:spcAft>
                <a:defRPr/>
              </a:pPr>
              <a:r>
                <a:rPr lang="uk-UA" b="1" dirty="0">
                  <a:latin typeface="Times New Roman" panose="02020603050405020304" pitchFamily="18" charset="0"/>
                  <a:cs typeface="Times New Roman" panose="02020603050405020304" pitchFamily="18" charset="0"/>
                </a:rPr>
                <a:t>3. Цілі Сталого розвитку:</a:t>
              </a:r>
              <a:r>
                <a:rPr lang="uk-UA" b="1" i="1" dirty="0">
                  <a:latin typeface="Times New Roman" panose="02020603050405020304" pitchFamily="18" charset="0"/>
                  <a:cs typeface="Times New Roman" panose="02020603050405020304" pitchFamily="18" charset="0"/>
                </a:rPr>
                <a:t> Глобальні показники ЦСР</a:t>
              </a:r>
            </a:p>
          </p:txBody>
        </p:sp>
      </p:grpSp>
    </p:spTree>
    <p:extLst>
      <p:ext uri="{BB962C8B-B14F-4D97-AF65-F5344CB8AC3E}">
        <p14:creationId xmlns:p14="http://schemas.microsoft.com/office/powerpoint/2010/main" val="347192087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Заголовок 1"/>
          <p:cNvSpPr>
            <a:spLocks noGrp="1"/>
          </p:cNvSpPr>
          <p:nvPr>
            <p:ph type="title"/>
          </p:nvPr>
        </p:nvSpPr>
        <p:spPr/>
        <p:txBody>
          <a:bodyPr/>
          <a:lstStyle/>
          <a:p>
            <a:endParaRPr lang="uk-UA" smtClean="0"/>
          </a:p>
        </p:txBody>
      </p:sp>
      <p:graphicFrame>
        <p:nvGraphicFramePr>
          <p:cNvPr id="3" name="Объект 2"/>
          <p:cNvGraphicFramePr>
            <a:graphicFrameLocks noGrp="1"/>
          </p:cNvGraphicFramePr>
          <p:nvPr>
            <p:ph idx="1"/>
          </p:nvPr>
        </p:nvGraphicFramePr>
        <p:xfrm>
          <a:off x="566738" y="1752600"/>
          <a:ext cx="8001000" cy="1112838"/>
        </p:xfrm>
        <a:graphic>
          <a:graphicData uri="http://schemas.openxmlformats.org/drawingml/2006/table">
            <a:tbl>
              <a:tblPr firstRow="1" bandRow="1">
                <a:tableStyleId>{5C22544A-7EE6-4342-B048-85BDC9FD1C3A}</a:tableStyleId>
              </a:tblPr>
              <a:tblGrid>
                <a:gridCol w="2000250"/>
                <a:gridCol w="2000250"/>
                <a:gridCol w="2000250"/>
                <a:gridCol w="2000250"/>
              </a:tblGrid>
              <a:tr h="370946">
                <a:tc>
                  <a:txBody>
                    <a:bodyPr/>
                    <a:lstStyle/>
                    <a:p>
                      <a:endParaRPr lang="uk-UA" sz="1800" dirty="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r h="370946">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r h="370946">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bl>
          </a:graphicData>
        </a:graphic>
      </p:graphicFrame>
      <p:pic>
        <p:nvPicPr>
          <p:cNvPr id="37913" name="Рисунок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9879" y="0"/>
            <a:ext cx="9391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914" name="Rectangle 9"/>
          <p:cNvSpPr>
            <a:spLocks noChangeArrowheads="1"/>
          </p:cNvSpPr>
          <p:nvPr/>
        </p:nvSpPr>
        <p:spPr bwMode="auto">
          <a:xfrm>
            <a:off x="554038" y="476250"/>
            <a:ext cx="8278812" cy="612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spcBef>
                <a:spcPct val="0"/>
              </a:spcBef>
              <a:buClrTx/>
              <a:buFontTx/>
              <a:buNone/>
            </a:pPr>
            <a:endParaRPr lang="uk-UA" sz="2400" b="1">
              <a:latin typeface="Palatino Linotype" panose="02040502050505030304" pitchFamily="18" charset="0"/>
            </a:endParaRPr>
          </a:p>
          <a:p>
            <a:pPr>
              <a:spcBef>
                <a:spcPct val="0"/>
              </a:spcBef>
              <a:buClrTx/>
              <a:buFontTx/>
              <a:buNone/>
            </a:pPr>
            <a:endParaRPr lang="uk-UA" sz="1600" b="1">
              <a:latin typeface="Times New Roman" panose="02020603050405020304" pitchFamily="18" charset="0"/>
              <a:cs typeface="Times New Roman" panose="02020603050405020304" pitchFamily="18" charset="0"/>
            </a:endParaRPr>
          </a:p>
        </p:txBody>
      </p:sp>
      <p:graphicFrame>
        <p:nvGraphicFramePr>
          <p:cNvPr id="4" name="Таблица 3"/>
          <p:cNvGraphicFramePr>
            <a:graphicFrameLocks noGrp="1"/>
          </p:cNvGraphicFramePr>
          <p:nvPr>
            <p:extLst>
              <p:ext uri="{D42A27DB-BD31-4B8C-83A1-F6EECF244321}">
                <p14:modId xmlns:p14="http://schemas.microsoft.com/office/powerpoint/2010/main" val="1070588330"/>
              </p:ext>
            </p:extLst>
          </p:nvPr>
        </p:nvGraphicFramePr>
        <p:xfrm>
          <a:off x="107504" y="1412776"/>
          <a:ext cx="9182100" cy="4887914"/>
        </p:xfrm>
        <a:graphic>
          <a:graphicData uri="http://schemas.openxmlformats.org/drawingml/2006/table">
            <a:tbl>
              <a:tblPr firstRow="1" bandRow="1">
                <a:tableStyleId>{7DF18680-E054-41AD-8BC1-D1AEF772440D}</a:tableStyleId>
              </a:tblPr>
              <a:tblGrid>
                <a:gridCol w="2917693"/>
                <a:gridCol w="2952192"/>
                <a:gridCol w="1728112"/>
                <a:gridCol w="1584103"/>
              </a:tblGrid>
              <a:tr h="1080239">
                <a:tc>
                  <a:txBody>
                    <a:bodyPr/>
                    <a:lstStyle/>
                    <a:p>
                      <a:pPr algn="ctr"/>
                      <a:endParaRPr lang="uk-UA" sz="1300" dirty="0" smtClean="0"/>
                    </a:p>
                    <a:p>
                      <a:pPr algn="ctr"/>
                      <a:endParaRPr lang="uk-UA" sz="800" dirty="0" smtClean="0"/>
                    </a:p>
                    <a:p>
                      <a:pPr algn="ctr"/>
                      <a:r>
                        <a:rPr lang="uk-UA" sz="1300" dirty="0" smtClean="0"/>
                        <a:t>Глобальні показники</a:t>
                      </a:r>
                      <a:endParaRPr lang="uk-UA" sz="1300" dirty="0"/>
                    </a:p>
                  </a:txBody>
                  <a:tcPr marL="91436" marR="91436" marT="45725" marB="45725"/>
                </a:tc>
                <a:tc>
                  <a:txBody>
                    <a:bodyPr/>
                    <a:lstStyle/>
                    <a:p>
                      <a:pPr algn="ctr"/>
                      <a:r>
                        <a:rPr lang="ru-RU" sz="1300" dirty="0" err="1" smtClean="0"/>
                        <a:t>Національне</a:t>
                      </a:r>
                      <a:r>
                        <a:rPr lang="ru-RU" sz="1300" dirty="0" smtClean="0"/>
                        <a:t> </a:t>
                      </a:r>
                      <a:r>
                        <a:rPr lang="ru-RU" sz="1300" dirty="0" err="1" smtClean="0"/>
                        <a:t>визначення</a:t>
                      </a:r>
                      <a:r>
                        <a:rPr lang="ru-RU" sz="1300" dirty="0" smtClean="0"/>
                        <a:t>, </a:t>
                      </a:r>
                      <a:r>
                        <a:rPr lang="ru-RU" sz="1300" dirty="0" err="1" smtClean="0"/>
                        <a:t>що</a:t>
                      </a:r>
                      <a:r>
                        <a:rPr lang="ru-RU" sz="1300" dirty="0" smtClean="0"/>
                        <a:t> </a:t>
                      </a:r>
                      <a:r>
                        <a:rPr lang="ru-RU" sz="1300" dirty="0" err="1" smtClean="0"/>
                        <a:t>використовується</a:t>
                      </a:r>
                      <a:r>
                        <a:rPr lang="ru-RU" sz="1300" dirty="0" smtClean="0"/>
                        <a:t> (</a:t>
                      </a:r>
                      <a:r>
                        <a:rPr lang="ru-RU" sz="1300" dirty="0" err="1" smtClean="0"/>
                        <a:t>якщо</a:t>
                      </a:r>
                      <a:r>
                        <a:rPr lang="ru-RU" sz="1300" dirty="0" smtClean="0"/>
                        <a:t> </a:t>
                      </a:r>
                      <a:r>
                        <a:rPr lang="ru-RU" sz="1300" dirty="0" err="1" smtClean="0"/>
                        <a:t>воно</a:t>
                      </a:r>
                      <a:r>
                        <a:rPr lang="ru-RU" sz="1300" dirty="0" smtClean="0"/>
                        <a:t> </a:t>
                      </a:r>
                      <a:r>
                        <a:rPr lang="ru-RU" sz="1300" dirty="0" err="1" smtClean="0"/>
                        <a:t>відрізняється</a:t>
                      </a:r>
                      <a:r>
                        <a:rPr lang="ru-RU" sz="1300" dirty="0" smtClean="0"/>
                        <a:t> </a:t>
                      </a:r>
                      <a:r>
                        <a:rPr lang="ru-RU" sz="1300" dirty="0" err="1" smtClean="0"/>
                        <a:t>від</a:t>
                      </a:r>
                      <a:r>
                        <a:rPr lang="ru-RU" sz="1300" dirty="0" smtClean="0"/>
                        <a:t> </a:t>
                      </a:r>
                      <a:r>
                        <a:rPr lang="ru-RU" sz="1300" dirty="0" err="1" smtClean="0"/>
                        <a:t>міжнародного</a:t>
                      </a:r>
                      <a:r>
                        <a:rPr lang="ru-RU" sz="1300" dirty="0" smtClean="0"/>
                        <a:t> </a:t>
                      </a:r>
                      <a:r>
                        <a:rPr lang="ru-RU" sz="1300" dirty="0" err="1" smtClean="0"/>
                        <a:t>визначення</a:t>
                      </a:r>
                      <a:r>
                        <a:rPr lang="ru-RU" sz="1300" dirty="0" smtClean="0"/>
                        <a:t>)</a:t>
                      </a:r>
                      <a:endParaRPr lang="uk-UA" sz="1300" dirty="0"/>
                    </a:p>
                  </a:txBody>
                  <a:tcPr marL="91436" marR="91436" marT="45725" marB="45725"/>
                </a:tc>
                <a:tc>
                  <a:txBody>
                    <a:bodyPr/>
                    <a:lstStyle/>
                    <a:p>
                      <a:pPr algn="ctr"/>
                      <a:endParaRPr lang="uk-UA" sz="1300" dirty="0" smtClean="0"/>
                    </a:p>
                    <a:p>
                      <a:pPr algn="ctr"/>
                      <a:r>
                        <a:rPr lang="uk-UA" sz="1300" dirty="0" smtClean="0"/>
                        <a:t>Відповідальний за даний показник</a:t>
                      </a:r>
                      <a:endParaRPr lang="uk-UA" sz="1300" dirty="0"/>
                    </a:p>
                  </a:txBody>
                  <a:tcPr marL="91436" marR="91436" marT="45725" marB="45725"/>
                </a:tc>
                <a:tc>
                  <a:txBody>
                    <a:bodyPr/>
                    <a:lstStyle/>
                    <a:p>
                      <a:pPr algn="ctr"/>
                      <a:endParaRPr lang="uk-UA" sz="1300" dirty="0" smtClean="0"/>
                    </a:p>
                    <a:p>
                      <a:pPr algn="ctr"/>
                      <a:r>
                        <a:rPr lang="uk-UA" sz="1300" dirty="0" smtClean="0"/>
                        <a:t>Джерела</a:t>
                      </a:r>
                    </a:p>
                    <a:p>
                      <a:pPr algn="ctr"/>
                      <a:r>
                        <a:rPr lang="uk-UA" sz="1300" dirty="0" smtClean="0"/>
                        <a:t>даних </a:t>
                      </a:r>
                      <a:endParaRPr lang="uk-UA" sz="1300" dirty="0"/>
                    </a:p>
                  </a:txBody>
                  <a:tcPr marL="91436" marR="91436" marT="45725" marB="45725"/>
                </a:tc>
              </a:tr>
              <a:tr h="360080">
                <a:tc gridSpan="4">
                  <a:txBody>
                    <a:bodyPr/>
                    <a:lstStyle/>
                    <a:p>
                      <a:r>
                        <a:rPr lang="ru-RU" sz="1400" b="1" dirty="0" err="1" smtClean="0"/>
                        <a:t>Ціль</a:t>
                      </a:r>
                      <a:r>
                        <a:rPr lang="ru-RU" sz="1400" b="1" dirty="0" smtClean="0"/>
                        <a:t> 10. </a:t>
                      </a:r>
                      <a:r>
                        <a:rPr lang="ru-RU" sz="1400" b="1" dirty="0" err="1" smtClean="0"/>
                        <a:t>Скорочення</a:t>
                      </a:r>
                      <a:r>
                        <a:rPr lang="ru-RU" sz="1400" b="1" dirty="0" smtClean="0"/>
                        <a:t> </a:t>
                      </a:r>
                      <a:r>
                        <a:rPr lang="ru-RU" sz="1400" b="1" dirty="0" err="1" smtClean="0"/>
                        <a:t>нерівності</a:t>
                      </a:r>
                      <a:r>
                        <a:rPr lang="ru-RU" sz="1400" b="1" dirty="0" smtClean="0"/>
                        <a:t> </a:t>
                      </a:r>
                      <a:r>
                        <a:rPr lang="ru-RU" sz="1400" b="1" dirty="0" err="1" smtClean="0"/>
                        <a:t>всередині</a:t>
                      </a:r>
                      <a:r>
                        <a:rPr lang="ru-RU" sz="1400" b="1" dirty="0" smtClean="0"/>
                        <a:t> </a:t>
                      </a:r>
                      <a:r>
                        <a:rPr lang="ru-RU" sz="1400" b="1" dirty="0" err="1" smtClean="0"/>
                        <a:t>країн</a:t>
                      </a:r>
                      <a:r>
                        <a:rPr lang="ru-RU" sz="1400" b="1" dirty="0" smtClean="0"/>
                        <a:t> і </a:t>
                      </a:r>
                      <a:r>
                        <a:rPr lang="ru-RU" sz="1400" b="1" dirty="0" err="1" smtClean="0"/>
                        <a:t>між</a:t>
                      </a:r>
                      <a:r>
                        <a:rPr lang="ru-RU" sz="1400" b="1" dirty="0" smtClean="0"/>
                        <a:t> ними</a:t>
                      </a:r>
                      <a:endParaRPr lang="uk-UA" sz="1400" b="1" dirty="0"/>
                    </a:p>
                  </a:txBody>
                  <a:tcPr marL="91436" marR="91436" marT="45725" marB="45725"/>
                </a:tc>
                <a:tc hMerge="1">
                  <a:txBody>
                    <a:bodyPr/>
                    <a:lstStyle/>
                    <a:p>
                      <a:endParaRPr lang="uk-UA"/>
                    </a:p>
                  </a:txBody>
                  <a:tcPr/>
                </a:tc>
                <a:tc hMerge="1">
                  <a:txBody>
                    <a:bodyPr/>
                    <a:lstStyle/>
                    <a:p>
                      <a:endParaRPr lang="uk-UA"/>
                    </a:p>
                  </a:txBody>
                  <a:tcPr/>
                </a:tc>
                <a:tc hMerge="1">
                  <a:txBody>
                    <a:bodyPr/>
                    <a:lstStyle/>
                    <a:p>
                      <a:endParaRPr lang="uk-UA"/>
                    </a:p>
                  </a:txBody>
                  <a:tcPr/>
                </a:tc>
              </a:tr>
              <a:tr h="1656366">
                <a:tc>
                  <a:txBody>
                    <a:bodyPr/>
                    <a:lstStyle/>
                    <a:p>
                      <a:r>
                        <a:rPr lang="ru-RU" sz="1200" dirty="0" smtClean="0">
                          <a:solidFill>
                            <a:schemeClr val="tx1"/>
                          </a:solidFill>
                        </a:rPr>
                        <a:t>10.3.1 </a:t>
                      </a:r>
                      <a:r>
                        <a:rPr lang="ru-RU" sz="1200" dirty="0" err="1" smtClean="0">
                          <a:solidFill>
                            <a:schemeClr val="tx1"/>
                          </a:solidFill>
                        </a:rPr>
                        <a:t>Частка</a:t>
                      </a:r>
                      <a:r>
                        <a:rPr lang="ru-RU" sz="1200" dirty="0" smtClean="0">
                          <a:solidFill>
                            <a:schemeClr val="tx1"/>
                          </a:solidFill>
                        </a:rPr>
                        <a:t> </a:t>
                      </a:r>
                      <a:r>
                        <a:rPr lang="ru-RU" sz="1200" dirty="0" err="1" smtClean="0">
                          <a:solidFill>
                            <a:schemeClr val="tx1"/>
                          </a:solidFill>
                        </a:rPr>
                        <a:t>населення</a:t>
                      </a:r>
                      <a:r>
                        <a:rPr lang="ru-RU" sz="1200" dirty="0" smtClean="0">
                          <a:solidFill>
                            <a:schemeClr val="tx1"/>
                          </a:solidFill>
                        </a:rPr>
                        <a:t>, яке за </a:t>
                      </a:r>
                      <a:r>
                        <a:rPr lang="ru-RU" sz="1200" dirty="0" err="1" smtClean="0">
                          <a:solidFill>
                            <a:schemeClr val="tx1"/>
                          </a:solidFill>
                        </a:rPr>
                        <a:t>їхніми</a:t>
                      </a:r>
                      <a:r>
                        <a:rPr lang="ru-RU" sz="1200" baseline="0" dirty="0" smtClean="0">
                          <a:solidFill>
                            <a:schemeClr val="tx1"/>
                          </a:solidFill>
                        </a:rPr>
                        <a:t> словами, </a:t>
                      </a:r>
                      <a:r>
                        <a:rPr lang="ru-RU" sz="1200" baseline="0" dirty="0" err="1" smtClean="0">
                          <a:solidFill>
                            <a:schemeClr val="tx1"/>
                          </a:solidFill>
                        </a:rPr>
                        <a:t>відчувало</a:t>
                      </a:r>
                      <a:r>
                        <a:rPr lang="ru-RU" sz="1200" baseline="0" dirty="0" smtClean="0">
                          <a:solidFill>
                            <a:schemeClr val="tx1"/>
                          </a:solidFill>
                        </a:rPr>
                        <a:t> по </a:t>
                      </a:r>
                      <a:r>
                        <a:rPr lang="ru-RU" sz="1200" baseline="0" dirty="0" err="1" smtClean="0">
                          <a:solidFill>
                            <a:schemeClr val="tx1"/>
                          </a:solidFill>
                        </a:rPr>
                        <a:t>відношенню</a:t>
                      </a:r>
                      <a:r>
                        <a:rPr lang="ru-RU" sz="1200" baseline="0" dirty="0" smtClean="0">
                          <a:solidFill>
                            <a:schemeClr val="tx1"/>
                          </a:solidFill>
                        </a:rPr>
                        <a:t> до себе </a:t>
                      </a:r>
                      <a:r>
                        <a:rPr lang="ru-RU" sz="1200" baseline="0" dirty="0" err="1" smtClean="0">
                          <a:solidFill>
                            <a:schemeClr val="tx1"/>
                          </a:solidFill>
                        </a:rPr>
                        <a:t>дискримінацію</a:t>
                      </a:r>
                      <a:r>
                        <a:rPr lang="ru-RU" sz="1200" baseline="0" dirty="0" smtClean="0">
                          <a:solidFill>
                            <a:schemeClr val="tx1"/>
                          </a:solidFill>
                        </a:rPr>
                        <a:t> </a:t>
                      </a:r>
                      <a:r>
                        <a:rPr lang="ru-RU" sz="1200" baseline="0" dirty="0" err="1" smtClean="0">
                          <a:solidFill>
                            <a:schemeClr val="tx1"/>
                          </a:solidFill>
                        </a:rPr>
                        <a:t>або</a:t>
                      </a:r>
                      <a:r>
                        <a:rPr lang="ru-RU" sz="1200" baseline="0" dirty="0" smtClean="0">
                          <a:solidFill>
                            <a:schemeClr val="tx1"/>
                          </a:solidFill>
                        </a:rPr>
                        <a:t> </a:t>
                      </a:r>
                      <a:r>
                        <a:rPr lang="ru-RU" sz="1200" baseline="0" dirty="0" err="1" smtClean="0">
                          <a:solidFill>
                            <a:schemeClr val="tx1"/>
                          </a:solidFill>
                        </a:rPr>
                        <a:t>утиски</a:t>
                      </a:r>
                      <a:r>
                        <a:rPr lang="ru-RU" sz="1200" baseline="0" dirty="0" smtClean="0">
                          <a:solidFill>
                            <a:schemeClr val="tx1"/>
                          </a:solidFill>
                        </a:rPr>
                        <a:t> в </a:t>
                      </a:r>
                      <a:r>
                        <a:rPr lang="ru-RU" sz="1200" baseline="0" dirty="0" err="1" smtClean="0">
                          <a:solidFill>
                            <a:schemeClr val="tx1"/>
                          </a:solidFill>
                        </a:rPr>
                        <a:t>останні</a:t>
                      </a:r>
                      <a:r>
                        <a:rPr lang="ru-RU" sz="1200" baseline="0" dirty="0" smtClean="0">
                          <a:solidFill>
                            <a:schemeClr val="tx1"/>
                          </a:solidFill>
                        </a:rPr>
                        <a:t> </a:t>
                      </a:r>
                      <a:r>
                        <a:rPr lang="ru-RU" sz="1200" dirty="0" smtClean="0">
                          <a:solidFill>
                            <a:schemeClr val="tx1"/>
                          </a:solidFill>
                        </a:rPr>
                        <a:t>12 </a:t>
                      </a:r>
                      <a:r>
                        <a:rPr lang="ru-RU" sz="1200" dirty="0" err="1" smtClean="0">
                          <a:solidFill>
                            <a:schemeClr val="tx1"/>
                          </a:solidFill>
                        </a:rPr>
                        <a:t>місяців</a:t>
                      </a:r>
                      <a:r>
                        <a:rPr lang="ru-RU" sz="1200" dirty="0" smtClean="0">
                          <a:solidFill>
                            <a:schemeClr val="tx1"/>
                          </a:solidFill>
                        </a:rPr>
                        <a:t> за </a:t>
                      </a:r>
                      <a:r>
                        <a:rPr lang="ru-RU" sz="1200" dirty="0" err="1" smtClean="0">
                          <a:solidFill>
                            <a:schemeClr val="tx1"/>
                          </a:solidFill>
                        </a:rPr>
                        <a:t>ознаками</a:t>
                      </a:r>
                      <a:r>
                        <a:rPr lang="ru-RU" sz="1200" dirty="0" smtClean="0">
                          <a:solidFill>
                            <a:schemeClr val="tx1"/>
                          </a:solidFill>
                        </a:rPr>
                        <a:t> </a:t>
                      </a:r>
                      <a:r>
                        <a:rPr lang="ru-RU" sz="1200" dirty="0" err="1" smtClean="0">
                          <a:solidFill>
                            <a:schemeClr val="tx1"/>
                          </a:solidFill>
                        </a:rPr>
                        <a:t>дискримінації</a:t>
                      </a:r>
                      <a:r>
                        <a:rPr lang="ru-RU" sz="1200" dirty="0" smtClean="0">
                          <a:solidFill>
                            <a:schemeClr val="tx1"/>
                          </a:solidFill>
                        </a:rPr>
                        <a:t>, </a:t>
                      </a:r>
                      <a:r>
                        <a:rPr lang="ru-RU" sz="1200" dirty="0" err="1" smtClean="0">
                          <a:solidFill>
                            <a:schemeClr val="tx1"/>
                          </a:solidFill>
                        </a:rPr>
                        <a:t>заборонених</a:t>
                      </a:r>
                      <a:r>
                        <a:rPr lang="ru-RU" sz="1200" dirty="0" smtClean="0">
                          <a:solidFill>
                            <a:schemeClr val="tx1"/>
                          </a:solidFill>
                        </a:rPr>
                        <a:t> </a:t>
                      </a:r>
                      <a:r>
                        <a:rPr lang="ru-RU" sz="1200" dirty="0" err="1" smtClean="0">
                          <a:solidFill>
                            <a:schemeClr val="tx1"/>
                          </a:solidFill>
                        </a:rPr>
                        <a:t>міжнародними</a:t>
                      </a:r>
                      <a:r>
                        <a:rPr lang="ru-RU" sz="1200" dirty="0" smtClean="0">
                          <a:solidFill>
                            <a:schemeClr val="tx1"/>
                          </a:solidFill>
                        </a:rPr>
                        <a:t> нормами</a:t>
                      </a:r>
                      <a:r>
                        <a:rPr lang="ru-RU" sz="1200" baseline="0" dirty="0" smtClean="0">
                          <a:solidFill>
                            <a:schemeClr val="tx1"/>
                          </a:solidFill>
                        </a:rPr>
                        <a:t> в </a:t>
                      </a:r>
                      <a:r>
                        <a:rPr lang="ru-RU" sz="1200" baseline="0" dirty="0" err="1" smtClean="0">
                          <a:solidFill>
                            <a:schemeClr val="tx1"/>
                          </a:solidFill>
                        </a:rPr>
                        <a:t>галузі</a:t>
                      </a:r>
                      <a:r>
                        <a:rPr lang="ru-RU" sz="1200" dirty="0" smtClean="0">
                          <a:solidFill>
                            <a:schemeClr val="tx1"/>
                          </a:solidFill>
                        </a:rPr>
                        <a:t> прав</a:t>
                      </a:r>
                      <a:r>
                        <a:rPr lang="ru-RU" sz="1200" baseline="0" dirty="0" smtClean="0">
                          <a:solidFill>
                            <a:schemeClr val="tx1"/>
                          </a:solidFill>
                        </a:rPr>
                        <a:t> </a:t>
                      </a:r>
                      <a:r>
                        <a:rPr lang="ru-RU" sz="1200" baseline="0" dirty="0" err="1" smtClean="0">
                          <a:solidFill>
                            <a:schemeClr val="tx1"/>
                          </a:solidFill>
                        </a:rPr>
                        <a:t>людини</a:t>
                      </a:r>
                      <a:endParaRPr lang="uk-UA" sz="1200" dirty="0">
                        <a:solidFill>
                          <a:schemeClr val="tx1"/>
                        </a:solidFill>
                      </a:endParaRPr>
                    </a:p>
                  </a:txBody>
                  <a:tcPr marL="91436" marR="91436" marT="45725" marB="45725"/>
                </a:tc>
                <a:tc>
                  <a:txBody>
                    <a:bodyPr/>
                    <a:lstStyle/>
                    <a:p>
                      <a:pPr algn="ctr"/>
                      <a:r>
                        <a:rPr lang="uk-UA" sz="1200" kern="1200" dirty="0" smtClean="0">
                          <a:solidFill>
                            <a:schemeClr val="dk1"/>
                          </a:solidFill>
                          <a:latin typeface="+mn-lt"/>
                          <a:ea typeface="+mn-ea"/>
                          <a:cs typeface="+mn-cs"/>
                        </a:rPr>
                        <a:t>-</a:t>
                      </a:r>
                      <a:endParaRPr lang="uk-UA" sz="1200" kern="1200" dirty="0">
                        <a:solidFill>
                          <a:schemeClr val="dk1"/>
                        </a:solidFill>
                        <a:latin typeface="+mn-lt"/>
                        <a:ea typeface="+mn-ea"/>
                        <a:cs typeface="+mn-cs"/>
                      </a:endParaRPr>
                    </a:p>
                  </a:txBody>
                  <a:tcPr marL="91436" marR="91436" marT="45725" marB="45725"/>
                </a:tc>
                <a:tc>
                  <a:txBody>
                    <a:bodyPr/>
                    <a:lstStyle/>
                    <a:p>
                      <a:pPr algn="ctr"/>
                      <a:r>
                        <a:rPr lang="uk-UA" sz="1200" dirty="0" smtClean="0"/>
                        <a:t>-</a:t>
                      </a:r>
                      <a:endParaRPr lang="uk-UA" sz="1200" dirty="0"/>
                    </a:p>
                  </a:txBody>
                  <a:tcPr marL="91436" marR="91436" marT="45725" marB="45725"/>
                </a:tc>
                <a:tc>
                  <a:txBody>
                    <a:bodyPr/>
                    <a:lstStyle/>
                    <a:p>
                      <a:pPr algn="ctr"/>
                      <a:r>
                        <a:rPr lang="uk-UA" sz="1200" dirty="0" smtClean="0"/>
                        <a:t>-</a:t>
                      </a:r>
                      <a:endParaRPr lang="uk-UA" sz="1200" dirty="0"/>
                    </a:p>
                  </a:txBody>
                  <a:tcPr marL="91436" marR="91436" marT="45725" marB="45725"/>
                </a:tc>
              </a:tr>
              <a:tr h="648143">
                <a:tc gridSpan="4">
                  <a:txBody>
                    <a:bodyPr/>
                    <a:lstStyle/>
                    <a:p>
                      <a:pPr algn="just"/>
                      <a:r>
                        <a:rPr lang="ru-RU" sz="1400" b="1" dirty="0" err="1" smtClean="0"/>
                        <a:t>Ціль</a:t>
                      </a:r>
                      <a:r>
                        <a:rPr lang="ru-RU" sz="1400" b="1" dirty="0" smtClean="0"/>
                        <a:t> 11. </a:t>
                      </a:r>
                      <a:r>
                        <a:rPr lang="ru-RU" sz="1400" b="1" dirty="0" err="1" smtClean="0"/>
                        <a:t>Забезпечення</a:t>
                      </a:r>
                      <a:r>
                        <a:rPr lang="ru-RU" sz="1400" b="1" dirty="0" smtClean="0"/>
                        <a:t> </a:t>
                      </a:r>
                      <a:r>
                        <a:rPr lang="ru-RU" sz="1400" b="1" dirty="0" err="1" smtClean="0"/>
                        <a:t>відкритості</a:t>
                      </a:r>
                      <a:r>
                        <a:rPr lang="ru-RU" sz="1400" b="1" dirty="0" smtClean="0"/>
                        <a:t>, </a:t>
                      </a:r>
                      <a:r>
                        <a:rPr lang="ru-RU" sz="1400" b="1" dirty="0" err="1" smtClean="0"/>
                        <a:t>безпеки</a:t>
                      </a:r>
                      <a:r>
                        <a:rPr lang="ru-RU" sz="1400" b="1" dirty="0" smtClean="0"/>
                        <a:t>, </a:t>
                      </a:r>
                      <a:r>
                        <a:rPr lang="ru-RU" sz="1400" b="1" dirty="0" err="1" smtClean="0"/>
                        <a:t>життєстійкості</a:t>
                      </a:r>
                      <a:r>
                        <a:rPr lang="ru-RU" sz="1400" b="1" dirty="0" smtClean="0"/>
                        <a:t> й </a:t>
                      </a:r>
                      <a:r>
                        <a:rPr lang="ru-RU" sz="1400" b="1" dirty="0" err="1" smtClean="0"/>
                        <a:t>екологічної</a:t>
                      </a:r>
                      <a:r>
                        <a:rPr lang="ru-RU" sz="1400" b="1" dirty="0" smtClean="0"/>
                        <a:t> </a:t>
                      </a:r>
                      <a:r>
                        <a:rPr lang="ru-RU" sz="1400" b="1" dirty="0" err="1" smtClean="0"/>
                        <a:t>стійкості</a:t>
                      </a:r>
                      <a:r>
                        <a:rPr lang="ru-RU" sz="1400" b="1" dirty="0" smtClean="0"/>
                        <a:t> </a:t>
                      </a:r>
                      <a:r>
                        <a:rPr lang="ru-RU" sz="1400" b="1" dirty="0" err="1" smtClean="0"/>
                        <a:t>міст</a:t>
                      </a:r>
                      <a:r>
                        <a:rPr lang="ru-RU" sz="1400" b="1" dirty="0" smtClean="0"/>
                        <a:t> і </a:t>
                      </a:r>
                      <a:r>
                        <a:rPr lang="ru-RU" sz="1400" b="1" dirty="0" err="1" smtClean="0"/>
                        <a:t>населених</a:t>
                      </a:r>
                      <a:r>
                        <a:rPr lang="ru-RU" sz="1400" b="1" dirty="0" smtClean="0"/>
                        <a:t> </a:t>
                      </a:r>
                      <a:r>
                        <a:rPr lang="ru-RU" sz="1400" b="1" dirty="0" err="1" smtClean="0"/>
                        <a:t>пунктів</a:t>
                      </a:r>
                      <a:endParaRPr lang="uk-UA" sz="1400" b="1" dirty="0"/>
                    </a:p>
                  </a:txBody>
                  <a:tcPr marL="91436" marR="91436" marT="45725" marB="45725"/>
                </a:tc>
                <a:tc hMerge="1">
                  <a:txBody>
                    <a:bodyPr/>
                    <a:lstStyle/>
                    <a:p>
                      <a:endParaRPr lang="uk-UA" sz="1200" dirty="0"/>
                    </a:p>
                  </a:txBody>
                  <a:tcPr/>
                </a:tc>
                <a:tc hMerge="1">
                  <a:txBody>
                    <a:bodyPr/>
                    <a:lstStyle/>
                    <a:p>
                      <a:endParaRPr lang="uk-UA" sz="1200" dirty="0"/>
                    </a:p>
                  </a:txBody>
                  <a:tcPr/>
                </a:tc>
                <a:tc hMerge="1">
                  <a:txBody>
                    <a:bodyPr/>
                    <a:lstStyle/>
                    <a:p>
                      <a:endParaRPr lang="uk-UA" sz="1200" dirty="0"/>
                    </a:p>
                  </a:txBody>
                  <a:tcPr/>
                </a:tc>
              </a:tr>
              <a:tr h="1143086">
                <a:tc>
                  <a:txBody>
                    <a:bodyPr/>
                    <a:lstStyle/>
                    <a:p>
                      <a:r>
                        <a:rPr lang="ru-RU" sz="1200" dirty="0" smtClean="0"/>
                        <a:t>11.7.2 </a:t>
                      </a:r>
                      <a:r>
                        <a:rPr lang="ru-RU" sz="1200" dirty="0" err="1" smtClean="0"/>
                        <a:t>Частка</a:t>
                      </a:r>
                      <a:r>
                        <a:rPr lang="ru-RU" sz="1200" dirty="0" smtClean="0"/>
                        <a:t> осіб, </a:t>
                      </a:r>
                      <a:r>
                        <a:rPr lang="ru-RU" sz="1200" dirty="0" err="1" smtClean="0"/>
                        <a:t>потерпілих</a:t>
                      </a:r>
                      <a:r>
                        <a:rPr lang="ru-RU" sz="1200" dirty="0" smtClean="0"/>
                        <a:t> </a:t>
                      </a:r>
                      <a:r>
                        <a:rPr lang="ru-RU" sz="1200" dirty="0" err="1" smtClean="0"/>
                        <a:t>від</a:t>
                      </a:r>
                      <a:r>
                        <a:rPr lang="ru-RU" sz="1200" dirty="0" smtClean="0"/>
                        <a:t> </a:t>
                      </a:r>
                      <a:r>
                        <a:rPr lang="ru-RU" sz="1200" dirty="0" err="1" smtClean="0"/>
                        <a:t>фізичних</a:t>
                      </a:r>
                      <a:r>
                        <a:rPr lang="ru-RU" sz="1200" dirty="0" smtClean="0"/>
                        <a:t> </a:t>
                      </a:r>
                      <a:r>
                        <a:rPr lang="ru-RU" sz="1200" dirty="0" err="1" smtClean="0"/>
                        <a:t>або</a:t>
                      </a:r>
                      <a:r>
                        <a:rPr lang="ru-RU" sz="1200" dirty="0" smtClean="0"/>
                        <a:t> </a:t>
                      </a:r>
                      <a:r>
                        <a:rPr lang="ru-RU" sz="1200" dirty="0" err="1" smtClean="0"/>
                        <a:t>сексуальних</a:t>
                      </a:r>
                      <a:r>
                        <a:rPr lang="ru-RU" sz="1200" dirty="0" smtClean="0"/>
                        <a:t> </a:t>
                      </a:r>
                      <a:r>
                        <a:rPr lang="ru-RU" sz="1200" dirty="0" err="1" smtClean="0"/>
                        <a:t>домагань</a:t>
                      </a:r>
                      <a:r>
                        <a:rPr lang="ru-RU" sz="1200" dirty="0" smtClean="0"/>
                        <a:t>, за </a:t>
                      </a:r>
                      <a:r>
                        <a:rPr lang="ru-RU" sz="1200" dirty="0" err="1" smtClean="0"/>
                        <a:t>статтю</a:t>
                      </a:r>
                      <a:r>
                        <a:rPr lang="ru-RU" sz="1200" dirty="0" smtClean="0"/>
                        <a:t>, </a:t>
                      </a:r>
                      <a:r>
                        <a:rPr lang="ru-RU" sz="1200" dirty="0" err="1" smtClean="0"/>
                        <a:t>віком</a:t>
                      </a:r>
                      <a:r>
                        <a:rPr lang="ru-RU" sz="1200" dirty="0" smtClean="0"/>
                        <a:t>, станом </a:t>
                      </a:r>
                      <a:r>
                        <a:rPr lang="ru-RU" sz="1200" dirty="0" err="1" smtClean="0"/>
                        <a:t>інвалідності</a:t>
                      </a:r>
                      <a:r>
                        <a:rPr lang="ru-RU" sz="1200" dirty="0" smtClean="0"/>
                        <a:t> та </a:t>
                      </a:r>
                      <a:r>
                        <a:rPr lang="ru-RU" sz="1200" dirty="0" err="1" smtClean="0"/>
                        <a:t>місцем</a:t>
                      </a:r>
                      <a:r>
                        <a:rPr lang="ru-RU" sz="1200" dirty="0" smtClean="0"/>
                        <a:t> </a:t>
                      </a:r>
                      <a:r>
                        <a:rPr lang="ru-RU" sz="1200" dirty="0" err="1" smtClean="0"/>
                        <a:t>події</a:t>
                      </a:r>
                      <a:r>
                        <a:rPr lang="ru-RU" sz="1200" dirty="0" smtClean="0"/>
                        <a:t>, за </a:t>
                      </a:r>
                      <a:r>
                        <a:rPr lang="ru-RU" sz="1200" dirty="0" err="1" smtClean="0"/>
                        <a:t>попередні</a:t>
                      </a:r>
                      <a:r>
                        <a:rPr lang="ru-RU" sz="1200" dirty="0" smtClean="0"/>
                        <a:t> 12 </a:t>
                      </a:r>
                      <a:r>
                        <a:rPr lang="ru-RU" sz="1200" dirty="0" err="1" smtClean="0"/>
                        <a:t>місяців</a:t>
                      </a:r>
                      <a:endParaRPr lang="uk-UA" sz="1200" dirty="0"/>
                    </a:p>
                  </a:txBody>
                  <a:tcPr marL="91436" marR="91436" marT="45725" marB="45725"/>
                </a:tc>
                <a:tc>
                  <a:txBody>
                    <a:bodyPr/>
                    <a:lstStyle/>
                    <a:p>
                      <a:pPr algn="ctr"/>
                      <a:r>
                        <a:rPr lang="uk-UA" sz="1200" dirty="0" smtClean="0"/>
                        <a:t>-</a:t>
                      </a:r>
                      <a:endParaRPr lang="uk-UA" sz="1200" dirty="0"/>
                    </a:p>
                  </a:txBody>
                  <a:tcPr marL="91436" marR="91436" marT="45725" marB="45725"/>
                </a:tc>
                <a:tc>
                  <a:txBody>
                    <a:bodyPr/>
                    <a:lstStyle/>
                    <a:p>
                      <a:pPr algn="ctr"/>
                      <a:r>
                        <a:rPr lang="uk-UA" sz="1200" dirty="0" smtClean="0"/>
                        <a:t>-</a:t>
                      </a:r>
                      <a:endParaRPr lang="uk-UA" sz="1200" dirty="0"/>
                    </a:p>
                  </a:txBody>
                  <a:tcPr marL="91436" marR="91436" marT="45725" marB="45725"/>
                </a:tc>
                <a:tc>
                  <a:txBody>
                    <a:bodyPr/>
                    <a:lstStyle/>
                    <a:p>
                      <a:pPr algn="ctr"/>
                      <a:r>
                        <a:rPr lang="uk-UA" sz="1200" dirty="0" smtClean="0"/>
                        <a:t>-</a:t>
                      </a:r>
                      <a:endParaRPr lang="uk-UA" sz="1200" dirty="0"/>
                    </a:p>
                  </a:txBody>
                  <a:tcPr marL="91436" marR="91436" marT="45725" marB="45725"/>
                </a:tc>
              </a:tr>
            </a:tbl>
          </a:graphicData>
        </a:graphic>
      </p:graphicFrame>
      <p:grpSp>
        <p:nvGrpSpPr>
          <p:cNvPr id="8" name="Группа 7"/>
          <p:cNvGrpSpPr/>
          <p:nvPr/>
        </p:nvGrpSpPr>
        <p:grpSpPr>
          <a:xfrm>
            <a:off x="-252311" y="597679"/>
            <a:ext cx="9617997" cy="891086"/>
            <a:chOff x="-252311" y="597679"/>
            <a:chExt cx="9617997" cy="891086"/>
          </a:xfrm>
        </p:grpSpPr>
        <p:sp>
          <p:nvSpPr>
            <p:cNvPr id="9" name="Прямоугольник 5"/>
            <p:cNvSpPr>
              <a:spLocks noChangeArrowheads="1"/>
            </p:cNvSpPr>
            <p:nvPr/>
          </p:nvSpPr>
          <p:spPr bwMode="auto">
            <a:xfrm>
              <a:off x="-1" y="842434"/>
              <a:ext cx="936568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marL="0" indent="0">
                <a:spcBef>
                  <a:spcPct val="0"/>
                </a:spcBef>
                <a:buClrTx/>
                <a:buFont typeface="Wingdings" panose="05000000000000000000" pitchFamily="2" charset="2"/>
                <a:buNone/>
                <a:defRPr/>
              </a:pPr>
              <a:r>
                <a:rPr lang="uk-UA" sz="1800" b="1" i="1" dirty="0" smtClean="0">
                  <a:latin typeface="Times New Roman" panose="02020603050405020304" pitchFamily="18" charset="0"/>
                  <a:cs typeface="Times New Roman" panose="02020603050405020304" pitchFamily="18" charset="0"/>
                </a:rPr>
                <a:t>Показники ЦСР рекомендовані ЮНІСЕФ для підготовки </a:t>
              </a:r>
              <a:r>
                <a:rPr lang="uk-UA" sz="1800" b="1" i="1" dirty="0" err="1" smtClean="0">
                  <a:latin typeface="Times New Roman" panose="02020603050405020304" pitchFamily="18" charset="0"/>
                  <a:cs typeface="Times New Roman" panose="02020603050405020304" pitchFamily="18" charset="0"/>
                </a:rPr>
                <a:t>країнових</a:t>
              </a:r>
              <a:r>
                <a:rPr lang="uk-UA" sz="1800" b="1" i="1" dirty="0" smtClean="0">
                  <a:latin typeface="Times New Roman" panose="02020603050405020304" pitchFamily="18" charset="0"/>
                  <a:cs typeface="Times New Roman" panose="02020603050405020304" pitchFamily="18" charset="0"/>
                </a:rPr>
                <a:t> аналітичних доповідей щодо становища дітей</a:t>
              </a:r>
              <a:endParaRPr lang="uk-UA" sz="1800" dirty="0" smtClean="0">
                <a:latin typeface="Palatino Linotype" panose="02040502050505030304" pitchFamily="18" charset="0"/>
              </a:endParaRPr>
            </a:p>
          </p:txBody>
        </p:sp>
        <p:sp>
          <p:nvSpPr>
            <p:cNvPr id="10" name="Прямоугольник 9"/>
            <p:cNvSpPr/>
            <p:nvPr/>
          </p:nvSpPr>
          <p:spPr>
            <a:xfrm>
              <a:off x="-252311" y="597679"/>
              <a:ext cx="6768301" cy="369332"/>
            </a:xfrm>
            <a:prstGeom prst="rect">
              <a:avLst/>
            </a:prstGeom>
          </p:spPr>
          <p:txBody>
            <a:bodyPr wrap="square">
              <a:spAutoFit/>
            </a:bodyPr>
            <a:lstStyle/>
            <a:p>
              <a:pPr marL="357188" eaLnBrk="1" fontAlgn="auto" hangingPunct="1">
                <a:spcAft>
                  <a:spcPts val="0"/>
                </a:spcAft>
                <a:defRPr/>
              </a:pPr>
              <a:r>
                <a:rPr lang="uk-UA" b="1" dirty="0">
                  <a:latin typeface="Times New Roman" panose="02020603050405020304" pitchFamily="18" charset="0"/>
                  <a:cs typeface="Times New Roman" panose="02020603050405020304" pitchFamily="18" charset="0"/>
                </a:rPr>
                <a:t>3. Цілі Сталого розвитку:</a:t>
              </a:r>
              <a:r>
                <a:rPr lang="uk-UA" b="1" i="1" dirty="0">
                  <a:latin typeface="Times New Roman" panose="02020603050405020304" pitchFamily="18" charset="0"/>
                  <a:cs typeface="Times New Roman" panose="02020603050405020304" pitchFamily="18" charset="0"/>
                </a:rPr>
                <a:t> Глобальні показники ЦСР</a:t>
              </a:r>
            </a:p>
          </p:txBody>
        </p:sp>
      </p:grpSp>
    </p:spTree>
    <p:extLst>
      <p:ext uri="{BB962C8B-B14F-4D97-AF65-F5344CB8AC3E}">
        <p14:creationId xmlns:p14="http://schemas.microsoft.com/office/powerpoint/2010/main" val="23324645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Заголовок 1"/>
          <p:cNvSpPr>
            <a:spLocks noGrp="1"/>
          </p:cNvSpPr>
          <p:nvPr>
            <p:ph type="title"/>
          </p:nvPr>
        </p:nvSpPr>
        <p:spPr/>
        <p:txBody>
          <a:bodyPr/>
          <a:lstStyle/>
          <a:p>
            <a:endParaRPr lang="uk-UA" smtClean="0"/>
          </a:p>
        </p:txBody>
      </p:sp>
      <p:graphicFrame>
        <p:nvGraphicFramePr>
          <p:cNvPr id="3" name="Объект 2"/>
          <p:cNvGraphicFramePr>
            <a:graphicFrameLocks noGrp="1"/>
          </p:cNvGraphicFramePr>
          <p:nvPr>
            <p:ph idx="1"/>
          </p:nvPr>
        </p:nvGraphicFramePr>
        <p:xfrm>
          <a:off x="566738" y="1752600"/>
          <a:ext cx="8001000" cy="1112838"/>
        </p:xfrm>
        <a:graphic>
          <a:graphicData uri="http://schemas.openxmlformats.org/drawingml/2006/table">
            <a:tbl>
              <a:tblPr firstRow="1" bandRow="1">
                <a:tableStyleId>{5C22544A-7EE6-4342-B048-85BDC9FD1C3A}</a:tableStyleId>
              </a:tblPr>
              <a:tblGrid>
                <a:gridCol w="2000250"/>
                <a:gridCol w="2000250"/>
                <a:gridCol w="2000250"/>
                <a:gridCol w="2000250"/>
              </a:tblGrid>
              <a:tr h="370946">
                <a:tc>
                  <a:txBody>
                    <a:bodyPr/>
                    <a:lstStyle/>
                    <a:p>
                      <a:endParaRPr lang="uk-UA" sz="1800" dirty="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r h="370946">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r h="370946">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c>
                  <a:txBody>
                    <a:bodyPr/>
                    <a:lstStyle/>
                    <a:p>
                      <a:endParaRPr lang="uk-UA" sz="1800"/>
                    </a:p>
                  </a:txBody>
                  <a:tcPr marT="45733" marB="45733"/>
                </a:tc>
              </a:tr>
            </a:tbl>
          </a:graphicData>
        </a:graphic>
      </p:graphicFrame>
      <p:pic>
        <p:nvPicPr>
          <p:cNvPr id="39961" name="Рисунок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391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62" name="Rectangle 9"/>
          <p:cNvSpPr>
            <a:spLocks noChangeArrowheads="1"/>
          </p:cNvSpPr>
          <p:nvPr/>
        </p:nvSpPr>
        <p:spPr bwMode="auto">
          <a:xfrm>
            <a:off x="554038" y="476250"/>
            <a:ext cx="8278812" cy="612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spcBef>
                <a:spcPct val="0"/>
              </a:spcBef>
              <a:buClrTx/>
              <a:buFontTx/>
              <a:buNone/>
            </a:pPr>
            <a:endParaRPr lang="uk-UA" sz="2400" b="1">
              <a:latin typeface="Palatino Linotype" panose="02040502050505030304" pitchFamily="18" charset="0"/>
            </a:endParaRPr>
          </a:p>
          <a:p>
            <a:pPr>
              <a:spcBef>
                <a:spcPct val="0"/>
              </a:spcBef>
              <a:buClrTx/>
              <a:buFontTx/>
              <a:buNone/>
            </a:pPr>
            <a:endParaRPr lang="uk-UA" sz="1600" b="1">
              <a:latin typeface="Times New Roman" panose="02020603050405020304" pitchFamily="18" charset="0"/>
              <a:cs typeface="Times New Roman" panose="02020603050405020304" pitchFamily="18" charset="0"/>
            </a:endParaRPr>
          </a:p>
        </p:txBody>
      </p:sp>
      <p:graphicFrame>
        <p:nvGraphicFramePr>
          <p:cNvPr id="4" name="Таблица 3"/>
          <p:cNvGraphicFramePr>
            <a:graphicFrameLocks noGrp="1"/>
          </p:cNvGraphicFramePr>
          <p:nvPr>
            <p:extLst>
              <p:ext uri="{D42A27DB-BD31-4B8C-83A1-F6EECF244321}">
                <p14:modId xmlns:p14="http://schemas.microsoft.com/office/powerpoint/2010/main" val="612212379"/>
              </p:ext>
            </p:extLst>
          </p:nvPr>
        </p:nvGraphicFramePr>
        <p:xfrm>
          <a:off x="-15875" y="1132914"/>
          <a:ext cx="9182100" cy="5360987"/>
        </p:xfrm>
        <a:graphic>
          <a:graphicData uri="http://schemas.openxmlformats.org/drawingml/2006/table">
            <a:tbl>
              <a:tblPr firstRow="1" bandRow="1">
                <a:tableStyleId>{7DF18680-E054-41AD-8BC1-D1AEF772440D}</a:tableStyleId>
              </a:tblPr>
              <a:tblGrid>
                <a:gridCol w="2917693"/>
                <a:gridCol w="2952192"/>
                <a:gridCol w="1728112"/>
                <a:gridCol w="1584103"/>
              </a:tblGrid>
              <a:tr h="958855">
                <a:tc>
                  <a:txBody>
                    <a:bodyPr/>
                    <a:lstStyle/>
                    <a:p>
                      <a:pPr algn="ctr"/>
                      <a:endParaRPr lang="uk-UA" sz="1300" dirty="0" smtClean="0"/>
                    </a:p>
                    <a:p>
                      <a:pPr algn="ctr"/>
                      <a:endParaRPr lang="uk-UA" sz="800" dirty="0" smtClean="0"/>
                    </a:p>
                    <a:p>
                      <a:pPr algn="ctr"/>
                      <a:r>
                        <a:rPr lang="uk-UA" sz="1300" dirty="0" smtClean="0"/>
                        <a:t>Глобальні показники</a:t>
                      </a:r>
                      <a:endParaRPr lang="uk-UA" sz="1300" dirty="0"/>
                    </a:p>
                  </a:txBody>
                  <a:tcPr marL="91436" marR="91436" marT="45726" marB="45726"/>
                </a:tc>
                <a:tc>
                  <a:txBody>
                    <a:bodyPr/>
                    <a:lstStyle/>
                    <a:p>
                      <a:pPr algn="ctr"/>
                      <a:r>
                        <a:rPr lang="ru-RU" sz="1300" dirty="0" err="1" smtClean="0"/>
                        <a:t>Національне</a:t>
                      </a:r>
                      <a:r>
                        <a:rPr lang="ru-RU" sz="1300" dirty="0" smtClean="0"/>
                        <a:t> </a:t>
                      </a:r>
                      <a:r>
                        <a:rPr lang="ru-RU" sz="1300" dirty="0" err="1" smtClean="0"/>
                        <a:t>визначення</a:t>
                      </a:r>
                      <a:r>
                        <a:rPr lang="ru-RU" sz="1300" dirty="0" smtClean="0"/>
                        <a:t>, </a:t>
                      </a:r>
                      <a:r>
                        <a:rPr lang="ru-RU" sz="1300" dirty="0" err="1" smtClean="0"/>
                        <a:t>що</a:t>
                      </a:r>
                      <a:r>
                        <a:rPr lang="ru-RU" sz="1300" dirty="0" smtClean="0"/>
                        <a:t> </a:t>
                      </a:r>
                      <a:r>
                        <a:rPr lang="ru-RU" sz="1300" dirty="0" err="1" smtClean="0"/>
                        <a:t>використовується</a:t>
                      </a:r>
                      <a:r>
                        <a:rPr lang="ru-RU" sz="1300" dirty="0" smtClean="0"/>
                        <a:t> (</a:t>
                      </a:r>
                      <a:r>
                        <a:rPr lang="ru-RU" sz="1300" dirty="0" err="1" smtClean="0"/>
                        <a:t>якщо</a:t>
                      </a:r>
                      <a:r>
                        <a:rPr lang="ru-RU" sz="1300" dirty="0" smtClean="0"/>
                        <a:t> </a:t>
                      </a:r>
                      <a:r>
                        <a:rPr lang="ru-RU" sz="1300" dirty="0" err="1" smtClean="0"/>
                        <a:t>воно</a:t>
                      </a:r>
                      <a:r>
                        <a:rPr lang="ru-RU" sz="1300" dirty="0" smtClean="0"/>
                        <a:t> </a:t>
                      </a:r>
                      <a:r>
                        <a:rPr lang="ru-RU" sz="1300" dirty="0" err="1" smtClean="0"/>
                        <a:t>відрізняється</a:t>
                      </a:r>
                      <a:r>
                        <a:rPr lang="ru-RU" sz="1300" dirty="0" smtClean="0"/>
                        <a:t> </a:t>
                      </a:r>
                      <a:r>
                        <a:rPr lang="ru-RU" sz="1300" dirty="0" err="1" smtClean="0"/>
                        <a:t>від</a:t>
                      </a:r>
                      <a:r>
                        <a:rPr lang="ru-RU" sz="1300" dirty="0" smtClean="0"/>
                        <a:t> </a:t>
                      </a:r>
                      <a:r>
                        <a:rPr lang="ru-RU" sz="1300" dirty="0" err="1" smtClean="0"/>
                        <a:t>міжнародного</a:t>
                      </a:r>
                      <a:r>
                        <a:rPr lang="ru-RU" sz="1300" dirty="0" smtClean="0"/>
                        <a:t> </a:t>
                      </a:r>
                      <a:r>
                        <a:rPr lang="ru-RU" sz="1300" dirty="0" err="1" smtClean="0"/>
                        <a:t>визначення</a:t>
                      </a:r>
                      <a:r>
                        <a:rPr lang="ru-RU" sz="1300" dirty="0" smtClean="0"/>
                        <a:t>)</a:t>
                      </a:r>
                      <a:endParaRPr lang="uk-UA" sz="1300" dirty="0"/>
                    </a:p>
                  </a:txBody>
                  <a:tcPr marL="91436" marR="91436" marT="45726" marB="45726"/>
                </a:tc>
                <a:tc>
                  <a:txBody>
                    <a:bodyPr/>
                    <a:lstStyle/>
                    <a:p>
                      <a:pPr algn="ctr"/>
                      <a:endParaRPr lang="uk-UA" sz="1300" dirty="0" smtClean="0"/>
                    </a:p>
                    <a:p>
                      <a:pPr algn="ctr"/>
                      <a:r>
                        <a:rPr lang="uk-UA" sz="1300" dirty="0" smtClean="0"/>
                        <a:t>Відповідальний за даний показник</a:t>
                      </a:r>
                      <a:endParaRPr lang="uk-UA" sz="1300" dirty="0"/>
                    </a:p>
                  </a:txBody>
                  <a:tcPr marL="91436" marR="91436" marT="45726" marB="45726"/>
                </a:tc>
                <a:tc>
                  <a:txBody>
                    <a:bodyPr/>
                    <a:lstStyle/>
                    <a:p>
                      <a:pPr algn="ctr"/>
                      <a:endParaRPr lang="uk-UA" sz="1300" dirty="0" smtClean="0"/>
                    </a:p>
                    <a:p>
                      <a:pPr algn="ctr"/>
                      <a:r>
                        <a:rPr lang="uk-UA" sz="1300" dirty="0" smtClean="0"/>
                        <a:t>Джерела</a:t>
                      </a:r>
                    </a:p>
                    <a:p>
                      <a:pPr algn="ctr"/>
                      <a:r>
                        <a:rPr lang="uk-UA" sz="1300" dirty="0" smtClean="0"/>
                        <a:t>даних </a:t>
                      </a:r>
                      <a:endParaRPr lang="uk-UA" sz="1300" dirty="0"/>
                    </a:p>
                  </a:txBody>
                  <a:tcPr marL="91436" marR="91436" marT="45726" marB="45726"/>
                </a:tc>
              </a:tr>
              <a:tr h="749299">
                <a:tc gridSpan="4">
                  <a:txBody>
                    <a:bodyPr/>
                    <a:lstStyle/>
                    <a:p>
                      <a:r>
                        <a:rPr lang="ru-RU" sz="1400" b="1" dirty="0" err="1" smtClean="0"/>
                        <a:t>Ціль</a:t>
                      </a:r>
                      <a:r>
                        <a:rPr lang="ru-RU" sz="1400" b="1" dirty="0" smtClean="0"/>
                        <a:t> 16. </a:t>
                      </a:r>
                      <a:r>
                        <a:rPr lang="ru-RU" sz="1400" b="1" dirty="0" err="1" smtClean="0"/>
                        <a:t>Сприяння</a:t>
                      </a:r>
                      <a:r>
                        <a:rPr lang="ru-RU" sz="1400" b="1" dirty="0" smtClean="0"/>
                        <a:t> </a:t>
                      </a:r>
                      <a:r>
                        <a:rPr lang="ru-RU" sz="1400" b="1" dirty="0" err="1" smtClean="0"/>
                        <a:t>побудові</a:t>
                      </a:r>
                      <a:r>
                        <a:rPr lang="ru-RU" sz="1400" b="1" dirty="0" smtClean="0"/>
                        <a:t> </a:t>
                      </a:r>
                      <a:r>
                        <a:rPr lang="ru-RU" sz="1400" b="1" dirty="0" err="1" smtClean="0"/>
                        <a:t>миролюбного</a:t>
                      </a:r>
                      <a:r>
                        <a:rPr lang="ru-RU" sz="1400" b="1" dirty="0" smtClean="0"/>
                        <a:t> й </a:t>
                      </a:r>
                      <a:r>
                        <a:rPr lang="ru-RU" sz="1400" b="1" dirty="0" err="1" smtClean="0"/>
                        <a:t>відкритого</a:t>
                      </a:r>
                      <a:r>
                        <a:rPr lang="ru-RU" sz="1400" b="1" dirty="0" smtClean="0"/>
                        <a:t> </a:t>
                      </a:r>
                      <a:r>
                        <a:rPr lang="ru-RU" sz="1400" b="1" dirty="0" err="1" smtClean="0"/>
                        <a:t>суспільства</a:t>
                      </a:r>
                      <a:r>
                        <a:rPr lang="ru-RU" sz="1400" b="1" dirty="0" smtClean="0"/>
                        <a:t> в </a:t>
                      </a:r>
                      <a:r>
                        <a:rPr lang="ru-RU" sz="1400" b="1" dirty="0" err="1" smtClean="0"/>
                        <a:t>інтересах</a:t>
                      </a:r>
                      <a:r>
                        <a:rPr lang="ru-RU" sz="1400" b="1" dirty="0" smtClean="0"/>
                        <a:t> </a:t>
                      </a:r>
                      <a:r>
                        <a:rPr lang="ru-RU" sz="1400" b="1" dirty="0" err="1" smtClean="0"/>
                        <a:t>сталого</a:t>
                      </a:r>
                      <a:r>
                        <a:rPr lang="ru-RU" sz="1400" b="1" dirty="0" smtClean="0"/>
                        <a:t> </a:t>
                      </a:r>
                      <a:r>
                        <a:rPr lang="ru-RU" sz="1400" b="1" dirty="0" err="1" smtClean="0"/>
                        <a:t>розвитку</a:t>
                      </a:r>
                      <a:r>
                        <a:rPr lang="ru-RU" sz="1400" b="1" dirty="0" smtClean="0"/>
                        <a:t>, </a:t>
                      </a:r>
                      <a:r>
                        <a:rPr lang="ru-RU" sz="1400" b="1" dirty="0" err="1" smtClean="0"/>
                        <a:t>забезпечення</a:t>
                      </a:r>
                      <a:r>
                        <a:rPr lang="ru-RU" sz="1400" b="1" dirty="0" smtClean="0"/>
                        <a:t> доступу до </a:t>
                      </a:r>
                      <a:r>
                        <a:rPr lang="ru-RU" sz="1400" b="1" dirty="0" err="1" smtClean="0"/>
                        <a:t>правосуддя</a:t>
                      </a:r>
                      <a:r>
                        <a:rPr lang="ru-RU" sz="1400" b="1" dirty="0" smtClean="0"/>
                        <a:t> для </a:t>
                      </a:r>
                      <a:r>
                        <a:rPr lang="ru-RU" sz="1400" b="1" dirty="0" err="1" smtClean="0"/>
                        <a:t>всіх</a:t>
                      </a:r>
                      <a:r>
                        <a:rPr lang="ru-RU" sz="1400" b="1" dirty="0" smtClean="0"/>
                        <a:t> і </a:t>
                      </a:r>
                      <a:r>
                        <a:rPr lang="ru-RU" sz="1400" b="1" dirty="0" err="1" smtClean="0"/>
                        <a:t>створення</a:t>
                      </a:r>
                      <a:r>
                        <a:rPr lang="ru-RU" sz="1400" b="1" dirty="0" smtClean="0"/>
                        <a:t> </a:t>
                      </a:r>
                      <a:r>
                        <a:rPr lang="ru-RU" sz="1400" b="1" dirty="0" err="1" smtClean="0"/>
                        <a:t>ефективних</a:t>
                      </a:r>
                      <a:r>
                        <a:rPr lang="ru-RU" sz="1400" b="1" dirty="0" smtClean="0"/>
                        <a:t>, </a:t>
                      </a:r>
                      <a:r>
                        <a:rPr lang="ru-RU" sz="1400" b="1" dirty="0" err="1" smtClean="0"/>
                        <a:t>підзвітних</a:t>
                      </a:r>
                      <a:r>
                        <a:rPr lang="ru-RU" sz="1400" b="1" dirty="0" smtClean="0"/>
                        <a:t> та </a:t>
                      </a:r>
                      <a:r>
                        <a:rPr lang="ru-RU" sz="1400" b="1" dirty="0" err="1" smtClean="0"/>
                        <a:t>заснованих</a:t>
                      </a:r>
                      <a:r>
                        <a:rPr lang="ru-RU" sz="1400" b="1" dirty="0" smtClean="0"/>
                        <a:t> на </a:t>
                      </a:r>
                      <a:r>
                        <a:rPr lang="ru-RU" sz="1400" b="1" dirty="0" err="1" smtClean="0"/>
                        <a:t>широкій</a:t>
                      </a:r>
                      <a:r>
                        <a:rPr lang="ru-RU" sz="1400" b="1" dirty="0" smtClean="0"/>
                        <a:t> </a:t>
                      </a:r>
                      <a:r>
                        <a:rPr lang="ru-RU" sz="1400" b="1" dirty="0" err="1" smtClean="0"/>
                        <a:t>участі</a:t>
                      </a:r>
                      <a:r>
                        <a:rPr lang="ru-RU" sz="1400" b="1" dirty="0" smtClean="0"/>
                        <a:t> </a:t>
                      </a:r>
                      <a:r>
                        <a:rPr lang="ru-RU" sz="1400" b="1" dirty="0" err="1" smtClean="0"/>
                        <a:t>інституцій</a:t>
                      </a:r>
                      <a:r>
                        <a:rPr lang="ru-RU" sz="1400" b="1" dirty="0" smtClean="0"/>
                        <a:t> на </a:t>
                      </a:r>
                      <a:r>
                        <a:rPr lang="ru-RU" sz="1400" b="1" dirty="0" err="1" smtClean="0"/>
                        <a:t>всіх</a:t>
                      </a:r>
                      <a:r>
                        <a:rPr lang="ru-RU" sz="1400" b="1" dirty="0" smtClean="0"/>
                        <a:t> </a:t>
                      </a:r>
                      <a:r>
                        <a:rPr lang="ru-RU" sz="1400" b="1" dirty="0" err="1" smtClean="0"/>
                        <a:t>рівнях</a:t>
                      </a:r>
                      <a:endParaRPr lang="uk-UA" sz="1400" b="1" dirty="0"/>
                    </a:p>
                  </a:txBody>
                  <a:tcPr marL="91436" marR="91436" marT="45726" marB="45726"/>
                </a:tc>
                <a:tc hMerge="1">
                  <a:txBody>
                    <a:bodyPr/>
                    <a:lstStyle/>
                    <a:p>
                      <a:endParaRPr lang="uk-UA"/>
                    </a:p>
                  </a:txBody>
                  <a:tcPr/>
                </a:tc>
                <a:tc hMerge="1">
                  <a:txBody>
                    <a:bodyPr/>
                    <a:lstStyle/>
                    <a:p>
                      <a:endParaRPr lang="uk-UA"/>
                    </a:p>
                  </a:txBody>
                  <a:tcPr/>
                </a:tc>
                <a:tc hMerge="1">
                  <a:txBody>
                    <a:bodyPr/>
                    <a:lstStyle/>
                    <a:p>
                      <a:endParaRPr lang="uk-UA"/>
                    </a:p>
                  </a:txBody>
                  <a:tcPr/>
                </a:tc>
              </a:tr>
              <a:tr h="1030286">
                <a:tc>
                  <a:txBody>
                    <a:bodyPr/>
                    <a:lstStyle/>
                    <a:p>
                      <a:r>
                        <a:rPr lang="ru-RU" sz="1200" dirty="0" smtClean="0"/>
                        <a:t>16.1.3 </a:t>
                      </a:r>
                      <a:r>
                        <a:rPr lang="ru-RU" sz="1200" dirty="0" err="1" smtClean="0"/>
                        <a:t>Частка</a:t>
                      </a:r>
                      <a:r>
                        <a:rPr lang="ru-RU" sz="1200" dirty="0" smtClean="0"/>
                        <a:t> </a:t>
                      </a:r>
                      <a:r>
                        <a:rPr lang="ru-RU" sz="1200" dirty="0" err="1" smtClean="0"/>
                        <a:t>населення</a:t>
                      </a:r>
                      <a:r>
                        <a:rPr lang="ru-RU" sz="1200" dirty="0" smtClean="0"/>
                        <a:t>, </a:t>
                      </a:r>
                      <a:r>
                        <a:rPr lang="ru-RU" sz="1200" dirty="0" err="1" smtClean="0"/>
                        <a:t>що</a:t>
                      </a:r>
                      <a:r>
                        <a:rPr lang="ru-RU" sz="1200" dirty="0" smtClean="0"/>
                        <a:t> </a:t>
                      </a:r>
                      <a:r>
                        <a:rPr lang="ru-RU" sz="1200" dirty="0" err="1" smtClean="0"/>
                        <a:t>піддалася</a:t>
                      </a:r>
                      <a:r>
                        <a:rPr lang="ru-RU" sz="1200" dirty="0" smtClean="0"/>
                        <a:t> </a:t>
                      </a:r>
                      <a:r>
                        <a:rPr lang="ru-RU" sz="1200" dirty="0" err="1" smtClean="0"/>
                        <a:t>фізичному</a:t>
                      </a:r>
                      <a:r>
                        <a:rPr lang="ru-RU" sz="1200" dirty="0" smtClean="0"/>
                        <a:t>, </a:t>
                      </a:r>
                      <a:r>
                        <a:rPr lang="ru-RU" sz="1200" dirty="0" err="1" smtClean="0"/>
                        <a:t>психологічному</a:t>
                      </a:r>
                      <a:r>
                        <a:rPr lang="ru-RU" sz="1200" dirty="0" smtClean="0"/>
                        <a:t> </a:t>
                      </a:r>
                      <a:r>
                        <a:rPr lang="ru-RU" sz="1200" dirty="0" err="1" smtClean="0"/>
                        <a:t>або</a:t>
                      </a:r>
                      <a:r>
                        <a:rPr lang="ru-RU" sz="1200" dirty="0" smtClean="0"/>
                        <a:t> сексуальному насильству за </a:t>
                      </a:r>
                      <a:r>
                        <a:rPr lang="ru-RU" sz="1200" dirty="0" err="1" smtClean="0"/>
                        <a:t>попередні</a:t>
                      </a:r>
                      <a:r>
                        <a:rPr lang="ru-RU" sz="1200" dirty="0" smtClean="0"/>
                        <a:t>                   12 </a:t>
                      </a:r>
                      <a:r>
                        <a:rPr lang="ru-RU" sz="1200" dirty="0" err="1" smtClean="0"/>
                        <a:t>місяців</a:t>
                      </a:r>
                      <a:endParaRPr lang="uk-UA" sz="1200" dirty="0"/>
                    </a:p>
                  </a:txBody>
                  <a:tcPr marL="91436" marR="91436" marT="45726" marB="45726"/>
                </a:tc>
                <a:tc>
                  <a:txBody>
                    <a:bodyPr/>
                    <a:lstStyle/>
                    <a:p>
                      <a:pPr algn="ctr"/>
                      <a:r>
                        <a:rPr lang="ru-RU" sz="1200" kern="1200" dirty="0" smtClean="0">
                          <a:solidFill>
                            <a:schemeClr val="dk1"/>
                          </a:solidFill>
                          <a:latin typeface="+mn-lt"/>
                          <a:ea typeface="+mn-ea"/>
                          <a:cs typeface="+mn-cs"/>
                        </a:rPr>
                        <a:t>-</a:t>
                      </a:r>
                      <a:endParaRPr lang="uk-UA" sz="1200" kern="1200" dirty="0">
                        <a:solidFill>
                          <a:schemeClr val="dk1"/>
                        </a:solidFill>
                        <a:latin typeface="+mn-lt"/>
                        <a:ea typeface="+mn-ea"/>
                        <a:cs typeface="+mn-cs"/>
                      </a:endParaRPr>
                    </a:p>
                  </a:txBody>
                  <a:tcPr marL="91436" marR="91436" marT="45726" marB="45726"/>
                </a:tc>
                <a:tc>
                  <a:txBody>
                    <a:bodyPr/>
                    <a:lstStyle/>
                    <a:p>
                      <a:pPr algn="ctr"/>
                      <a:r>
                        <a:rPr lang="uk-UA" sz="1200" dirty="0" smtClean="0"/>
                        <a:t>-</a:t>
                      </a:r>
                      <a:endParaRPr lang="uk-UA" sz="1200" dirty="0"/>
                    </a:p>
                  </a:txBody>
                  <a:tcPr marL="91436" marR="91436" marT="45726" marB="45726"/>
                </a:tc>
                <a:tc>
                  <a:txBody>
                    <a:bodyPr/>
                    <a:lstStyle/>
                    <a:p>
                      <a:pPr algn="ctr"/>
                      <a:r>
                        <a:rPr lang="ru-RU" sz="1200" dirty="0" smtClean="0"/>
                        <a:t>-</a:t>
                      </a:r>
                      <a:endParaRPr lang="uk-UA" sz="1200" dirty="0"/>
                    </a:p>
                  </a:txBody>
                  <a:tcPr marL="91436" marR="91436" marT="45726" marB="45726"/>
                </a:tc>
              </a:tr>
              <a:tr h="1404936">
                <a:tc>
                  <a:txBody>
                    <a:bodyPr/>
                    <a:lstStyle/>
                    <a:p>
                      <a:r>
                        <a:rPr lang="ru-RU" sz="1200" dirty="0" smtClean="0"/>
                        <a:t>16.2.1Частка </a:t>
                      </a:r>
                      <a:r>
                        <a:rPr lang="ru-RU" sz="1200" dirty="0" err="1" smtClean="0"/>
                        <a:t>дітей</a:t>
                      </a:r>
                      <a:r>
                        <a:rPr lang="ru-RU" sz="1200" dirty="0" smtClean="0"/>
                        <a:t> у </a:t>
                      </a:r>
                      <a:r>
                        <a:rPr lang="ru-RU" sz="1200" dirty="0" err="1" smtClean="0"/>
                        <a:t>віці</a:t>
                      </a:r>
                      <a:r>
                        <a:rPr lang="ru-RU" sz="1200" dirty="0" smtClean="0"/>
                        <a:t> </a:t>
                      </a:r>
                      <a:r>
                        <a:rPr lang="ru-RU" sz="1200" dirty="0" err="1" smtClean="0"/>
                        <a:t>від</a:t>
                      </a:r>
                      <a:r>
                        <a:rPr lang="ru-RU" sz="1200" dirty="0" smtClean="0"/>
                        <a:t> 1 до 17 </a:t>
                      </a:r>
                      <a:r>
                        <a:rPr lang="ru-RU" sz="1200" dirty="0" err="1" smtClean="0"/>
                        <a:t>років</a:t>
                      </a:r>
                      <a:r>
                        <a:rPr lang="ru-RU" sz="1200" dirty="0" smtClean="0"/>
                        <a:t>, </a:t>
                      </a:r>
                      <a:r>
                        <a:rPr lang="ru-RU" sz="1200" dirty="0" err="1" smtClean="0"/>
                        <a:t>які</a:t>
                      </a:r>
                      <a:r>
                        <a:rPr lang="ru-RU" sz="1200" dirty="0" smtClean="0"/>
                        <a:t> </a:t>
                      </a:r>
                      <a:r>
                        <a:rPr lang="ru-RU" sz="1200" dirty="0" err="1" smtClean="0"/>
                        <a:t>протягом</a:t>
                      </a:r>
                      <a:r>
                        <a:rPr lang="ru-RU" sz="1200" dirty="0" smtClean="0"/>
                        <a:t> </a:t>
                      </a:r>
                      <a:r>
                        <a:rPr lang="ru-RU" sz="1200" dirty="0" err="1" smtClean="0"/>
                        <a:t>останнього</a:t>
                      </a:r>
                      <a:r>
                        <a:rPr lang="ru-RU" sz="1200" dirty="0" smtClean="0"/>
                        <a:t> </a:t>
                      </a:r>
                      <a:r>
                        <a:rPr lang="ru-RU" sz="1200" dirty="0" err="1" smtClean="0"/>
                        <a:t>місяця</a:t>
                      </a:r>
                      <a:r>
                        <a:rPr lang="ru-RU" sz="1200" dirty="0" smtClean="0"/>
                        <a:t> пережили будь-яке </a:t>
                      </a:r>
                      <a:r>
                        <a:rPr lang="ru-RU" sz="1200" dirty="0" err="1" smtClean="0"/>
                        <a:t>фізичне</a:t>
                      </a:r>
                      <a:r>
                        <a:rPr lang="ru-RU" sz="1200" dirty="0" smtClean="0"/>
                        <a:t> </a:t>
                      </a:r>
                      <a:r>
                        <a:rPr lang="ru-RU" sz="1200" dirty="0" err="1" smtClean="0"/>
                        <a:t>покарання</a:t>
                      </a:r>
                      <a:r>
                        <a:rPr lang="ru-RU" sz="1200" dirty="0" smtClean="0"/>
                        <a:t> та/</a:t>
                      </a:r>
                      <a:r>
                        <a:rPr lang="ru-RU" sz="1200" dirty="0" err="1" smtClean="0"/>
                        <a:t>або</a:t>
                      </a:r>
                      <a:r>
                        <a:rPr lang="ru-RU" sz="1200" dirty="0" smtClean="0"/>
                        <a:t> </a:t>
                      </a:r>
                      <a:r>
                        <a:rPr lang="ru-RU" sz="1200" dirty="0" err="1" smtClean="0"/>
                        <a:t>психологічну</a:t>
                      </a:r>
                      <a:r>
                        <a:rPr lang="ru-RU" sz="1200" dirty="0" smtClean="0"/>
                        <a:t> </a:t>
                      </a:r>
                      <a:r>
                        <a:rPr lang="ru-RU" sz="1200" dirty="0" err="1" smtClean="0"/>
                        <a:t>агресію</a:t>
                      </a:r>
                      <a:r>
                        <a:rPr lang="ru-RU" sz="1200" dirty="0" smtClean="0"/>
                        <a:t>*</a:t>
                      </a:r>
                      <a:endParaRPr lang="uk-UA" sz="1200" dirty="0"/>
                    </a:p>
                  </a:txBody>
                  <a:tcPr marL="91436" marR="91436" marT="45726" marB="45726"/>
                </a:tc>
                <a:tc>
                  <a:txBody>
                    <a:bodyPr/>
                    <a:lstStyle/>
                    <a:p>
                      <a:r>
                        <a:rPr lang="ru-RU" sz="1200" dirty="0" err="1" smtClean="0"/>
                        <a:t>Питома</a:t>
                      </a:r>
                      <a:r>
                        <a:rPr lang="ru-RU" sz="1200" dirty="0" smtClean="0"/>
                        <a:t> вага </a:t>
                      </a:r>
                      <a:r>
                        <a:rPr lang="ru-RU" sz="1200" dirty="0" err="1" smtClean="0"/>
                        <a:t>дітей</a:t>
                      </a:r>
                      <a:r>
                        <a:rPr lang="ru-RU" sz="1200" dirty="0" smtClean="0"/>
                        <a:t> у </a:t>
                      </a:r>
                      <a:r>
                        <a:rPr lang="ru-RU" sz="1200" dirty="0" err="1" smtClean="0"/>
                        <a:t>віці</a:t>
                      </a:r>
                      <a:r>
                        <a:rPr lang="ru-RU" sz="1200" dirty="0" smtClean="0"/>
                        <a:t> 2-14 </a:t>
                      </a:r>
                      <a:r>
                        <a:rPr lang="ru-RU" sz="1200" dirty="0" err="1" smtClean="0"/>
                        <a:t>років</a:t>
                      </a:r>
                      <a:r>
                        <a:rPr lang="ru-RU" sz="1200" dirty="0" smtClean="0"/>
                        <a:t>, </a:t>
                      </a:r>
                      <a:r>
                        <a:rPr lang="ru-RU" sz="1200" dirty="0" err="1" smtClean="0"/>
                        <a:t>які</a:t>
                      </a:r>
                      <a:r>
                        <a:rPr lang="ru-RU" sz="1200" dirty="0" smtClean="0"/>
                        <a:t> в </a:t>
                      </a:r>
                      <a:r>
                        <a:rPr lang="ru-RU" sz="1200" dirty="0" err="1" smtClean="0"/>
                        <a:t>останній</a:t>
                      </a:r>
                      <a:r>
                        <a:rPr lang="ru-RU" sz="1200" dirty="0" smtClean="0"/>
                        <a:t> </a:t>
                      </a:r>
                      <a:r>
                        <a:rPr lang="ru-RU" sz="1200" dirty="0" err="1" smtClean="0"/>
                        <a:t>місяць</a:t>
                      </a:r>
                      <a:r>
                        <a:rPr lang="ru-RU" sz="1200" dirty="0" smtClean="0"/>
                        <a:t> </a:t>
                      </a:r>
                      <a:r>
                        <a:rPr lang="ru-RU" sz="1200" dirty="0" err="1" smtClean="0"/>
                        <a:t>зазнали</a:t>
                      </a:r>
                      <a:r>
                        <a:rPr lang="ru-RU" sz="1200" dirty="0" smtClean="0"/>
                        <a:t> будь-</a:t>
                      </a:r>
                      <a:r>
                        <a:rPr lang="ru-RU" sz="1200" dirty="0" err="1" smtClean="0"/>
                        <a:t>якого</a:t>
                      </a:r>
                      <a:r>
                        <a:rPr lang="ru-RU" sz="1200" dirty="0" smtClean="0"/>
                        <a:t> </a:t>
                      </a:r>
                      <a:r>
                        <a:rPr lang="ru-RU" sz="1200" dirty="0" err="1" smtClean="0"/>
                        <a:t>фізичного</a:t>
                      </a:r>
                      <a:r>
                        <a:rPr lang="ru-RU" sz="1200" dirty="0" smtClean="0"/>
                        <a:t> </a:t>
                      </a:r>
                      <a:r>
                        <a:rPr lang="ru-RU" sz="1200" dirty="0" err="1" smtClean="0"/>
                        <a:t>покарання</a:t>
                      </a:r>
                      <a:r>
                        <a:rPr lang="ru-RU" sz="1200" dirty="0" smtClean="0"/>
                        <a:t> а/</a:t>
                      </a:r>
                      <a:r>
                        <a:rPr lang="ru-RU" sz="1200" dirty="0" err="1" smtClean="0"/>
                        <a:t>або</a:t>
                      </a:r>
                      <a:r>
                        <a:rPr lang="ru-RU" sz="1200" dirty="0" smtClean="0"/>
                        <a:t> </a:t>
                      </a:r>
                      <a:r>
                        <a:rPr lang="ru-RU" sz="1200" dirty="0" err="1" smtClean="0"/>
                        <a:t>психологічної</a:t>
                      </a:r>
                      <a:r>
                        <a:rPr lang="ru-RU" sz="1200" dirty="0" smtClean="0"/>
                        <a:t> </a:t>
                      </a:r>
                      <a:r>
                        <a:rPr lang="ru-RU" sz="1200" dirty="0" err="1" smtClean="0"/>
                        <a:t>агресії</a:t>
                      </a:r>
                      <a:r>
                        <a:rPr lang="ru-RU" sz="1200" dirty="0" smtClean="0"/>
                        <a:t> з боку тих, </a:t>
                      </a:r>
                      <a:r>
                        <a:rPr lang="ru-RU" sz="1200" dirty="0" err="1" smtClean="0"/>
                        <a:t>хто</a:t>
                      </a:r>
                      <a:r>
                        <a:rPr lang="ru-RU" sz="1200" dirty="0" smtClean="0"/>
                        <a:t> </a:t>
                      </a:r>
                      <a:r>
                        <a:rPr lang="ru-RU" sz="1200" dirty="0" err="1" smtClean="0"/>
                        <a:t>забезпечує</a:t>
                      </a:r>
                      <a:r>
                        <a:rPr lang="ru-RU" sz="1200" dirty="0" smtClean="0"/>
                        <a:t> догляд за ними</a:t>
                      </a:r>
                      <a:endParaRPr lang="uk-UA" sz="1200" dirty="0"/>
                    </a:p>
                  </a:txBody>
                  <a:tcPr marL="91436" marR="91436" marT="45726" marB="45726"/>
                </a:tc>
                <a:tc>
                  <a:txBody>
                    <a:bodyPr/>
                    <a:lstStyle/>
                    <a:p>
                      <a:pPr algn="ctr"/>
                      <a:r>
                        <a:rPr lang="ru-RU" sz="1200" dirty="0" err="1" smtClean="0"/>
                        <a:t>Держстат</a:t>
                      </a:r>
                      <a:endParaRPr lang="ru-RU" sz="1200" dirty="0" smtClean="0"/>
                    </a:p>
                    <a:p>
                      <a:pPr algn="ctr"/>
                      <a:r>
                        <a:rPr lang="ru-RU" sz="1200" dirty="0" err="1" smtClean="0"/>
                        <a:t>Українский</a:t>
                      </a:r>
                      <a:r>
                        <a:rPr lang="ru-RU" sz="1200" dirty="0" smtClean="0"/>
                        <a:t> центр </a:t>
                      </a:r>
                      <a:r>
                        <a:rPr lang="ru-RU" sz="1200" dirty="0" err="1" smtClean="0"/>
                        <a:t>соціальних</a:t>
                      </a:r>
                      <a:r>
                        <a:rPr lang="ru-RU" sz="1200" dirty="0" smtClean="0"/>
                        <a:t> реформ</a:t>
                      </a:r>
                    </a:p>
                    <a:p>
                      <a:pPr algn="ctr"/>
                      <a:r>
                        <a:rPr lang="ru-RU" sz="1200" dirty="0" smtClean="0"/>
                        <a:t>ЮНІСЕФ</a:t>
                      </a:r>
                    </a:p>
                    <a:p>
                      <a:pPr algn="ctr"/>
                      <a:r>
                        <a:rPr lang="ru-RU" sz="1200" dirty="0" smtClean="0"/>
                        <a:t>USAID</a:t>
                      </a:r>
                    </a:p>
                    <a:p>
                      <a:pPr algn="ctr"/>
                      <a:r>
                        <a:rPr lang="ru-RU" sz="1200" dirty="0" smtClean="0"/>
                        <a:t>Швейцарское бюро сотрудничества</a:t>
                      </a:r>
                      <a:endParaRPr lang="uk-UA" sz="1200" dirty="0" smtClean="0"/>
                    </a:p>
                  </a:txBody>
                  <a:tcPr marL="91436" marR="91436" marT="45726" marB="45726"/>
                </a:tc>
                <a:tc>
                  <a:txBody>
                    <a:bodyPr/>
                    <a:lstStyle/>
                    <a:p>
                      <a:r>
                        <a:rPr lang="ru-RU" sz="1200" dirty="0" err="1" smtClean="0"/>
                        <a:t>Мультиіндикаторне</a:t>
                      </a:r>
                      <a:r>
                        <a:rPr lang="ru-RU" sz="1200" dirty="0" smtClean="0"/>
                        <a:t> </a:t>
                      </a:r>
                      <a:r>
                        <a:rPr lang="ru-RU" sz="1200" dirty="0" err="1" smtClean="0"/>
                        <a:t>кластерне</a:t>
                      </a:r>
                      <a:r>
                        <a:rPr lang="ru-RU" sz="1200" dirty="0" smtClean="0"/>
                        <a:t> </a:t>
                      </a:r>
                      <a:r>
                        <a:rPr lang="ru-RU" sz="1200" dirty="0" err="1" smtClean="0"/>
                        <a:t>обстеження</a:t>
                      </a:r>
                      <a:r>
                        <a:rPr lang="ru-RU" sz="1200" dirty="0" smtClean="0"/>
                        <a:t> </a:t>
                      </a:r>
                      <a:r>
                        <a:rPr lang="ru-RU" sz="1200" dirty="0" err="1" smtClean="0"/>
                        <a:t>домогосподарств</a:t>
                      </a:r>
                      <a:r>
                        <a:rPr lang="ru-RU" sz="1200" dirty="0" smtClean="0"/>
                        <a:t> (MICS)</a:t>
                      </a:r>
                      <a:endParaRPr lang="uk-UA" sz="1200" dirty="0"/>
                    </a:p>
                  </a:txBody>
                  <a:tcPr marL="91436" marR="91436" marT="45726" marB="45726"/>
                </a:tc>
              </a:tr>
              <a:tr h="1217611">
                <a:tc>
                  <a:txBody>
                    <a:bodyPr/>
                    <a:lstStyle/>
                    <a:p>
                      <a:r>
                        <a:rPr lang="ru-RU" sz="1200" dirty="0" smtClean="0"/>
                        <a:t>16.2.3 </a:t>
                      </a:r>
                      <a:r>
                        <a:rPr lang="ru-RU" sz="1200" dirty="0" err="1" smtClean="0"/>
                        <a:t>Частка</a:t>
                      </a:r>
                      <a:r>
                        <a:rPr lang="ru-RU" sz="1200" dirty="0" smtClean="0"/>
                        <a:t> </a:t>
                      </a:r>
                      <a:r>
                        <a:rPr lang="ru-RU" sz="1200" dirty="0" err="1" smtClean="0"/>
                        <a:t>молодих</a:t>
                      </a:r>
                      <a:r>
                        <a:rPr lang="ru-RU" sz="1200" dirty="0" smtClean="0"/>
                        <a:t> </a:t>
                      </a:r>
                      <a:r>
                        <a:rPr lang="ru-RU" sz="1200" dirty="0" err="1" smtClean="0"/>
                        <a:t>жінок</a:t>
                      </a:r>
                      <a:r>
                        <a:rPr lang="ru-RU" sz="1200" dirty="0" smtClean="0"/>
                        <a:t> та </a:t>
                      </a:r>
                      <a:r>
                        <a:rPr lang="ru-RU" sz="1200" dirty="0" err="1" smtClean="0"/>
                        <a:t>чоловіків</a:t>
                      </a:r>
                      <a:r>
                        <a:rPr lang="ru-RU" sz="1200" dirty="0" smtClean="0"/>
                        <a:t> у </a:t>
                      </a:r>
                      <a:r>
                        <a:rPr lang="ru-RU" sz="1200" dirty="0" err="1" smtClean="0"/>
                        <a:t>віці</a:t>
                      </a:r>
                      <a:r>
                        <a:rPr lang="ru-RU" sz="1200" dirty="0" smtClean="0"/>
                        <a:t> 18-29 </a:t>
                      </a:r>
                      <a:r>
                        <a:rPr lang="ru-RU" sz="1200" dirty="0" err="1" smtClean="0"/>
                        <a:t>років</a:t>
                      </a:r>
                      <a:r>
                        <a:rPr lang="ru-RU" sz="1200" dirty="0" smtClean="0"/>
                        <a:t>, </a:t>
                      </a:r>
                      <a:r>
                        <a:rPr lang="ru-RU" sz="1200" dirty="0" err="1" smtClean="0"/>
                        <a:t>які</a:t>
                      </a:r>
                      <a:r>
                        <a:rPr lang="ru-RU" sz="1200" dirty="0" smtClean="0"/>
                        <a:t> </a:t>
                      </a:r>
                      <a:r>
                        <a:rPr lang="ru-RU" sz="1200" dirty="0" err="1" smtClean="0"/>
                        <a:t>зазнали</a:t>
                      </a:r>
                      <a:r>
                        <a:rPr lang="ru-RU" sz="1200" dirty="0" smtClean="0"/>
                        <a:t> сексуального </a:t>
                      </a:r>
                      <a:r>
                        <a:rPr lang="ru-RU" sz="1200" dirty="0" err="1" smtClean="0"/>
                        <a:t>насильства</a:t>
                      </a:r>
                      <a:r>
                        <a:rPr lang="ru-RU" sz="1200" dirty="0" smtClean="0"/>
                        <a:t> у </a:t>
                      </a:r>
                      <a:r>
                        <a:rPr lang="ru-RU" sz="1200" dirty="0" err="1" smtClean="0"/>
                        <a:t>віці</a:t>
                      </a:r>
                      <a:r>
                        <a:rPr lang="ru-RU" sz="1200" dirty="0" smtClean="0"/>
                        <a:t> 18 </a:t>
                      </a:r>
                      <a:r>
                        <a:rPr lang="ru-RU" sz="1200" dirty="0" err="1" smtClean="0"/>
                        <a:t>років</a:t>
                      </a:r>
                      <a:r>
                        <a:rPr lang="ru-RU" sz="1200" dirty="0" smtClean="0"/>
                        <a:t>*</a:t>
                      </a:r>
                      <a:endParaRPr lang="uk-UA" sz="1200" dirty="0"/>
                    </a:p>
                  </a:txBody>
                  <a:tcPr marL="91436" marR="91436" marT="45726" marB="45726"/>
                </a:tc>
                <a:tc>
                  <a:txBody>
                    <a:bodyPr/>
                    <a:lstStyle/>
                    <a:p>
                      <a:r>
                        <a:rPr lang="ru-RU" sz="1200" dirty="0" err="1" smtClean="0"/>
                        <a:t>Частка</a:t>
                      </a:r>
                      <a:r>
                        <a:rPr lang="ru-RU" sz="1200" dirty="0" smtClean="0"/>
                        <a:t> </a:t>
                      </a:r>
                      <a:r>
                        <a:rPr lang="ru-RU" sz="1200" dirty="0" err="1" smtClean="0"/>
                        <a:t>жінок</a:t>
                      </a:r>
                      <a:r>
                        <a:rPr lang="ru-RU" sz="1200" dirty="0" smtClean="0"/>
                        <a:t> у </a:t>
                      </a:r>
                      <a:r>
                        <a:rPr lang="ru-RU" sz="1200" dirty="0" err="1" smtClean="0"/>
                        <a:t>віці</a:t>
                      </a:r>
                      <a:r>
                        <a:rPr lang="ru-RU" sz="1200" dirty="0" smtClean="0"/>
                        <a:t> 15-29 </a:t>
                      </a:r>
                      <a:r>
                        <a:rPr lang="ru-RU" sz="1200" dirty="0" err="1" smtClean="0"/>
                        <a:t>років</a:t>
                      </a:r>
                      <a:r>
                        <a:rPr lang="ru-RU" sz="1200" dirty="0" smtClean="0"/>
                        <a:t>, </a:t>
                      </a:r>
                      <a:r>
                        <a:rPr lang="ru-RU" sz="1200" dirty="0" err="1" smtClean="0"/>
                        <a:t>які</a:t>
                      </a:r>
                      <a:r>
                        <a:rPr lang="ru-RU" sz="1200" dirty="0" smtClean="0"/>
                        <a:t> коли-</a:t>
                      </a:r>
                      <a:r>
                        <a:rPr lang="ru-RU" sz="1200" dirty="0" err="1" smtClean="0"/>
                        <a:t>небудь</a:t>
                      </a:r>
                      <a:r>
                        <a:rPr lang="ru-RU" sz="1200" dirty="0" smtClean="0"/>
                        <a:t> </a:t>
                      </a:r>
                      <a:r>
                        <a:rPr lang="ru-RU" sz="1200" dirty="0" err="1" smtClean="0"/>
                        <a:t>піддалися</a:t>
                      </a:r>
                      <a:r>
                        <a:rPr lang="ru-RU" sz="1200" dirty="0" smtClean="0"/>
                        <a:t> сексуальному насильству</a:t>
                      </a:r>
                      <a:endParaRPr lang="uk-UA" sz="1200" dirty="0"/>
                    </a:p>
                  </a:txBody>
                  <a:tcPr marL="91436" marR="91436" marT="45726" marB="45726"/>
                </a:tc>
                <a:tc>
                  <a:txBody>
                    <a:bodyPr/>
                    <a:lstStyle/>
                    <a:p>
                      <a:pPr algn="ctr"/>
                      <a:r>
                        <a:rPr lang="ru-RU" sz="1200" dirty="0" err="1" smtClean="0"/>
                        <a:t>Українский</a:t>
                      </a:r>
                      <a:r>
                        <a:rPr lang="ru-RU" sz="1200" dirty="0" smtClean="0"/>
                        <a:t> центр </a:t>
                      </a:r>
                      <a:r>
                        <a:rPr lang="ru-RU" sz="1200" dirty="0" err="1" smtClean="0"/>
                        <a:t>соціальних</a:t>
                      </a:r>
                      <a:r>
                        <a:rPr lang="ru-RU" sz="1200" dirty="0" smtClean="0"/>
                        <a:t> реформ</a:t>
                      </a:r>
                    </a:p>
                    <a:p>
                      <a:pPr algn="ctr"/>
                      <a:r>
                        <a:rPr lang="ru-RU" sz="1200" dirty="0" err="1" smtClean="0"/>
                        <a:t>Держстат</a:t>
                      </a:r>
                      <a:endParaRPr lang="ru-RU" sz="1200" dirty="0" smtClean="0"/>
                    </a:p>
                    <a:p>
                      <a:pPr algn="ctr"/>
                      <a:r>
                        <a:rPr lang="ru-RU" sz="1200" dirty="0" smtClean="0"/>
                        <a:t>USAID</a:t>
                      </a:r>
                    </a:p>
                    <a:p>
                      <a:pPr algn="ctr"/>
                      <a:r>
                        <a:rPr lang="ru-RU" sz="1200" dirty="0" err="1" smtClean="0"/>
                        <a:t>Міністерство</a:t>
                      </a:r>
                      <a:r>
                        <a:rPr lang="ru-RU" sz="1200" dirty="0" smtClean="0"/>
                        <a:t> </a:t>
                      </a:r>
                      <a:r>
                        <a:rPr lang="ru-RU" sz="1200" dirty="0" err="1" smtClean="0"/>
                        <a:t>охорони</a:t>
                      </a:r>
                      <a:r>
                        <a:rPr lang="ru-RU" sz="1200" dirty="0" smtClean="0"/>
                        <a:t> </a:t>
                      </a:r>
                      <a:r>
                        <a:rPr lang="ru-RU" sz="1200" dirty="0" err="1" smtClean="0"/>
                        <a:t>здоров'я</a:t>
                      </a:r>
                      <a:endParaRPr lang="uk-UA" sz="1200" dirty="0"/>
                    </a:p>
                  </a:txBody>
                  <a:tcPr marL="91436" marR="91436" marT="45726" marB="45726"/>
                </a:tc>
                <a:tc>
                  <a:txBody>
                    <a:bodyPr/>
                    <a:lstStyle/>
                    <a:p>
                      <a:r>
                        <a:rPr lang="ru-RU" sz="1200" dirty="0" smtClean="0"/>
                        <a:t>Медико-</a:t>
                      </a:r>
                      <a:r>
                        <a:rPr lang="ru-RU" sz="1200" dirty="0" err="1" smtClean="0"/>
                        <a:t>демографічне</a:t>
                      </a:r>
                      <a:r>
                        <a:rPr lang="ru-RU" sz="1200" dirty="0" smtClean="0"/>
                        <a:t> </a:t>
                      </a:r>
                      <a:r>
                        <a:rPr lang="ru-RU" sz="1200" dirty="0" err="1" smtClean="0"/>
                        <a:t>вибіркове</a:t>
                      </a:r>
                      <a:r>
                        <a:rPr lang="ru-RU" sz="1200" dirty="0" smtClean="0"/>
                        <a:t> </a:t>
                      </a:r>
                      <a:r>
                        <a:rPr lang="ru-RU" sz="1200" dirty="0" err="1" smtClean="0"/>
                        <a:t>обстеження</a:t>
                      </a:r>
                      <a:r>
                        <a:rPr lang="ru-RU" sz="1200" dirty="0" smtClean="0"/>
                        <a:t> </a:t>
                      </a:r>
                      <a:r>
                        <a:rPr lang="ru-RU" sz="1200" dirty="0" err="1" smtClean="0"/>
                        <a:t>домогосподарств</a:t>
                      </a:r>
                      <a:r>
                        <a:rPr lang="ru-RU" sz="1200" dirty="0" smtClean="0"/>
                        <a:t> (DHS)</a:t>
                      </a:r>
                      <a:endParaRPr lang="uk-UA" sz="1200" dirty="0"/>
                    </a:p>
                  </a:txBody>
                  <a:tcPr marL="91436" marR="91436" marT="45726" marB="45726"/>
                </a:tc>
              </a:tr>
            </a:tbl>
          </a:graphicData>
        </a:graphic>
      </p:graphicFrame>
      <p:sp>
        <p:nvSpPr>
          <p:cNvPr id="39996" name="Прямоугольник 5"/>
          <p:cNvSpPr>
            <a:spLocks noChangeArrowheads="1"/>
          </p:cNvSpPr>
          <p:nvPr/>
        </p:nvSpPr>
        <p:spPr bwMode="auto">
          <a:xfrm>
            <a:off x="269875" y="6413500"/>
            <a:ext cx="57785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spcBef>
                <a:spcPct val="0"/>
              </a:spcBef>
              <a:buClrTx/>
              <a:buFont typeface="Wingdings" panose="05000000000000000000" pitchFamily="2" charset="2"/>
              <a:buNone/>
            </a:pPr>
            <a:r>
              <a:rPr lang="uk-UA" sz="1400" i="1">
                <a:latin typeface="Times New Roman" panose="02020603050405020304" pitchFamily="18" charset="0"/>
                <a:cs typeface="Times New Roman" panose="02020603050405020304" pitchFamily="18" charset="0"/>
              </a:rPr>
              <a:t>* - показники, за якими ЮНІСЕФ є куратором або одним з кураторів.</a:t>
            </a:r>
          </a:p>
        </p:txBody>
      </p:sp>
      <p:grpSp>
        <p:nvGrpSpPr>
          <p:cNvPr id="9" name="Группа 8"/>
          <p:cNvGrpSpPr/>
          <p:nvPr/>
        </p:nvGrpSpPr>
        <p:grpSpPr>
          <a:xfrm>
            <a:off x="-233824" y="356980"/>
            <a:ext cx="9617997" cy="891086"/>
            <a:chOff x="-252311" y="597679"/>
            <a:chExt cx="9617997" cy="891086"/>
          </a:xfrm>
        </p:grpSpPr>
        <p:sp>
          <p:nvSpPr>
            <p:cNvPr id="10" name="Прямоугольник 5"/>
            <p:cNvSpPr>
              <a:spLocks noChangeArrowheads="1"/>
            </p:cNvSpPr>
            <p:nvPr/>
          </p:nvSpPr>
          <p:spPr bwMode="auto">
            <a:xfrm>
              <a:off x="-1" y="842434"/>
              <a:ext cx="936568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marL="0" indent="0">
                <a:spcBef>
                  <a:spcPct val="0"/>
                </a:spcBef>
                <a:buClrTx/>
                <a:buFont typeface="Wingdings" panose="05000000000000000000" pitchFamily="2" charset="2"/>
                <a:buNone/>
                <a:defRPr/>
              </a:pPr>
              <a:r>
                <a:rPr lang="uk-UA" sz="1800" b="1" i="1" dirty="0" smtClean="0">
                  <a:latin typeface="Times New Roman" panose="02020603050405020304" pitchFamily="18" charset="0"/>
                  <a:cs typeface="Times New Roman" panose="02020603050405020304" pitchFamily="18" charset="0"/>
                </a:rPr>
                <a:t>Показники ЦСР рекомендовані ЮНІСЕФ для підготовки </a:t>
              </a:r>
              <a:r>
                <a:rPr lang="uk-UA" sz="1800" b="1" i="1" dirty="0" err="1" smtClean="0">
                  <a:latin typeface="Times New Roman" panose="02020603050405020304" pitchFamily="18" charset="0"/>
                  <a:cs typeface="Times New Roman" panose="02020603050405020304" pitchFamily="18" charset="0"/>
                </a:rPr>
                <a:t>країнових</a:t>
              </a:r>
              <a:r>
                <a:rPr lang="uk-UA" sz="1800" b="1" i="1" dirty="0" smtClean="0">
                  <a:latin typeface="Times New Roman" panose="02020603050405020304" pitchFamily="18" charset="0"/>
                  <a:cs typeface="Times New Roman" panose="02020603050405020304" pitchFamily="18" charset="0"/>
                </a:rPr>
                <a:t> аналітичних доповідей щодо становища дітей</a:t>
              </a:r>
              <a:endParaRPr lang="uk-UA" sz="1800" dirty="0" smtClean="0">
                <a:latin typeface="Palatino Linotype" panose="02040502050505030304" pitchFamily="18" charset="0"/>
              </a:endParaRPr>
            </a:p>
          </p:txBody>
        </p:sp>
        <p:sp>
          <p:nvSpPr>
            <p:cNvPr id="11" name="Прямоугольник 10"/>
            <p:cNvSpPr/>
            <p:nvPr/>
          </p:nvSpPr>
          <p:spPr>
            <a:xfrm>
              <a:off x="-252311" y="597679"/>
              <a:ext cx="6768301" cy="369332"/>
            </a:xfrm>
            <a:prstGeom prst="rect">
              <a:avLst/>
            </a:prstGeom>
          </p:spPr>
          <p:txBody>
            <a:bodyPr wrap="square">
              <a:spAutoFit/>
            </a:bodyPr>
            <a:lstStyle/>
            <a:p>
              <a:pPr marL="357188" eaLnBrk="1" fontAlgn="auto" hangingPunct="1">
                <a:spcAft>
                  <a:spcPts val="0"/>
                </a:spcAft>
                <a:defRPr/>
              </a:pPr>
              <a:r>
                <a:rPr lang="uk-UA" b="1" dirty="0">
                  <a:latin typeface="Times New Roman" panose="02020603050405020304" pitchFamily="18" charset="0"/>
                  <a:cs typeface="Times New Roman" panose="02020603050405020304" pitchFamily="18" charset="0"/>
                </a:rPr>
                <a:t>3. Цілі Сталого розвитку:</a:t>
              </a:r>
              <a:r>
                <a:rPr lang="uk-UA" b="1" i="1" dirty="0">
                  <a:latin typeface="Times New Roman" panose="02020603050405020304" pitchFamily="18" charset="0"/>
                  <a:cs typeface="Times New Roman" panose="02020603050405020304" pitchFamily="18" charset="0"/>
                </a:rPr>
                <a:t> Глобальні показники ЦСР</a:t>
              </a:r>
            </a:p>
          </p:txBody>
        </p:sp>
      </p:grpSp>
    </p:spTree>
    <p:extLst>
      <p:ext uri="{BB962C8B-B14F-4D97-AF65-F5344CB8AC3E}">
        <p14:creationId xmlns:p14="http://schemas.microsoft.com/office/powerpoint/2010/main" val="72622124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Заголовок 1"/>
          <p:cNvSpPr>
            <a:spLocks noGrp="1"/>
          </p:cNvSpPr>
          <p:nvPr>
            <p:ph type="title"/>
          </p:nvPr>
        </p:nvSpPr>
        <p:spPr/>
        <p:txBody>
          <a:bodyPr/>
          <a:lstStyle/>
          <a:p>
            <a:endParaRPr lang="uk-UA" smtClean="0"/>
          </a:p>
        </p:txBody>
      </p:sp>
      <p:sp>
        <p:nvSpPr>
          <p:cNvPr id="41987" name="Объект 2"/>
          <p:cNvSpPr>
            <a:spLocks noGrp="1"/>
          </p:cNvSpPr>
          <p:nvPr>
            <p:ph idx="1"/>
          </p:nvPr>
        </p:nvSpPr>
        <p:spPr/>
        <p:txBody>
          <a:bodyPr/>
          <a:lstStyle/>
          <a:p>
            <a:endParaRPr lang="uk-UA" smtClean="0"/>
          </a:p>
        </p:txBody>
      </p:sp>
      <p:pic>
        <p:nvPicPr>
          <p:cNvPr id="41988" name="Рисунок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75" y="-1"/>
            <a:ext cx="9140825" cy="6858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9" name="Rectangle 9"/>
          <p:cNvSpPr>
            <a:spLocks noChangeArrowheads="1"/>
          </p:cNvSpPr>
          <p:nvPr/>
        </p:nvSpPr>
        <p:spPr bwMode="auto">
          <a:xfrm>
            <a:off x="566738" y="511175"/>
            <a:ext cx="8096250" cy="608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ctr">
              <a:spcBef>
                <a:spcPct val="0"/>
              </a:spcBef>
              <a:buClrTx/>
              <a:buFontTx/>
              <a:buNone/>
            </a:pPr>
            <a:endParaRPr lang="uk-UA" sz="1200" dirty="0">
              <a:latin typeface="Times New Roman" panose="02020603050405020304" pitchFamily="18" charset="0"/>
              <a:cs typeface="Times New Roman" panose="02020603050405020304" pitchFamily="18" charset="0"/>
            </a:endParaRPr>
          </a:p>
        </p:txBody>
      </p:sp>
      <p:sp>
        <p:nvSpPr>
          <p:cNvPr id="41990" name="Rectangle 1"/>
          <p:cNvSpPr>
            <a:spLocks noChangeArrowheads="1"/>
          </p:cNvSpPr>
          <p:nvPr/>
        </p:nvSpPr>
        <p:spPr bwMode="auto">
          <a:xfrm>
            <a:off x="179513" y="856841"/>
            <a:ext cx="8856984"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just">
              <a:spcBef>
                <a:spcPts val="600"/>
              </a:spcBef>
              <a:buClrTx/>
              <a:buFontTx/>
              <a:buNone/>
            </a:pPr>
            <a:r>
              <a:rPr lang="uk-UA" sz="1800" dirty="0">
                <a:latin typeface="Times New Roman" panose="02020603050405020304" pitchFamily="18" charset="0"/>
                <a:ea typeface="Calibri" panose="020F0502020204030204" pitchFamily="34" charset="0"/>
                <a:cs typeface="Times New Roman" panose="02020603050405020304" pitchFamily="18" charset="0"/>
              </a:rPr>
              <a:t>Україна, як й інші країни-члени ООН, приєдналася до глобального процесу забезпечення сталого розвитку шляхом прийняття 17 Цілей сталого розвитку (ЦСР), визначених до виконання всіма країнами світу. Для встановлення стратегічних рамок національного розвитку України на період до 2030 року на засадах принципу </a:t>
            </a:r>
            <a:r>
              <a:rPr lang="uk-UA" sz="1800" dirty="0">
                <a:latin typeface="Calibri" panose="020F0502020204030204" pitchFamily="34" charset="0"/>
                <a:ea typeface="Calibri" panose="020F0502020204030204" pitchFamily="34" charset="0"/>
                <a:cs typeface="Times New Roman" panose="02020603050405020304" pitchFamily="18" charset="0"/>
              </a:rPr>
              <a:t>«</a:t>
            </a:r>
            <a:r>
              <a:rPr lang="uk-UA" sz="1800" dirty="0">
                <a:latin typeface="Times New Roman" panose="02020603050405020304" pitchFamily="18" charset="0"/>
                <a:ea typeface="Calibri" panose="020F0502020204030204" pitchFamily="34" charset="0"/>
                <a:cs typeface="Times New Roman" panose="02020603050405020304" pitchFamily="18" charset="0"/>
              </a:rPr>
              <a:t>Нікого не залишити осторонь</a:t>
            </a:r>
            <a:r>
              <a:rPr lang="uk-UA" sz="1800" dirty="0">
                <a:latin typeface="Calibri" panose="020F0502020204030204" pitchFamily="34" charset="0"/>
                <a:ea typeface="Calibri" panose="020F0502020204030204" pitchFamily="34" charset="0"/>
                <a:cs typeface="Times New Roman" panose="02020603050405020304" pitchFamily="18" charset="0"/>
              </a:rPr>
              <a:t>»</a:t>
            </a:r>
            <a:r>
              <a:rPr lang="uk-UA" sz="1800" dirty="0">
                <a:latin typeface="Times New Roman" panose="02020603050405020304" pitchFamily="18" charset="0"/>
                <a:ea typeface="Calibri" panose="020F0502020204030204" pitchFamily="34" charset="0"/>
                <a:cs typeface="Times New Roman" panose="02020603050405020304" pitchFamily="18" charset="0"/>
              </a:rPr>
              <a:t> у 2016-2017 р. Міністерством економічного розвитку та торгівлі України, за підтримки ООН в Україні, було проведено процес адаптації ЦСР до національного контексту. Кожну глобальну ЦСР було розглянуто з урахуванням національного пріоритету.</a:t>
            </a:r>
            <a:endParaRPr lang="uk-UA" sz="1400" dirty="0">
              <a:latin typeface="Palatino Linotype" panose="02040502050505030304" pitchFamily="18" charset="0"/>
              <a:ea typeface="Calibri" panose="020F0502020204030204" pitchFamily="34" charset="0"/>
              <a:cs typeface="Times New Roman" panose="02020603050405020304" pitchFamily="18" charset="0"/>
            </a:endParaRPr>
          </a:p>
        </p:txBody>
      </p:sp>
      <p:sp>
        <p:nvSpPr>
          <p:cNvPr id="7" name="Прямоугольник 6"/>
          <p:cNvSpPr/>
          <p:nvPr/>
        </p:nvSpPr>
        <p:spPr>
          <a:xfrm>
            <a:off x="257175" y="2999304"/>
            <a:ext cx="8715375" cy="3524042"/>
          </a:xfrm>
          <a:prstGeom prst="rect">
            <a:avLst/>
          </a:prstGeom>
        </p:spPr>
        <p:txBody>
          <a:bodyPr>
            <a:spAutoFit/>
          </a:bodyPr>
          <a:lstStyle/>
          <a:p>
            <a:pPr indent="-457200" algn="ctr">
              <a:spcBef>
                <a:spcPts val="600"/>
              </a:spcBef>
              <a:defRPr/>
            </a:pPr>
            <a:r>
              <a:rPr lang="uk-UA" b="1" dirty="0" smtClean="0">
                <a:latin typeface="Times New Roman" pitchFamily="18" charset="0"/>
                <a:cs typeface="Times New Roman" pitchFamily="18" charset="0"/>
              </a:rPr>
              <a:t>2016-2017</a:t>
            </a:r>
          </a:p>
          <a:p>
            <a:pPr indent="-457200" algn="just">
              <a:spcBef>
                <a:spcPts val="600"/>
              </a:spcBef>
              <a:defRPr/>
            </a:pPr>
            <a:r>
              <a:rPr lang="uk-UA" dirty="0" smtClean="0">
                <a:latin typeface="Times New Roman" pitchFamily="18" charset="0"/>
                <a:cs typeface="Times New Roman" pitchFamily="18" charset="0"/>
              </a:rPr>
              <a:t>1</a:t>
            </a:r>
            <a:r>
              <a:rPr lang="uk-UA" dirty="0">
                <a:latin typeface="Times New Roman" pitchFamily="18" charset="0"/>
                <a:cs typeface="Times New Roman" pitchFamily="18" charset="0"/>
              </a:rPr>
              <a:t>. </a:t>
            </a:r>
            <a:r>
              <a:rPr lang="uk-UA" dirty="0" smtClean="0">
                <a:latin typeface="Times New Roman" pitchFamily="18" charset="0"/>
                <a:cs typeface="Times New Roman" pitchFamily="18" charset="0"/>
              </a:rPr>
              <a:t>Створена </a:t>
            </a:r>
            <a:r>
              <a:rPr lang="uk-UA" dirty="0">
                <a:latin typeface="Times New Roman" pitchFamily="18" charset="0"/>
                <a:cs typeface="Times New Roman" pitchFamily="18" charset="0"/>
              </a:rPr>
              <a:t>Міжвідомча робоча група високого рівня для організації процесу імплементації Цілей сталого розвитку.</a:t>
            </a:r>
          </a:p>
          <a:p>
            <a:pPr indent="-457200" algn="just">
              <a:spcBef>
                <a:spcPts val="600"/>
              </a:spcBef>
              <a:defRPr/>
            </a:pPr>
            <a:r>
              <a:rPr lang="uk-UA" dirty="0">
                <a:latin typeface="Times New Roman" pitchFamily="18" charset="0"/>
                <a:cs typeface="Times New Roman" pitchFamily="18" charset="0"/>
              </a:rPr>
              <a:t>2. В рамках Міжвідомчої робочої група високого рівня створено 17 підгруп.</a:t>
            </a:r>
          </a:p>
          <a:p>
            <a:pPr algn="just">
              <a:spcBef>
                <a:spcPts val="600"/>
              </a:spcBef>
              <a:defRPr/>
            </a:pPr>
            <a:r>
              <a:rPr lang="uk-UA" dirty="0">
                <a:latin typeface="Times New Roman" pitchFamily="18" charset="0"/>
                <a:cs typeface="Times New Roman" pitchFamily="18" charset="0"/>
              </a:rPr>
              <a:t>3. Проведені національні консультації (близько 300 учасників: державні установи, агентства ООН, інші міжнародні організації, вчені, громадські організації, експерти).</a:t>
            </a:r>
          </a:p>
          <a:p>
            <a:pPr algn="just">
              <a:spcBef>
                <a:spcPts val="600"/>
              </a:spcBef>
              <a:defRPr/>
            </a:pPr>
            <a:r>
              <a:rPr lang="uk-UA" dirty="0">
                <a:latin typeface="Times New Roman" pitchFamily="18" charset="0"/>
                <a:cs typeface="Times New Roman" pitchFamily="18" charset="0"/>
              </a:rPr>
              <a:t>4. Проведені консультації у 10 регіонах (близько 700 учасників: місцеві органи самоуправління, міжнародні та громадські організації). </a:t>
            </a:r>
          </a:p>
          <a:p>
            <a:pPr algn="just">
              <a:spcBef>
                <a:spcPts val="600"/>
              </a:spcBef>
              <a:defRPr/>
            </a:pPr>
            <a:r>
              <a:rPr lang="uk-UA" dirty="0">
                <a:latin typeface="Times New Roman" pitchFamily="18" charset="0"/>
                <a:cs typeface="Times New Roman" pitchFamily="18" charset="0"/>
              </a:rPr>
              <a:t>5. Підготовлено національну доповіді </a:t>
            </a:r>
            <a:r>
              <a:rPr lang="uk-UA" b="1" dirty="0">
                <a:latin typeface="Times New Roman" pitchFamily="18" charset="0"/>
                <a:cs typeface="Times New Roman" pitchFamily="18" charset="0"/>
              </a:rPr>
              <a:t>«Цілі сталого розвитку: Україна», </a:t>
            </a:r>
            <a:r>
              <a:rPr lang="uk-UA" dirty="0">
                <a:latin typeface="Times New Roman" pitchFamily="18" charset="0"/>
                <a:cs typeface="Times New Roman" pitchFamily="18" charset="0"/>
              </a:rPr>
              <a:t>яка визначає орієнтири, що враховуватимуться в подальшому для стратегічного планування секторальних політик та програм галузевих міністерств.</a:t>
            </a:r>
          </a:p>
        </p:txBody>
      </p:sp>
      <p:sp>
        <p:nvSpPr>
          <p:cNvPr id="10" name="Прямоугольник 9"/>
          <p:cNvSpPr/>
          <p:nvPr/>
        </p:nvSpPr>
        <p:spPr>
          <a:xfrm>
            <a:off x="-108520" y="511175"/>
            <a:ext cx="6768301" cy="369332"/>
          </a:xfrm>
          <a:prstGeom prst="rect">
            <a:avLst/>
          </a:prstGeom>
        </p:spPr>
        <p:txBody>
          <a:bodyPr wrap="square">
            <a:spAutoFit/>
          </a:bodyPr>
          <a:lstStyle/>
          <a:p>
            <a:pPr marL="357188" eaLnBrk="1" fontAlgn="auto" hangingPunct="1">
              <a:spcAft>
                <a:spcPts val="0"/>
              </a:spcAft>
              <a:defRPr/>
            </a:pPr>
            <a:r>
              <a:rPr lang="uk-UA" b="1" dirty="0">
                <a:latin typeface="Times New Roman" panose="02020603050405020304" pitchFamily="18" charset="0"/>
                <a:cs typeface="Times New Roman" panose="02020603050405020304" pitchFamily="18" charset="0"/>
              </a:rPr>
              <a:t>3. Цілі Сталого розвитку:</a:t>
            </a:r>
            <a:r>
              <a:rPr lang="uk-UA" b="1" i="1" dirty="0">
                <a:latin typeface="Times New Roman" panose="02020603050405020304" pitchFamily="18" charset="0"/>
                <a:cs typeface="Times New Roman" panose="02020603050405020304" pitchFamily="18" charset="0"/>
              </a:rPr>
              <a:t> </a:t>
            </a:r>
            <a:r>
              <a:rPr lang="uk-UA" b="1" i="1" dirty="0" smtClean="0">
                <a:latin typeface="Times New Roman" panose="02020603050405020304" pitchFamily="18" charset="0"/>
                <a:cs typeface="Times New Roman" panose="02020603050405020304" pitchFamily="18" charset="0"/>
              </a:rPr>
              <a:t>національні показники </a:t>
            </a:r>
            <a:r>
              <a:rPr lang="uk-UA" b="1" i="1" dirty="0">
                <a:latin typeface="Times New Roman" panose="02020603050405020304" pitchFamily="18" charset="0"/>
                <a:cs typeface="Times New Roman" panose="02020603050405020304" pitchFamily="18" charset="0"/>
              </a:rPr>
              <a:t>ЦСР</a:t>
            </a:r>
          </a:p>
        </p:txBody>
      </p:sp>
    </p:spTree>
    <p:extLst>
      <p:ext uri="{BB962C8B-B14F-4D97-AF65-F5344CB8AC3E}">
        <p14:creationId xmlns:p14="http://schemas.microsoft.com/office/powerpoint/2010/main" val="32321405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Рисунок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764" y="1"/>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Rectangle 3"/>
          <p:cNvSpPr>
            <a:spLocks noGrp="1" noChangeArrowheads="1"/>
          </p:cNvSpPr>
          <p:nvPr>
            <p:ph type="body" idx="1"/>
          </p:nvPr>
        </p:nvSpPr>
        <p:spPr>
          <a:xfrm>
            <a:off x="371475" y="1074738"/>
            <a:ext cx="8229600" cy="5400675"/>
          </a:xfrm>
        </p:spPr>
        <p:txBody>
          <a:bodyPr/>
          <a:lstStyle/>
          <a:p>
            <a:pPr algn="ctr" eaLnBrk="1" hangingPunct="1">
              <a:lnSpc>
                <a:spcPct val="80000"/>
              </a:lnSpc>
              <a:buFont typeface="Wingdings" panose="05000000000000000000" pitchFamily="2" charset="2"/>
              <a:buNone/>
            </a:pPr>
            <a:endParaRPr lang="uk-UA" sz="1000" b="1" i="1" smtClean="0">
              <a:latin typeface="Palatino Linotype" panose="02040502050505030304" pitchFamily="18" charset="0"/>
            </a:endParaRPr>
          </a:p>
          <a:p>
            <a:pPr algn="ctr" eaLnBrk="1" hangingPunct="1">
              <a:lnSpc>
                <a:spcPct val="80000"/>
              </a:lnSpc>
              <a:buFont typeface="Wingdings" panose="05000000000000000000" pitchFamily="2" charset="2"/>
              <a:buNone/>
            </a:pPr>
            <a:endParaRPr lang="uk-UA" sz="1000" b="1" i="1" smtClean="0">
              <a:latin typeface="Palatino Linotype" panose="02040502050505030304" pitchFamily="18" charset="0"/>
            </a:endParaRPr>
          </a:p>
          <a:p>
            <a:pPr algn="r" eaLnBrk="1" hangingPunct="1">
              <a:lnSpc>
                <a:spcPct val="80000"/>
              </a:lnSpc>
              <a:buFont typeface="Wingdings" panose="05000000000000000000" pitchFamily="2" charset="2"/>
              <a:buNone/>
            </a:pPr>
            <a:endParaRPr lang="uk-UA" sz="2800" b="1" i="1" smtClean="0">
              <a:latin typeface="Palatino Linotype" panose="02040502050505030304" pitchFamily="18" charset="0"/>
            </a:endParaRPr>
          </a:p>
        </p:txBody>
      </p:sp>
      <p:sp>
        <p:nvSpPr>
          <p:cNvPr id="18436" name="Rectangle 2"/>
          <p:cNvSpPr>
            <a:spLocks noGrp="1" noChangeArrowheads="1"/>
          </p:cNvSpPr>
          <p:nvPr>
            <p:ph type="title"/>
          </p:nvPr>
        </p:nvSpPr>
        <p:spPr>
          <a:xfrm>
            <a:off x="539552" y="692696"/>
            <a:ext cx="8032948" cy="513804"/>
          </a:xfrm>
        </p:spPr>
        <p:txBody>
          <a:bodyPr/>
          <a:lstStyle/>
          <a:p>
            <a:r>
              <a:rPr lang="uk-UA" sz="2400" b="1" dirty="0" smtClean="0">
                <a:latin typeface="Palatino Linotype" panose="02040502050505030304" pitchFamily="18" charset="0"/>
              </a:rPr>
              <a:t>Основні завдання органів державної статистики</a:t>
            </a:r>
            <a:endParaRPr lang="ru-RU" sz="2400" b="1" dirty="0" smtClean="0">
              <a:latin typeface="Palatino Linotype" panose="02040502050505030304" pitchFamily="18" charset="0"/>
            </a:endParaRPr>
          </a:p>
        </p:txBody>
      </p:sp>
      <p:sp>
        <p:nvSpPr>
          <p:cNvPr id="17413" name="Rectangle 3"/>
          <p:cNvSpPr txBox="1">
            <a:spLocks noChangeArrowheads="1"/>
          </p:cNvSpPr>
          <p:nvPr/>
        </p:nvSpPr>
        <p:spPr bwMode="auto">
          <a:xfrm>
            <a:off x="683567" y="1588542"/>
            <a:ext cx="7632849" cy="5152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469900" indent="-469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908050" indent="-436563">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304925" indent="-395288">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93863" indent="-38735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93913" indent="-398463">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511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30083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655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9227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marL="0" indent="0" algn="just">
              <a:lnSpc>
                <a:spcPct val="80000"/>
              </a:lnSpc>
              <a:buFont typeface="Wingdings" panose="05000000000000000000" pitchFamily="2" charset="2"/>
              <a:buNone/>
              <a:defRPr/>
            </a:pPr>
            <a:r>
              <a:rPr lang="uk-UA" sz="1800" dirty="0" smtClean="0">
                <a:latin typeface="Palatino Linotype" panose="02040502050505030304" pitchFamily="18" charset="0"/>
              </a:rPr>
              <a:t>- </a:t>
            </a:r>
            <a:r>
              <a:rPr lang="uk-UA" sz="1600" b="1" dirty="0" smtClean="0">
                <a:latin typeface="Times New Roman" panose="02020603050405020304" pitchFamily="18" charset="0"/>
                <a:cs typeface="Times New Roman" panose="02020603050405020304" pitchFamily="18" charset="0"/>
              </a:rPr>
              <a:t>участь у формуванні та реалізація державної політики у галузі статистики;</a:t>
            </a:r>
          </a:p>
          <a:p>
            <a:pPr algn="just">
              <a:lnSpc>
                <a:spcPct val="80000"/>
              </a:lnSpc>
              <a:buFontTx/>
              <a:buChar char="-"/>
              <a:defRPr/>
            </a:pPr>
            <a:endParaRPr lang="uk-UA" sz="1600" b="1" dirty="0" smtClean="0">
              <a:latin typeface="Times New Roman" panose="02020603050405020304" pitchFamily="18" charset="0"/>
              <a:cs typeface="Times New Roman" panose="02020603050405020304" pitchFamily="18" charset="0"/>
            </a:endParaRPr>
          </a:p>
          <a:p>
            <a:pPr marL="0" indent="0" algn="just">
              <a:lnSpc>
                <a:spcPct val="80000"/>
              </a:lnSpc>
              <a:buFont typeface="Wingdings" panose="05000000000000000000" pitchFamily="2" charset="2"/>
              <a:buNone/>
              <a:defRPr/>
            </a:pPr>
            <a:r>
              <a:rPr lang="en-US" sz="1600" b="1" dirty="0" smtClean="0">
                <a:latin typeface="Times New Roman" panose="02020603050405020304" pitchFamily="18" charset="0"/>
                <a:cs typeface="Times New Roman" panose="02020603050405020304" pitchFamily="18" charset="0"/>
              </a:rPr>
              <a:t>- </a:t>
            </a:r>
            <a:r>
              <a:rPr lang="uk-UA" sz="1600" b="1" dirty="0" smtClean="0">
                <a:latin typeface="Times New Roman" panose="02020603050405020304" pitchFamily="18" charset="0"/>
                <a:cs typeface="Times New Roman" panose="02020603050405020304" pitchFamily="18" charset="0"/>
              </a:rPr>
              <a:t>збирання, опрацювання, аналіз, поширення, збереження, захист та використання статистичної інформації щодо масових економічних, соціальних, демографічних, екологічних явищ і процесів, які відбуваються в Україні та її регіонах;</a:t>
            </a:r>
          </a:p>
          <a:p>
            <a:pPr marL="0" indent="0" algn="just">
              <a:lnSpc>
                <a:spcPct val="80000"/>
              </a:lnSpc>
              <a:buFont typeface="Wingdings" panose="05000000000000000000" pitchFamily="2" charset="2"/>
              <a:buNone/>
              <a:defRPr/>
            </a:pPr>
            <a:endParaRPr lang="uk-UA" sz="1600" b="1" dirty="0" smtClean="0">
              <a:latin typeface="Times New Roman" panose="02020603050405020304" pitchFamily="18" charset="0"/>
              <a:cs typeface="Times New Roman" panose="02020603050405020304" pitchFamily="18" charset="0"/>
            </a:endParaRPr>
          </a:p>
          <a:p>
            <a:pPr marL="0" indent="0" algn="just">
              <a:lnSpc>
                <a:spcPct val="80000"/>
              </a:lnSpc>
              <a:buFont typeface="Wingdings" panose="05000000000000000000" pitchFamily="2" charset="2"/>
              <a:buNone/>
              <a:defRPr/>
            </a:pPr>
            <a:r>
              <a:rPr lang="uk-UA" sz="1600" b="1" dirty="0" smtClean="0">
                <a:latin typeface="Times New Roman" panose="02020603050405020304" pitchFamily="18" charset="0"/>
                <a:cs typeface="Times New Roman" panose="02020603050405020304" pitchFamily="18" charset="0"/>
              </a:rPr>
              <a:t>- забезпечення повноти, надійності та об’єктивності статистичної інформації;</a:t>
            </a:r>
          </a:p>
          <a:p>
            <a:pPr algn="just">
              <a:lnSpc>
                <a:spcPct val="80000"/>
              </a:lnSpc>
              <a:buFontTx/>
              <a:buChar char="-"/>
              <a:defRPr/>
            </a:pPr>
            <a:endParaRPr lang="uk-UA" sz="1600" b="1" dirty="0" smtClean="0">
              <a:latin typeface="Times New Roman" panose="02020603050405020304" pitchFamily="18" charset="0"/>
              <a:cs typeface="Times New Roman" panose="02020603050405020304" pitchFamily="18" charset="0"/>
            </a:endParaRPr>
          </a:p>
          <a:p>
            <a:pPr marL="0" indent="0" algn="just">
              <a:lnSpc>
                <a:spcPct val="80000"/>
              </a:lnSpc>
              <a:buFont typeface="Wingdings" panose="05000000000000000000" pitchFamily="2" charset="2"/>
              <a:buNone/>
              <a:defRPr/>
            </a:pPr>
            <a:r>
              <a:rPr lang="uk-UA" sz="1600" b="1" dirty="0" smtClean="0">
                <a:latin typeface="Times New Roman" panose="02020603050405020304" pitchFamily="18" charset="0"/>
                <a:cs typeface="Times New Roman" panose="02020603050405020304" pitchFamily="18" charset="0"/>
              </a:rPr>
              <a:t>- розроблення, вдосконалення і впровадження статистичної методології;</a:t>
            </a:r>
          </a:p>
          <a:p>
            <a:pPr algn="just">
              <a:lnSpc>
                <a:spcPct val="80000"/>
              </a:lnSpc>
              <a:buFontTx/>
              <a:buChar char="-"/>
              <a:defRPr/>
            </a:pPr>
            <a:endParaRPr lang="uk-UA" sz="1600" b="1" dirty="0" smtClean="0">
              <a:latin typeface="Times New Roman" panose="02020603050405020304" pitchFamily="18" charset="0"/>
              <a:cs typeface="Times New Roman" panose="02020603050405020304" pitchFamily="18" charset="0"/>
            </a:endParaRPr>
          </a:p>
          <a:p>
            <a:pPr marL="0" indent="0" algn="just">
              <a:lnSpc>
                <a:spcPct val="80000"/>
              </a:lnSpc>
              <a:buFont typeface="Wingdings" panose="05000000000000000000" pitchFamily="2" charset="2"/>
              <a:buNone/>
              <a:defRPr/>
            </a:pPr>
            <a:r>
              <a:rPr lang="uk-UA" sz="1600" b="1" dirty="0" smtClean="0">
                <a:latin typeface="Times New Roman" panose="02020603050405020304" pitchFamily="18" charset="0"/>
                <a:cs typeface="Times New Roman" panose="02020603050405020304" pitchFamily="18" charset="0"/>
              </a:rPr>
              <a:t>- забезпечення доступності, гласності й відкритості статистичної інформації, її джерел та методології складання;</a:t>
            </a:r>
          </a:p>
          <a:p>
            <a:pPr algn="just">
              <a:lnSpc>
                <a:spcPct val="80000"/>
              </a:lnSpc>
              <a:buFontTx/>
              <a:buChar char="-"/>
              <a:defRPr/>
            </a:pPr>
            <a:endParaRPr lang="uk-UA" sz="1600" b="1" dirty="0" smtClean="0">
              <a:latin typeface="Times New Roman" panose="02020603050405020304" pitchFamily="18" charset="0"/>
              <a:cs typeface="Times New Roman" panose="02020603050405020304" pitchFamily="18" charset="0"/>
            </a:endParaRPr>
          </a:p>
          <a:p>
            <a:pPr marL="0" indent="0" algn="just">
              <a:lnSpc>
                <a:spcPct val="80000"/>
              </a:lnSpc>
              <a:buFont typeface="Wingdings" panose="05000000000000000000" pitchFamily="2" charset="2"/>
              <a:buNone/>
              <a:defRPr/>
            </a:pPr>
            <a:r>
              <a:rPr lang="uk-UA" sz="1600" b="1" dirty="0" smtClean="0">
                <a:latin typeface="Times New Roman" panose="02020603050405020304" pitchFamily="18" charset="0"/>
                <a:cs typeface="Times New Roman" panose="02020603050405020304" pitchFamily="18" charset="0"/>
              </a:rPr>
              <a:t>- розроблення, вдосконалення і впровадження новітніх інформаційних технологій у галузі статистики;</a:t>
            </a:r>
          </a:p>
          <a:p>
            <a:pPr algn="just">
              <a:lnSpc>
                <a:spcPct val="80000"/>
              </a:lnSpc>
              <a:buFontTx/>
              <a:buChar char="-"/>
              <a:defRPr/>
            </a:pPr>
            <a:endParaRPr lang="uk-UA" sz="1600" b="1" dirty="0" smtClean="0">
              <a:latin typeface="Times New Roman" panose="02020603050405020304" pitchFamily="18" charset="0"/>
              <a:cs typeface="Times New Roman" panose="02020603050405020304" pitchFamily="18" charset="0"/>
            </a:endParaRPr>
          </a:p>
          <a:p>
            <a:pPr marL="0" indent="0" algn="just">
              <a:lnSpc>
                <a:spcPct val="80000"/>
              </a:lnSpc>
              <a:buFont typeface="Wingdings" panose="05000000000000000000" pitchFamily="2" charset="2"/>
              <a:buNone/>
              <a:defRPr/>
            </a:pPr>
            <a:r>
              <a:rPr lang="uk-UA" sz="1600" b="1" dirty="0" smtClean="0">
                <a:latin typeface="Times New Roman" panose="02020603050405020304" pitchFamily="18" charset="0"/>
                <a:cs typeface="Times New Roman" panose="02020603050405020304" pitchFamily="18" charset="0"/>
              </a:rPr>
              <a:t>- координація дій органів державної влади, органів місцевого самоврядування та інших юридичних осіб у питаннях організації діяльності, пов’язаної із збиранням і використанням статистичної інформації та адміністративних даних.</a:t>
            </a:r>
            <a:endParaRPr lang="ru-RU" sz="1600" b="1"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3649068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Заголовок 1"/>
          <p:cNvSpPr>
            <a:spLocks noGrp="1"/>
          </p:cNvSpPr>
          <p:nvPr>
            <p:ph type="title"/>
          </p:nvPr>
        </p:nvSpPr>
        <p:spPr/>
        <p:txBody>
          <a:bodyPr/>
          <a:lstStyle/>
          <a:p>
            <a:endParaRPr lang="uk-UA" smtClean="0"/>
          </a:p>
        </p:txBody>
      </p:sp>
      <p:sp>
        <p:nvSpPr>
          <p:cNvPr id="44035" name="Объект 2"/>
          <p:cNvSpPr>
            <a:spLocks noGrp="1"/>
          </p:cNvSpPr>
          <p:nvPr>
            <p:ph idx="1"/>
          </p:nvPr>
        </p:nvSpPr>
        <p:spPr/>
        <p:txBody>
          <a:bodyPr/>
          <a:lstStyle/>
          <a:p>
            <a:endParaRPr lang="uk-UA" smtClean="0"/>
          </a:p>
        </p:txBody>
      </p:sp>
      <p:pic>
        <p:nvPicPr>
          <p:cNvPr id="44036" name="Рисунок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62" y="0"/>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9"/>
          <p:cNvSpPr>
            <a:spLocks noChangeArrowheads="1"/>
          </p:cNvSpPr>
          <p:nvPr/>
        </p:nvSpPr>
        <p:spPr bwMode="auto">
          <a:xfrm>
            <a:off x="527050" y="1066800"/>
            <a:ext cx="8096250"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ctr">
              <a:spcBef>
                <a:spcPct val="0"/>
              </a:spcBef>
              <a:buClrTx/>
              <a:buFontTx/>
              <a:buNone/>
            </a:pPr>
            <a:endParaRPr lang="uk-UA" sz="1200" dirty="0">
              <a:latin typeface="Times New Roman" panose="02020603050405020304" pitchFamily="18" charset="0"/>
              <a:cs typeface="Times New Roman" panose="02020603050405020304" pitchFamily="18" charset="0"/>
            </a:endParaRPr>
          </a:p>
        </p:txBody>
      </p:sp>
      <p:grpSp>
        <p:nvGrpSpPr>
          <p:cNvPr id="4" name="Группа 3"/>
          <p:cNvGrpSpPr/>
          <p:nvPr/>
        </p:nvGrpSpPr>
        <p:grpSpPr>
          <a:xfrm>
            <a:off x="358328" y="847288"/>
            <a:ext cx="8715375" cy="6494085"/>
            <a:chOff x="358328" y="847288"/>
            <a:chExt cx="8715375" cy="6494085"/>
          </a:xfrm>
        </p:grpSpPr>
        <p:sp>
          <p:nvSpPr>
            <p:cNvPr id="44038" name="Прямоугольник 6"/>
            <p:cNvSpPr>
              <a:spLocks noChangeArrowheads="1"/>
            </p:cNvSpPr>
            <p:nvPr/>
          </p:nvSpPr>
          <p:spPr bwMode="auto">
            <a:xfrm>
              <a:off x="358328" y="847288"/>
              <a:ext cx="8715375" cy="6494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ctr">
                <a:spcBef>
                  <a:spcPts val="600"/>
                </a:spcBef>
              </a:pPr>
              <a:r>
                <a:rPr lang="uk-UA" b="1" dirty="0" smtClean="0">
                  <a:latin typeface="Times New Roman" panose="02020603050405020304" pitchFamily="18" charset="0"/>
                  <a:cs typeface="Times New Roman" panose="02020603050405020304" pitchFamily="18" charset="0"/>
                </a:rPr>
                <a:t>2018-2019</a:t>
              </a:r>
            </a:p>
            <a:p>
              <a:pPr>
                <a:spcBef>
                  <a:spcPts val="600"/>
                </a:spcBef>
              </a:pPr>
              <a:r>
                <a:rPr lang="uk-UA" dirty="0" smtClean="0">
                  <a:latin typeface="Times New Roman" panose="02020603050405020304" pitchFamily="18" charset="0"/>
                  <a:cs typeface="Times New Roman" panose="02020603050405020304" pitchFamily="18" charset="0"/>
                </a:rPr>
                <a:t>6</a:t>
              </a:r>
              <a:r>
                <a:rPr lang="uk-UA" dirty="0">
                  <a:latin typeface="Times New Roman" panose="02020603050405020304" pitchFamily="18" charset="0"/>
                  <a:cs typeface="Times New Roman" panose="02020603050405020304" pitchFamily="18" charset="0"/>
                </a:rPr>
                <a:t>. Створена Міжвідомча робоча група з питань координації процесів імплементації та забезпечення моніторингу Цілей сталого розвитку.</a:t>
              </a:r>
            </a:p>
            <a:p>
              <a:pPr>
                <a:spcBef>
                  <a:spcPts val="600"/>
                </a:spcBef>
              </a:pPr>
              <a:r>
                <a:rPr lang="uk-UA" dirty="0">
                  <a:latin typeface="Times New Roman" panose="02020603050405020304" pitchFamily="18" charset="0"/>
                  <a:cs typeface="Times New Roman" panose="02020603050405020304" pitchFamily="18" charset="0"/>
                </a:rPr>
                <a:t>7. </a:t>
              </a:r>
              <a:r>
                <a:rPr lang="uk-UA" dirty="0" smtClean="0">
                  <a:latin typeface="Times New Roman" panose="02020603050405020304" pitchFamily="18" charset="0"/>
                  <a:cs typeface="Times New Roman" panose="02020603050405020304" pitchFamily="18" charset="0"/>
                </a:rPr>
                <a:t>Проведено 3засідання </a:t>
              </a:r>
              <a:r>
                <a:rPr lang="uk-UA" dirty="0">
                  <a:latin typeface="Times New Roman" panose="02020603050405020304" pitchFamily="18" charset="0"/>
                  <a:cs typeface="Times New Roman" panose="02020603050405020304" pitchFamily="18" charset="0"/>
                </a:rPr>
                <a:t>Міжвідомчої робочої групи з питань координації.</a:t>
              </a:r>
            </a:p>
            <a:p>
              <a:pPr>
                <a:spcBef>
                  <a:spcPts val="600"/>
                </a:spcBef>
              </a:pPr>
              <a:r>
                <a:rPr lang="uk-UA" dirty="0">
                  <a:latin typeface="Times New Roman" panose="02020603050405020304" pitchFamily="18" charset="0"/>
                  <a:cs typeface="Times New Roman" panose="02020603050405020304" pitchFamily="18" charset="0"/>
                </a:rPr>
                <a:t>8. Розроблено проект нормативно-правового </a:t>
              </a:r>
              <a:r>
                <a:rPr lang="uk-UA" dirty="0" smtClean="0">
                  <a:latin typeface="Times New Roman" panose="02020603050405020304" pitchFamily="18" charset="0"/>
                  <a:cs typeface="Times New Roman" panose="02020603050405020304" pitchFamily="18" charset="0"/>
                </a:rPr>
                <a:t>акт</a:t>
              </a:r>
              <a:r>
                <a:rPr lang="uk-UA" dirty="0">
                  <a:latin typeface="Times New Roman" panose="02020603050405020304" pitchFamily="18" charset="0"/>
                  <a:cs typeface="Times New Roman" panose="02020603050405020304" pitchFamily="18" charset="0"/>
                </a:rPr>
                <a:t>у</a:t>
              </a:r>
              <a:r>
                <a:rPr lang="uk-UA" dirty="0" smtClean="0">
                  <a:latin typeface="Times New Roman" panose="02020603050405020304" pitchFamily="18" charset="0"/>
                  <a:cs typeface="Times New Roman" panose="02020603050405020304" pitchFamily="18" charset="0"/>
                </a:rPr>
                <a:t> </a:t>
              </a:r>
              <a:r>
                <a:rPr lang="uk-UA" dirty="0">
                  <a:latin typeface="Times New Roman" panose="02020603050405020304" pitchFamily="18" charset="0"/>
                  <a:cs typeface="Times New Roman" panose="02020603050405020304" pitchFamily="18" charset="0"/>
                </a:rPr>
                <a:t>щодо координації збирання даних для моніторингу Цілей сталого </a:t>
              </a:r>
              <a:r>
                <a:rPr lang="uk-UA" dirty="0" smtClean="0">
                  <a:latin typeface="Times New Roman" panose="02020603050405020304" pitchFamily="18" charset="0"/>
                  <a:cs typeface="Times New Roman" panose="02020603050405020304" pitchFamily="18" charset="0"/>
                </a:rPr>
                <a:t>розвитку.</a:t>
              </a:r>
            </a:p>
            <a:p>
              <a:r>
                <a:rPr lang="uk-UA" b="1" dirty="0">
                  <a:latin typeface="Times New Roman" panose="02020603050405020304" pitchFamily="18" charset="0"/>
                  <a:cs typeface="Times New Roman" panose="02020603050405020304" pitchFamily="18" charset="0"/>
                </a:rPr>
                <a:t>	</a:t>
              </a:r>
              <a:endParaRPr lang="uk-UA" dirty="0">
                <a:latin typeface="Times New Roman" panose="02020603050405020304" pitchFamily="18" charset="0"/>
                <a:cs typeface="Times New Roman" panose="02020603050405020304" pitchFamily="18" charset="0"/>
              </a:endParaRPr>
            </a:p>
            <a:p>
              <a:endParaRPr lang="uk-UA" dirty="0" smtClean="0">
                <a:latin typeface="Times New Roman" panose="02020603050405020304" pitchFamily="18" charset="0"/>
                <a:cs typeface="Times New Roman" panose="02020603050405020304" pitchFamily="18" charset="0"/>
              </a:endParaRPr>
            </a:p>
            <a:p>
              <a:endParaRPr lang="uk-UA" dirty="0">
                <a:latin typeface="Times New Roman" panose="02020603050405020304" pitchFamily="18" charset="0"/>
                <a:cs typeface="Times New Roman" panose="02020603050405020304" pitchFamily="18" charset="0"/>
              </a:endParaRPr>
            </a:p>
            <a:p>
              <a:endParaRPr lang="uk-UA" dirty="0" smtClean="0">
                <a:latin typeface="Times New Roman" panose="02020603050405020304" pitchFamily="18" charset="0"/>
                <a:cs typeface="Times New Roman" panose="02020603050405020304" pitchFamily="18" charset="0"/>
              </a:endParaRPr>
            </a:p>
            <a:p>
              <a:r>
                <a:rPr lang="uk-UA" dirty="0">
                  <a:latin typeface="Times New Roman" panose="02020603050405020304" pitchFamily="18" charset="0"/>
                  <a:cs typeface="Times New Roman" panose="02020603050405020304" pitchFamily="18" charset="0"/>
                </a:rPr>
                <a:t>	</a:t>
              </a:r>
              <a:endParaRPr lang="uk-UA" dirty="0" smtClean="0">
                <a:latin typeface="Times New Roman" panose="02020603050405020304" pitchFamily="18" charset="0"/>
                <a:cs typeface="Times New Roman" panose="02020603050405020304" pitchFamily="18" charset="0"/>
              </a:endParaRPr>
            </a:p>
            <a:p>
              <a:endParaRPr lang="uk-UA" dirty="0" smtClean="0">
                <a:latin typeface="Times New Roman" panose="02020603050405020304" pitchFamily="18" charset="0"/>
                <a:cs typeface="Times New Roman" panose="02020603050405020304" pitchFamily="18" charset="0"/>
              </a:endParaRPr>
            </a:p>
            <a:p>
              <a:endParaRPr lang="uk-UA" dirty="0">
                <a:latin typeface="Times New Roman" panose="02020603050405020304" pitchFamily="18" charset="0"/>
                <a:cs typeface="Times New Roman" panose="02020603050405020304" pitchFamily="18" charset="0"/>
              </a:endParaRPr>
            </a:p>
            <a:p>
              <a:endParaRPr lang="uk-UA" dirty="0" smtClean="0">
                <a:latin typeface="Times New Roman" panose="02020603050405020304" pitchFamily="18" charset="0"/>
                <a:cs typeface="Times New Roman" panose="02020603050405020304" pitchFamily="18" charset="0"/>
              </a:endParaRPr>
            </a:p>
            <a:p>
              <a:endParaRPr lang="uk-UA" dirty="0">
                <a:latin typeface="Times New Roman" panose="02020603050405020304" pitchFamily="18" charset="0"/>
                <a:cs typeface="Times New Roman" panose="02020603050405020304" pitchFamily="18" charset="0"/>
              </a:endParaRPr>
            </a:p>
            <a:p>
              <a:endParaRPr lang="uk-UA" b="1" dirty="0" smtClean="0">
                <a:latin typeface="Times New Roman" panose="02020603050405020304" pitchFamily="18" charset="0"/>
                <a:cs typeface="Times New Roman" panose="02020603050405020304" pitchFamily="18" charset="0"/>
              </a:endParaRPr>
            </a:p>
            <a:p>
              <a:endParaRPr lang="uk-UA" b="1" dirty="0">
                <a:latin typeface="Times New Roman" panose="02020603050405020304" pitchFamily="18" charset="0"/>
                <a:cs typeface="Times New Roman" panose="02020603050405020304" pitchFamily="18" charset="0"/>
              </a:endParaRPr>
            </a:p>
            <a:p>
              <a:endParaRPr lang="uk-UA" b="1" dirty="0" smtClean="0">
                <a:latin typeface="Times New Roman" panose="02020603050405020304" pitchFamily="18" charset="0"/>
                <a:cs typeface="Times New Roman" panose="02020603050405020304" pitchFamily="18" charset="0"/>
              </a:endParaRPr>
            </a:p>
            <a:p>
              <a:endParaRPr lang="uk-UA" b="1" dirty="0">
                <a:latin typeface="Times New Roman" panose="02020603050405020304" pitchFamily="18" charset="0"/>
                <a:cs typeface="Times New Roman" panose="02020603050405020304" pitchFamily="18" charset="0"/>
              </a:endParaRPr>
            </a:p>
            <a:p>
              <a:endParaRPr lang="uk-UA" dirty="0">
                <a:latin typeface="Times New Roman" panose="02020603050405020304" pitchFamily="18" charset="0"/>
                <a:cs typeface="Times New Roman" panose="02020603050405020304" pitchFamily="18" charset="0"/>
              </a:endParaRPr>
            </a:p>
            <a:p>
              <a:endParaRPr lang="uk-UA" dirty="0">
                <a:latin typeface="Times New Roman" panose="02020603050405020304" pitchFamily="18" charset="0"/>
                <a:cs typeface="Times New Roman" panose="02020603050405020304" pitchFamily="18" charset="0"/>
              </a:endParaRPr>
            </a:p>
            <a:p>
              <a:pPr>
                <a:spcBef>
                  <a:spcPts val="600"/>
                </a:spcBef>
              </a:pPr>
              <a:endParaRPr lang="ru-RU" dirty="0">
                <a:solidFill>
                  <a:srgbClr val="FF0000"/>
                </a:solidFill>
                <a:latin typeface="Times New Roman" panose="02020603050405020304" pitchFamily="18" charset="0"/>
                <a:cs typeface="Times New Roman" panose="02020603050405020304" pitchFamily="18" charset="0"/>
              </a:endParaRPr>
            </a:p>
          </p:txBody>
        </p:sp>
        <p:sp>
          <p:nvSpPr>
            <p:cNvPr id="2" name="Овал 1"/>
            <p:cNvSpPr/>
            <p:nvPr/>
          </p:nvSpPr>
          <p:spPr>
            <a:xfrm>
              <a:off x="574675" y="3136842"/>
              <a:ext cx="2062956" cy="10081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t>17 Цілей</a:t>
              </a:r>
              <a:endParaRPr lang="uk-UA" dirty="0"/>
            </a:p>
          </p:txBody>
        </p:sp>
        <p:sp>
          <p:nvSpPr>
            <p:cNvPr id="8" name="Овал 7"/>
            <p:cNvSpPr/>
            <p:nvPr/>
          </p:nvSpPr>
          <p:spPr>
            <a:xfrm>
              <a:off x="628948" y="4212128"/>
              <a:ext cx="1984747" cy="10081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t>86</a:t>
              </a:r>
            </a:p>
            <a:p>
              <a:pPr algn="ctr"/>
              <a:r>
                <a:rPr lang="uk-UA" dirty="0" smtClean="0"/>
                <a:t>завдань</a:t>
              </a:r>
              <a:endParaRPr lang="uk-UA" dirty="0"/>
            </a:p>
          </p:txBody>
        </p:sp>
        <p:sp>
          <p:nvSpPr>
            <p:cNvPr id="9" name="Овал 8"/>
            <p:cNvSpPr/>
            <p:nvPr/>
          </p:nvSpPr>
          <p:spPr>
            <a:xfrm>
              <a:off x="527050" y="5354588"/>
              <a:ext cx="2072010" cy="10081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t>182</a:t>
              </a:r>
            </a:p>
            <a:p>
              <a:pPr algn="ctr"/>
              <a:r>
                <a:rPr lang="uk-UA" dirty="0" smtClean="0"/>
                <a:t>показники</a:t>
              </a:r>
              <a:endParaRPr lang="uk-UA" dirty="0"/>
            </a:p>
          </p:txBody>
        </p:sp>
      </p:grpSp>
      <p:sp>
        <p:nvSpPr>
          <p:cNvPr id="14" name="Прямоугольник 13"/>
          <p:cNvSpPr/>
          <p:nvPr/>
        </p:nvSpPr>
        <p:spPr>
          <a:xfrm>
            <a:off x="-108520" y="511175"/>
            <a:ext cx="6768301" cy="369332"/>
          </a:xfrm>
          <a:prstGeom prst="rect">
            <a:avLst/>
          </a:prstGeom>
        </p:spPr>
        <p:txBody>
          <a:bodyPr wrap="square">
            <a:spAutoFit/>
          </a:bodyPr>
          <a:lstStyle/>
          <a:p>
            <a:pPr marL="357188" eaLnBrk="1" fontAlgn="auto" hangingPunct="1">
              <a:spcAft>
                <a:spcPts val="0"/>
              </a:spcAft>
              <a:defRPr/>
            </a:pPr>
            <a:r>
              <a:rPr lang="uk-UA" b="1" dirty="0">
                <a:latin typeface="Times New Roman" panose="02020603050405020304" pitchFamily="18" charset="0"/>
                <a:cs typeface="Times New Roman" panose="02020603050405020304" pitchFamily="18" charset="0"/>
              </a:rPr>
              <a:t>3. Цілі Сталого розвитку:</a:t>
            </a:r>
            <a:r>
              <a:rPr lang="uk-UA" b="1" i="1" dirty="0">
                <a:latin typeface="Times New Roman" panose="02020603050405020304" pitchFamily="18" charset="0"/>
                <a:cs typeface="Times New Roman" panose="02020603050405020304" pitchFamily="18" charset="0"/>
              </a:rPr>
              <a:t> </a:t>
            </a:r>
            <a:r>
              <a:rPr lang="uk-UA" b="1" i="1" dirty="0" smtClean="0">
                <a:latin typeface="Times New Roman" panose="02020603050405020304" pitchFamily="18" charset="0"/>
                <a:cs typeface="Times New Roman" panose="02020603050405020304" pitchFamily="18" charset="0"/>
              </a:rPr>
              <a:t>національні показники </a:t>
            </a:r>
            <a:r>
              <a:rPr lang="uk-UA" b="1" i="1" dirty="0">
                <a:latin typeface="Times New Roman" panose="02020603050405020304" pitchFamily="18" charset="0"/>
                <a:cs typeface="Times New Roman" panose="02020603050405020304" pitchFamily="18" charset="0"/>
              </a:rPr>
              <a:t>ЦСР</a:t>
            </a:r>
          </a:p>
        </p:txBody>
      </p:sp>
      <p:grpSp>
        <p:nvGrpSpPr>
          <p:cNvPr id="11" name="Группа 10"/>
          <p:cNvGrpSpPr/>
          <p:nvPr/>
        </p:nvGrpSpPr>
        <p:grpSpPr>
          <a:xfrm>
            <a:off x="2599060" y="5454071"/>
            <a:ext cx="6514331" cy="835917"/>
            <a:chOff x="2599060" y="5454071"/>
            <a:chExt cx="6514331" cy="835917"/>
          </a:xfrm>
        </p:grpSpPr>
        <p:sp>
          <p:nvSpPr>
            <p:cNvPr id="6" name="Скругленный прямоугольник 5"/>
            <p:cNvSpPr/>
            <p:nvPr/>
          </p:nvSpPr>
          <p:spPr>
            <a:xfrm>
              <a:off x="3605470" y="5454071"/>
              <a:ext cx="2262674" cy="80914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t>16 показників, які стосуються дітей </a:t>
              </a:r>
              <a:endParaRPr lang="uk-UA" dirty="0"/>
            </a:p>
          </p:txBody>
        </p:sp>
        <p:sp>
          <p:nvSpPr>
            <p:cNvPr id="7" name="Стрелка вправо 6"/>
            <p:cNvSpPr/>
            <p:nvPr/>
          </p:nvSpPr>
          <p:spPr>
            <a:xfrm>
              <a:off x="2599060" y="5671112"/>
              <a:ext cx="1036836" cy="46344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0" name="Стрелка вправо 9"/>
            <p:cNvSpPr/>
            <p:nvPr/>
          </p:nvSpPr>
          <p:spPr>
            <a:xfrm>
              <a:off x="5868144" y="5620654"/>
              <a:ext cx="1169586" cy="5295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7" name="Скругленный прямоугольник 16"/>
            <p:cNvSpPr/>
            <p:nvPr/>
          </p:nvSpPr>
          <p:spPr>
            <a:xfrm>
              <a:off x="7043191" y="5480843"/>
              <a:ext cx="2070200" cy="80914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t>16 показників, можуть розроблятись</a:t>
              </a:r>
              <a:endParaRPr lang="uk-UA" dirty="0"/>
            </a:p>
          </p:txBody>
        </p:sp>
      </p:grpSp>
      <p:pic>
        <p:nvPicPr>
          <p:cNvPr id="18" name="Рисунок 17"/>
          <p:cNvPicPr/>
          <p:nvPr/>
        </p:nvPicPr>
        <p:blipFill>
          <a:blip r:embed="rId4">
            <a:extLst>
              <a:ext uri="{28A0092B-C50C-407E-A947-70E740481C1C}">
                <a14:useLocalDpi xmlns:a14="http://schemas.microsoft.com/office/drawing/2010/main" val="0"/>
              </a:ext>
            </a:extLst>
          </a:blip>
          <a:srcRect/>
          <a:stretch>
            <a:fillRect/>
          </a:stretch>
        </p:blipFill>
        <p:spPr bwMode="auto">
          <a:xfrm>
            <a:off x="4522500" y="2623526"/>
            <a:ext cx="3555791" cy="2774026"/>
          </a:xfrm>
          <a:prstGeom prst="rect">
            <a:avLst/>
          </a:prstGeom>
          <a:noFill/>
          <a:ln>
            <a:noFill/>
          </a:ln>
        </p:spPr>
      </p:pic>
    </p:spTree>
    <p:extLst>
      <p:ext uri="{BB962C8B-B14F-4D97-AF65-F5344CB8AC3E}">
        <p14:creationId xmlns:p14="http://schemas.microsoft.com/office/powerpoint/2010/main" val="107771932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Заголовок 1"/>
          <p:cNvSpPr>
            <a:spLocks noGrp="1"/>
          </p:cNvSpPr>
          <p:nvPr>
            <p:ph type="title"/>
          </p:nvPr>
        </p:nvSpPr>
        <p:spPr/>
        <p:txBody>
          <a:bodyPr/>
          <a:lstStyle/>
          <a:p>
            <a:endParaRPr lang="uk-UA" smtClean="0"/>
          </a:p>
        </p:txBody>
      </p:sp>
      <p:graphicFrame>
        <p:nvGraphicFramePr>
          <p:cNvPr id="2" name="Объект 1"/>
          <p:cNvGraphicFramePr>
            <a:graphicFrameLocks noGrp="1"/>
          </p:cNvGraphicFramePr>
          <p:nvPr>
            <p:ph idx="1"/>
          </p:nvPr>
        </p:nvGraphicFramePr>
        <p:xfrm>
          <a:off x="566738" y="1752600"/>
          <a:ext cx="8001000" cy="1482724"/>
        </p:xfrm>
        <a:graphic>
          <a:graphicData uri="http://schemas.openxmlformats.org/drawingml/2006/table">
            <a:tbl>
              <a:tblPr firstRow="1" bandRow="1">
                <a:tableStyleId>{5C22544A-7EE6-4342-B048-85BDC9FD1C3A}</a:tableStyleId>
              </a:tblPr>
              <a:tblGrid>
                <a:gridCol w="2667000"/>
                <a:gridCol w="2667000"/>
                <a:gridCol w="2667000"/>
              </a:tblGrid>
              <a:tr h="370681">
                <a:tc>
                  <a:txBody>
                    <a:bodyPr/>
                    <a:lstStyle/>
                    <a:p>
                      <a:endParaRPr lang="uk-UA" sz="1800" dirty="0"/>
                    </a:p>
                  </a:txBody>
                  <a:tcPr marT="45700" marB="45700"/>
                </a:tc>
                <a:tc>
                  <a:txBody>
                    <a:bodyPr/>
                    <a:lstStyle/>
                    <a:p>
                      <a:endParaRPr lang="uk-UA" sz="1800"/>
                    </a:p>
                  </a:txBody>
                  <a:tcPr marT="45700" marB="45700"/>
                </a:tc>
                <a:tc>
                  <a:txBody>
                    <a:bodyPr/>
                    <a:lstStyle/>
                    <a:p>
                      <a:endParaRPr lang="uk-UA" sz="1800"/>
                    </a:p>
                  </a:txBody>
                  <a:tcPr marT="45700" marB="45700"/>
                </a:tc>
              </a:tr>
              <a:tr h="370681">
                <a:tc>
                  <a:txBody>
                    <a:bodyPr/>
                    <a:lstStyle/>
                    <a:p>
                      <a:endParaRPr lang="uk-UA" sz="1800"/>
                    </a:p>
                  </a:txBody>
                  <a:tcPr marT="45700" marB="45700"/>
                </a:tc>
                <a:tc>
                  <a:txBody>
                    <a:bodyPr/>
                    <a:lstStyle/>
                    <a:p>
                      <a:endParaRPr lang="uk-UA" sz="1800"/>
                    </a:p>
                  </a:txBody>
                  <a:tcPr marT="45700" marB="45700"/>
                </a:tc>
                <a:tc>
                  <a:txBody>
                    <a:bodyPr/>
                    <a:lstStyle/>
                    <a:p>
                      <a:endParaRPr lang="uk-UA" sz="1800"/>
                    </a:p>
                  </a:txBody>
                  <a:tcPr marT="45700" marB="45700"/>
                </a:tc>
              </a:tr>
              <a:tr h="370681">
                <a:tc>
                  <a:txBody>
                    <a:bodyPr/>
                    <a:lstStyle/>
                    <a:p>
                      <a:endParaRPr lang="uk-UA" sz="1800"/>
                    </a:p>
                  </a:txBody>
                  <a:tcPr marT="45700" marB="45700"/>
                </a:tc>
                <a:tc>
                  <a:txBody>
                    <a:bodyPr/>
                    <a:lstStyle/>
                    <a:p>
                      <a:endParaRPr lang="uk-UA" sz="1800"/>
                    </a:p>
                  </a:txBody>
                  <a:tcPr marT="45700" marB="45700"/>
                </a:tc>
                <a:tc>
                  <a:txBody>
                    <a:bodyPr/>
                    <a:lstStyle/>
                    <a:p>
                      <a:endParaRPr lang="uk-UA" sz="1800"/>
                    </a:p>
                  </a:txBody>
                  <a:tcPr marT="45700" marB="45700"/>
                </a:tc>
              </a:tr>
              <a:tr h="370681">
                <a:tc>
                  <a:txBody>
                    <a:bodyPr/>
                    <a:lstStyle/>
                    <a:p>
                      <a:endParaRPr lang="uk-UA" sz="1800"/>
                    </a:p>
                  </a:txBody>
                  <a:tcPr marT="45700" marB="45700"/>
                </a:tc>
                <a:tc>
                  <a:txBody>
                    <a:bodyPr/>
                    <a:lstStyle/>
                    <a:p>
                      <a:endParaRPr lang="uk-UA" sz="1800"/>
                    </a:p>
                  </a:txBody>
                  <a:tcPr marT="45700" marB="45700"/>
                </a:tc>
                <a:tc>
                  <a:txBody>
                    <a:bodyPr/>
                    <a:lstStyle/>
                    <a:p>
                      <a:endParaRPr lang="uk-UA" sz="1800"/>
                    </a:p>
                  </a:txBody>
                  <a:tcPr marT="45700" marB="45700"/>
                </a:tc>
              </a:tr>
            </a:tbl>
          </a:graphicData>
        </a:graphic>
      </p:graphicFrame>
      <p:pic>
        <p:nvPicPr>
          <p:cNvPr id="46105" name="Рисунок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75" y="0"/>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Прямоугольник 6"/>
          <p:cNvSpPr/>
          <p:nvPr/>
        </p:nvSpPr>
        <p:spPr>
          <a:xfrm>
            <a:off x="138237" y="918676"/>
            <a:ext cx="9005763" cy="9771906"/>
          </a:xfrm>
          <a:prstGeom prst="rect">
            <a:avLst/>
          </a:prstGeom>
        </p:spPr>
        <p:txBody>
          <a:bodyPr wrap="square">
            <a:spAutoFit/>
          </a:bodyPr>
          <a:lstStyle/>
          <a:p>
            <a:pPr>
              <a:defRPr/>
            </a:pPr>
            <a:r>
              <a:rPr lang="uk-UA" sz="1400" dirty="0" smtClean="0"/>
              <a:t>1.1.1</a:t>
            </a:r>
            <a:r>
              <a:rPr lang="uk-UA" sz="1400" dirty="0"/>
              <a:t>. Частка населення, чиї середньодушові еквівалентні сукупні витрати є нижчими за фактичний (розрахунковий) прожитковий мінімум, %;</a:t>
            </a:r>
          </a:p>
          <a:p>
            <a:pPr>
              <a:defRPr/>
            </a:pPr>
            <a:r>
              <a:rPr lang="uk-UA" sz="1400" dirty="0" smtClean="0"/>
              <a:t>1.2.1</a:t>
            </a:r>
            <a:r>
              <a:rPr lang="uk-UA" sz="1400" dirty="0"/>
              <a:t>. Частка бідних, які охоплені державною соціальною підтримкою, в загальній чисельності бідного населення, %;</a:t>
            </a:r>
          </a:p>
          <a:p>
            <a:pPr>
              <a:defRPr/>
            </a:pPr>
            <a:r>
              <a:rPr lang="uk-UA" sz="1400" dirty="0" smtClean="0"/>
              <a:t>1.3.1</a:t>
            </a:r>
            <a:r>
              <a:rPr lang="uk-UA" sz="1400" dirty="0"/>
              <a:t>. Співвідношення рівнів бідності домогосподарств із дітьми та домогосподарств без дітей, рази;</a:t>
            </a:r>
          </a:p>
          <a:p>
            <a:pPr>
              <a:defRPr/>
            </a:pPr>
            <a:r>
              <a:rPr lang="uk-UA" sz="1400" dirty="0" smtClean="0"/>
              <a:t>3.1.1</a:t>
            </a:r>
            <a:r>
              <a:rPr lang="uk-UA" sz="1400" dirty="0"/>
              <a:t>. Кількість випадків материнської смерті, на 100 000 </a:t>
            </a:r>
            <a:r>
              <a:rPr lang="uk-UA" sz="1400" dirty="0" err="1"/>
              <a:t>живонароджених</a:t>
            </a:r>
            <a:r>
              <a:rPr lang="uk-UA" sz="1400" dirty="0"/>
              <a:t>;</a:t>
            </a:r>
          </a:p>
          <a:p>
            <a:pPr>
              <a:defRPr/>
            </a:pPr>
            <a:r>
              <a:rPr lang="uk-UA" sz="1400" dirty="0" smtClean="0"/>
              <a:t>3.2.1</a:t>
            </a:r>
            <a:r>
              <a:rPr lang="uk-UA" sz="1400" dirty="0"/>
              <a:t>. Смертність дітей у віці до 5 років, випадків на 1000 </a:t>
            </a:r>
            <a:r>
              <a:rPr lang="uk-UA" sz="1400" dirty="0" err="1"/>
              <a:t>живонароджених</a:t>
            </a:r>
            <a:r>
              <a:rPr lang="uk-UA" sz="1400" dirty="0"/>
              <a:t>;</a:t>
            </a:r>
          </a:p>
          <a:p>
            <a:pPr>
              <a:defRPr/>
            </a:pPr>
            <a:r>
              <a:rPr lang="uk-UA" sz="1400" dirty="0"/>
              <a:t>3.7.1. Рівень імунізації населення згідно з Календарем профілактичних щеплень </a:t>
            </a:r>
          </a:p>
          <a:p>
            <a:pPr>
              <a:defRPr/>
            </a:pPr>
            <a:r>
              <a:rPr lang="uk-UA" sz="1400" dirty="0"/>
              <a:t>до визначених шести вікових груп при профілактиці десяти інфекційних захворювань, %;</a:t>
            </a:r>
          </a:p>
          <a:p>
            <a:pPr>
              <a:defRPr/>
            </a:pPr>
            <a:r>
              <a:rPr lang="uk-UA" sz="1400" dirty="0" smtClean="0"/>
              <a:t>4.1.1</a:t>
            </a:r>
            <a:r>
              <a:rPr lang="uk-UA" sz="1400" dirty="0"/>
              <a:t>. Частка випускників закладів загальної середньої освіти поточного року, які досягли визначених рівнів навчальних досягнень з української мови, за місцем розташування закладу загальної середньої освіти та за рівнями навчальних досягнень;</a:t>
            </a:r>
          </a:p>
          <a:p>
            <a:pPr>
              <a:defRPr/>
            </a:pPr>
            <a:r>
              <a:rPr lang="uk-UA" sz="1400" dirty="0" smtClean="0"/>
              <a:t>4.1.1.а</a:t>
            </a:r>
            <a:r>
              <a:rPr lang="uk-UA" sz="1400" dirty="0"/>
              <a:t>. Частка випускників закладів загальної середньої освіти поточного року, які досягли визначених рівнів навчальних досягнень з української мови, за статтю;</a:t>
            </a:r>
          </a:p>
          <a:p>
            <a:pPr>
              <a:defRPr/>
            </a:pPr>
            <a:r>
              <a:rPr lang="uk-UA" sz="1400" dirty="0" smtClean="0"/>
              <a:t>4.1.1.b</a:t>
            </a:r>
            <a:r>
              <a:rPr lang="uk-UA" sz="1400" dirty="0"/>
              <a:t>. Кількість учнів денних закладів загальної середньої освіти у розрахунку на одного вчителя, на початок навчального року</a:t>
            </a:r>
            <a:r>
              <a:rPr lang="uk-UA" sz="1400" dirty="0" smtClean="0"/>
              <a:t>;</a:t>
            </a:r>
          </a:p>
          <a:p>
            <a:r>
              <a:rPr lang="uk-UA" sz="1400" dirty="0" smtClean="0"/>
              <a:t>4.2.1. Показник охоплення дітей віком 5 років закладами дошкільної освіти та структурними підрозділами юридичних осіб публічного та приватного права, %;</a:t>
            </a:r>
          </a:p>
          <a:p>
            <a:r>
              <a:rPr lang="uk-UA" sz="1400" dirty="0" smtClean="0"/>
              <a:t>4.5.2. Частка населення, яке повідомило, що за останні 12 місяців користувалось послугами Інтернету, %;</a:t>
            </a:r>
          </a:p>
          <a:p>
            <a:r>
              <a:rPr lang="uk-UA" sz="1400" dirty="0" smtClean="0"/>
              <a:t>4.7.1. Частка закладів загальної середньої освіти у сільській місцевості, що мають доступ до мережі Інтернет, %;</a:t>
            </a:r>
          </a:p>
          <a:p>
            <a:r>
              <a:rPr lang="uk-UA" sz="1400" dirty="0" smtClean="0"/>
              <a:t>4.7.2. Частка закладів загальної середньої освіти у сільській місцевості, в яких комп’ютери використовуються в освітньому процесі, %;</a:t>
            </a:r>
          </a:p>
          <a:p>
            <a:r>
              <a:rPr lang="uk-UA" sz="1400" dirty="0" smtClean="0"/>
              <a:t>4.7.3. Частка денних закладів загальної середньої освіти, у яких організовано інклюзивне навчання, %;</a:t>
            </a:r>
          </a:p>
          <a:p>
            <a:r>
              <a:rPr lang="uk-UA" sz="1400" dirty="0" smtClean="0"/>
              <a:t>5.2.2.</a:t>
            </a:r>
            <a:r>
              <a:rPr lang="en-US" sz="1400" dirty="0" smtClean="0"/>
              <a:t>b</a:t>
            </a:r>
            <a:r>
              <a:rPr lang="uk-UA" sz="1400" dirty="0" smtClean="0"/>
              <a:t>. Кількість дітей, постраждалих від жорстокого поводження ;</a:t>
            </a:r>
          </a:p>
          <a:p>
            <a:r>
              <a:rPr lang="uk-UA" sz="1400" dirty="0" smtClean="0"/>
              <a:t>5.5.2. Коефіцієнт народжуваності у віці до 20 років, на 1000 жінок віком 15-19 років.</a:t>
            </a:r>
          </a:p>
          <a:p>
            <a:endParaRPr lang="uk-UA" sz="1600" dirty="0" smtClean="0">
              <a:latin typeface="Times New Roman" panose="02020603050405020304" pitchFamily="18" charset="0"/>
              <a:cs typeface="Times New Roman" panose="02020603050405020304" pitchFamily="18" charset="0"/>
            </a:endParaRPr>
          </a:p>
          <a:p>
            <a:endParaRPr lang="uk-UA" sz="1600" dirty="0" smtClean="0">
              <a:latin typeface="Times New Roman" panose="02020603050405020304" pitchFamily="18" charset="0"/>
              <a:cs typeface="Times New Roman" panose="02020603050405020304" pitchFamily="18" charset="0"/>
            </a:endParaRPr>
          </a:p>
          <a:p>
            <a:endParaRPr lang="uk-UA" sz="1600" b="1" dirty="0" smtClean="0">
              <a:latin typeface="Times New Roman" panose="02020603050405020304" pitchFamily="18" charset="0"/>
              <a:cs typeface="Times New Roman" panose="02020603050405020304" pitchFamily="18" charset="0"/>
            </a:endParaRPr>
          </a:p>
          <a:p>
            <a:endParaRPr lang="uk-UA" sz="1600" b="1" dirty="0" smtClean="0">
              <a:latin typeface="Times New Roman" panose="02020603050405020304" pitchFamily="18" charset="0"/>
              <a:cs typeface="Times New Roman" panose="02020603050405020304" pitchFamily="18" charset="0"/>
            </a:endParaRPr>
          </a:p>
          <a:p>
            <a:pPr>
              <a:defRPr/>
            </a:pPr>
            <a:endParaRPr lang="uk-UA" sz="1600" dirty="0"/>
          </a:p>
          <a:p>
            <a:pPr>
              <a:defRPr/>
            </a:pPr>
            <a:endParaRPr lang="uk-UA" dirty="0">
              <a:latin typeface="Times New Roman" panose="02020603050405020304" pitchFamily="18" charset="0"/>
              <a:cs typeface="Times New Roman" panose="02020603050405020304" pitchFamily="18" charset="0"/>
            </a:endParaRPr>
          </a:p>
          <a:p>
            <a:pPr>
              <a:defRPr/>
            </a:pPr>
            <a:endParaRPr lang="uk-UA" dirty="0">
              <a:latin typeface="Times New Roman" panose="02020603050405020304" pitchFamily="18" charset="0"/>
              <a:cs typeface="Times New Roman" panose="02020603050405020304" pitchFamily="18" charset="0"/>
            </a:endParaRPr>
          </a:p>
          <a:p>
            <a:pPr>
              <a:defRPr/>
            </a:pPr>
            <a:endParaRPr lang="uk-UA" b="1" dirty="0">
              <a:latin typeface="Times New Roman" panose="02020603050405020304" pitchFamily="18" charset="0"/>
              <a:cs typeface="Times New Roman" panose="02020603050405020304" pitchFamily="18" charset="0"/>
            </a:endParaRPr>
          </a:p>
          <a:p>
            <a:pPr>
              <a:defRPr/>
            </a:pPr>
            <a:endParaRPr lang="uk-UA" b="1" dirty="0">
              <a:latin typeface="Times New Roman" panose="02020603050405020304" pitchFamily="18" charset="0"/>
              <a:cs typeface="Times New Roman" panose="02020603050405020304" pitchFamily="18" charset="0"/>
            </a:endParaRPr>
          </a:p>
          <a:p>
            <a:pPr>
              <a:defRPr/>
            </a:pPr>
            <a:endParaRPr lang="uk-UA" b="1" dirty="0">
              <a:latin typeface="Times New Roman" panose="02020603050405020304" pitchFamily="18" charset="0"/>
              <a:cs typeface="Times New Roman" panose="02020603050405020304" pitchFamily="18" charset="0"/>
            </a:endParaRPr>
          </a:p>
          <a:p>
            <a:pPr>
              <a:defRPr/>
            </a:pPr>
            <a:endParaRPr lang="uk-UA" b="1" dirty="0">
              <a:latin typeface="Times New Roman" panose="02020603050405020304" pitchFamily="18" charset="0"/>
              <a:cs typeface="Times New Roman" panose="02020603050405020304" pitchFamily="18" charset="0"/>
            </a:endParaRPr>
          </a:p>
          <a:p>
            <a:pPr>
              <a:defRPr/>
            </a:pPr>
            <a:endParaRPr lang="uk-UA" dirty="0">
              <a:latin typeface="Times New Roman" panose="02020603050405020304" pitchFamily="18" charset="0"/>
              <a:cs typeface="Times New Roman" panose="02020603050405020304" pitchFamily="18" charset="0"/>
            </a:endParaRPr>
          </a:p>
          <a:p>
            <a:pPr>
              <a:defRPr/>
            </a:pPr>
            <a:endParaRPr lang="uk-UA" dirty="0">
              <a:latin typeface="Times New Roman" panose="02020603050405020304" pitchFamily="18" charset="0"/>
              <a:cs typeface="Times New Roman" panose="02020603050405020304" pitchFamily="18" charset="0"/>
            </a:endParaRPr>
          </a:p>
          <a:p>
            <a:pPr>
              <a:defRPr/>
            </a:pPr>
            <a:endParaRPr lang="uk-UA" dirty="0">
              <a:latin typeface="Times New Roman" panose="02020603050405020304" pitchFamily="18" charset="0"/>
              <a:cs typeface="Times New Roman" panose="02020603050405020304" pitchFamily="18" charset="0"/>
            </a:endParaRPr>
          </a:p>
          <a:p>
            <a:pPr>
              <a:spcBef>
                <a:spcPts val="600"/>
              </a:spcBef>
              <a:defRPr/>
            </a:pPr>
            <a:endParaRPr lang="ru-RU" dirty="0">
              <a:solidFill>
                <a:srgbClr val="FF0000"/>
              </a:solidFill>
              <a:latin typeface="Times New Roman" pitchFamily="18" charset="0"/>
              <a:cs typeface="Times New Roman" pitchFamily="18" charset="0"/>
            </a:endParaRPr>
          </a:p>
        </p:txBody>
      </p:sp>
      <p:sp>
        <p:nvSpPr>
          <p:cNvPr id="8" name="Прямоугольник 7"/>
          <p:cNvSpPr/>
          <p:nvPr/>
        </p:nvSpPr>
        <p:spPr>
          <a:xfrm>
            <a:off x="-108520" y="511175"/>
            <a:ext cx="7848872" cy="369332"/>
          </a:xfrm>
          <a:prstGeom prst="rect">
            <a:avLst/>
          </a:prstGeom>
        </p:spPr>
        <p:txBody>
          <a:bodyPr wrap="square">
            <a:spAutoFit/>
          </a:bodyPr>
          <a:lstStyle/>
          <a:p>
            <a:pPr marL="357188" eaLnBrk="1" fontAlgn="auto" hangingPunct="1">
              <a:spcAft>
                <a:spcPts val="0"/>
              </a:spcAft>
              <a:defRPr/>
            </a:pPr>
            <a:r>
              <a:rPr lang="uk-UA" b="1" dirty="0">
                <a:latin typeface="Times New Roman" panose="02020603050405020304" pitchFamily="18" charset="0"/>
                <a:cs typeface="Times New Roman" panose="02020603050405020304" pitchFamily="18" charset="0"/>
              </a:rPr>
              <a:t>3. Цілі Сталого розвитку:</a:t>
            </a:r>
            <a:r>
              <a:rPr lang="uk-UA" b="1" i="1" dirty="0">
                <a:latin typeface="Times New Roman" panose="02020603050405020304" pitchFamily="18" charset="0"/>
                <a:cs typeface="Times New Roman" panose="02020603050405020304" pitchFamily="18" charset="0"/>
              </a:rPr>
              <a:t> </a:t>
            </a:r>
            <a:r>
              <a:rPr lang="uk-UA" b="1" i="1" dirty="0" smtClean="0">
                <a:latin typeface="Times New Roman" panose="02020603050405020304" pitchFamily="18" charset="0"/>
                <a:cs typeface="Times New Roman" panose="02020603050405020304" pitchFamily="18" charset="0"/>
              </a:rPr>
              <a:t>національні показники ЦСР (діти 16)</a:t>
            </a:r>
            <a:endParaRPr lang="uk-UA"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4058956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Заголовок 1"/>
          <p:cNvSpPr>
            <a:spLocks noGrp="1"/>
          </p:cNvSpPr>
          <p:nvPr>
            <p:ph type="title"/>
          </p:nvPr>
        </p:nvSpPr>
        <p:spPr/>
        <p:txBody>
          <a:bodyPr/>
          <a:lstStyle/>
          <a:p>
            <a:endParaRPr lang="uk-UA" smtClean="0"/>
          </a:p>
        </p:txBody>
      </p:sp>
      <p:graphicFrame>
        <p:nvGraphicFramePr>
          <p:cNvPr id="2" name="Объект 1"/>
          <p:cNvGraphicFramePr>
            <a:graphicFrameLocks noGrp="1"/>
          </p:cNvGraphicFramePr>
          <p:nvPr>
            <p:ph idx="1"/>
          </p:nvPr>
        </p:nvGraphicFramePr>
        <p:xfrm>
          <a:off x="566738" y="1752600"/>
          <a:ext cx="8001000" cy="1482724"/>
        </p:xfrm>
        <a:graphic>
          <a:graphicData uri="http://schemas.openxmlformats.org/drawingml/2006/table">
            <a:tbl>
              <a:tblPr firstRow="1" bandRow="1">
                <a:tableStyleId>{5C22544A-7EE6-4342-B048-85BDC9FD1C3A}</a:tableStyleId>
              </a:tblPr>
              <a:tblGrid>
                <a:gridCol w="2667000"/>
                <a:gridCol w="2667000"/>
                <a:gridCol w="2667000"/>
              </a:tblGrid>
              <a:tr h="370681">
                <a:tc>
                  <a:txBody>
                    <a:bodyPr/>
                    <a:lstStyle/>
                    <a:p>
                      <a:endParaRPr lang="uk-UA" sz="1800" dirty="0"/>
                    </a:p>
                  </a:txBody>
                  <a:tcPr marT="45700" marB="45700"/>
                </a:tc>
                <a:tc>
                  <a:txBody>
                    <a:bodyPr/>
                    <a:lstStyle/>
                    <a:p>
                      <a:endParaRPr lang="uk-UA" sz="1800"/>
                    </a:p>
                  </a:txBody>
                  <a:tcPr marT="45700" marB="45700"/>
                </a:tc>
                <a:tc>
                  <a:txBody>
                    <a:bodyPr/>
                    <a:lstStyle/>
                    <a:p>
                      <a:endParaRPr lang="uk-UA" sz="1800"/>
                    </a:p>
                  </a:txBody>
                  <a:tcPr marT="45700" marB="45700"/>
                </a:tc>
              </a:tr>
              <a:tr h="370681">
                <a:tc>
                  <a:txBody>
                    <a:bodyPr/>
                    <a:lstStyle/>
                    <a:p>
                      <a:endParaRPr lang="uk-UA" sz="1800"/>
                    </a:p>
                  </a:txBody>
                  <a:tcPr marT="45700" marB="45700"/>
                </a:tc>
                <a:tc>
                  <a:txBody>
                    <a:bodyPr/>
                    <a:lstStyle/>
                    <a:p>
                      <a:endParaRPr lang="uk-UA" sz="1800"/>
                    </a:p>
                  </a:txBody>
                  <a:tcPr marT="45700" marB="45700"/>
                </a:tc>
                <a:tc>
                  <a:txBody>
                    <a:bodyPr/>
                    <a:lstStyle/>
                    <a:p>
                      <a:endParaRPr lang="uk-UA" sz="1800"/>
                    </a:p>
                  </a:txBody>
                  <a:tcPr marT="45700" marB="45700"/>
                </a:tc>
              </a:tr>
              <a:tr h="370681">
                <a:tc>
                  <a:txBody>
                    <a:bodyPr/>
                    <a:lstStyle/>
                    <a:p>
                      <a:endParaRPr lang="uk-UA" sz="1800"/>
                    </a:p>
                  </a:txBody>
                  <a:tcPr marT="45700" marB="45700"/>
                </a:tc>
                <a:tc>
                  <a:txBody>
                    <a:bodyPr/>
                    <a:lstStyle/>
                    <a:p>
                      <a:endParaRPr lang="uk-UA" sz="1800"/>
                    </a:p>
                  </a:txBody>
                  <a:tcPr marT="45700" marB="45700"/>
                </a:tc>
                <a:tc>
                  <a:txBody>
                    <a:bodyPr/>
                    <a:lstStyle/>
                    <a:p>
                      <a:endParaRPr lang="uk-UA" sz="1800"/>
                    </a:p>
                  </a:txBody>
                  <a:tcPr marT="45700" marB="45700"/>
                </a:tc>
              </a:tr>
              <a:tr h="370681">
                <a:tc>
                  <a:txBody>
                    <a:bodyPr/>
                    <a:lstStyle/>
                    <a:p>
                      <a:endParaRPr lang="uk-UA" sz="1800"/>
                    </a:p>
                  </a:txBody>
                  <a:tcPr marT="45700" marB="45700"/>
                </a:tc>
                <a:tc>
                  <a:txBody>
                    <a:bodyPr/>
                    <a:lstStyle/>
                    <a:p>
                      <a:endParaRPr lang="uk-UA" sz="1800"/>
                    </a:p>
                  </a:txBody>
                  <a:tcPr marT="45700" marB="45700"/>
                </a:tc>
                <a:tc>
                  <a:txBody>
                    <a:bodyPr/>
                    <a:lstStyle/>
                    <a:p>
                      <a:endParaRPr lang="uk-UA" sz="1800"/>
                    </a:p>
                  </a:txBody>
                  <a:tcPr marT="45700" marB="45700"/>
                </a:tc>
              </a:tr>
            </a:tbl>
          </a:graphicData>
        </a:graphic>
      </p:graphicFrame>
      <p:pic>
        <p:nvPicPr>
          <p:cNvPr id="50201" name="Рисунок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450" y="-100013"/>
            <a:ext cx="9140825" cy="6858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202" name="Rectangle 9"/>
          <p:cNvSpPr>
            <a:spLocks noChangeArrowheads="1"/>
          </p:cNvSpPr>
          <p:nvPr/>
        </p:nvSpPr>
        <p:spPr bwMode="auto">
          <a:xfrm>
            <a:off x="527050" y="620713"/>
            <a:ext cx="8096250" cy="608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ctr">
              <a:spcBef>
                <a:spcPct val="0"/>
              </a:spcBef>
              <a:buClrTx/>
              <a:buFontTx/>
              <a:buNone/>
            </a:pPr>
            <a:endParaRPr lang="uk-UA" sz="1200">
              <a:latin typeface="Times New Roman" panose="02020603050405020304" pitchFamily="18" charset="0"/>
              <a:cs typeface="Times New Roman" panose="02020603050405020304" pitchFamily="18" charset="0"/>
            </a:endParaRPr>
          </a:p>
        </p:txBody>
      </p:sp>
      <p:sp>
        <p:nvSpPr>
          <p:cNvPr id="50203" name="Прямоугольник 6"/>
          <p:cNvSpPr>
            <a:spLocks noChangeArrowheads="1"/>
          </p:cNvSpPr>
          <p:nvPr/>
        </p:nvSpPr>
        <p:spPr bwMode="auto">
          <a:xfrm>
            <a:off x="415925" y="1052513"/>
            <a:ext cx="8715375" cy="241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endParaRPr lang="uk-UA" sz="2000">
              <a:latin typeface="Times New Roman" panose="02020603050405020304" pitchFamily="18" charset="0"/>
              <a:cs typeface="Times New Roman" panose="02020603050405020304" pitchFamily="18" charset="0"/>
            </a:endParaRPr>
          </a:p>
          <a:p>
            <a:endParaRPr lang="uk-UA" b="1">
              <a:latin typeface="Times New Roman" panose="02020603050405020304" pitchFamily="18" charset="0"/>
              <a:cs typeface="Times New Roman" panose="02020603050405020304" pitchFamily="18" charset="0"/>
            </a:endParaRPr>
          </a:p>
          <a:p>
            <a:endParaRPr lang="uk-UA" b="1">
              <a:latin typeface="Times New Roman" panose="02020603050405020304" pitchFamily="18" charset="0"/>
              <a:cs typeface="Times New Roman" panose="02020603050405020304" pitchFamily="18" charset="0"/>
            </a:endParaRPr>
          </a:p>
          <a:p>
            <a:endParaRPr lang="uk-UA" b="1">
              <a:latin typeface="Times New Roman" panose="02020603050405020304" pitchFamily="18" charset="0"/>
              <a:cs typeface="Times New Roman" panose="02020603050405020304" pitchFamily="18" charset="0"/>
            </a:endParaRPr>
          </a:p>
          <a:p>
            <a:endParaRPr lang="uk-UA">
              <a:latin typeface="Times New Roman" panose="02020603050405020304" pitchFamily="18" charset="0"/>
              <a:cs typeface="Times New Roman" panose="02020603050405020304" pitchFamily="18" charset="0"/>
            </a:endParaRPr>
          </a:p>
          <a:p>
            <a:endParaRPr lang="uk-UA">
              <a:latin typeface="Times New Roman" panose="02020603050405020304" pitchFamily="18" charset="0"/>
              <a:cs typeface="Times New Roman" panose="02020603050405020304" pitchFamily="18" charset="0"/>
            </a:endParaRPr>
          </a:p>
          <a:p>
            <a:endParaRPr lang="uk-UA">
              <a:latin typeface="Times New Roman" panose="02020603050405020304" pitchFamily="18" charset="0"/>
              <a:cs typeface="Times New Roman" panose="02020603050405020304" pitchFamily="18" charset="0"/>
            </a:endParaRPr>
          </a:p>
          <a:p>
            <a:pPr>
              <a:spcBef>
                <a:spcPts val="600"/>
              </a:spcBef>
            </a:pPr>
            <a:endParaRPr lang="ru-RU">
              <a:solidFill>
                <a:srgbClr val="FF0000"/>
              </a:solidFill>
              <a:latin typeface="Times New Roman" panose="02020603050405020304" pitchFamily="18" charset="0"/>
              <a:cs typeface="Times New Roman" panose="02020603050405020304" pitchFamily="18" charset="0"/>
            </a:endParaRPr>
          </a:p>
        </p:txBody>
      </p:sp>
      <p:sp>
        <p:nvSpPr>
          <p:cNvPr id="8" name="Трапеция 7"/>
          <p:cNvSpPr/>
          <p:nvPr/>
        </p:nvSpPr>
        <p:spPr>
          <a:xfrm rot="16200000" flipH="1">
            <a:off x="3794919" y="3371056"/>
            <a:ext cx="2847975" cy="195263"/>
          </a:xfrm>
          <a:prstGeom prst="trapezoid">
            <a:avLst>
              <a:gd name="adj" fmla="val 54512"/>
            </a:avLst>
          </a:prstGeom>
          <a:gradFill flip="none" rotWithShape="1">
            <a:gsLst>
              <a:gs pos="0">
                <a:srgbClr val="5B9BD5">
                  <a:lumMod val="5000"/>
                  <a:lumOff val="95000"/>
                </a:srgbClr>
              </a:gs>
              <a:gs pos="61000">
                <a:srgbClr val="5B9BD5">
                  <a:lumMod val="45000"/>
                  <a:lumOff val="55000"/>
                </a:srgbClr>
              </a:gs>
            </a:gsLst>
            <a:lin ang="16200000" scaled="1"/>
            <a:tileRect/>
          </a:gra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uk-UA" kern="0">
              <a:solidFill>
                <a:prstClr val="white"/>
              </a:solidFill>
              <a:latin typeface="Calibri" panose="020F0502020204030204"/>
            </a:endParaRPr>
          </a:p>
        </p:txBody>
      </p:sp>
      <p:grpSp>
        <p:nvGrpSpPr>
          <p:cNvPr id="50205" name="Группа 11"/>
          <p:cNvGrpSpPr>
            <a:grpSpLocks/>
          </p:cNvGrpSpPr>
          <p:nvPr/>
        </p:nvGrpSpPr>
        <p:grpSpPr bwMode="auto">
          <a:xfrm>
            <a:off x="5346700" y="1454150"/>
            <a:ext cx="4073525" cy="4291013"/>
            <a:chOff x="4301022" y="419843"/>
            <a:chExt cx="6494250" cy="6000632"/>
          </a:xfrm>
        </p:grpSpPr>
        <p:grpSp>
          <p:nvGrpSpPr>
            <p:cNvPr id="50228" name="Группа 12"/>
            <p:cNvGrpSpPr>
              <a:grpSpLocks/>
            </p:cNvGrpSpPr>
            <p:nvPr/>
          </p:nvGrpSpPr>
          <p:grpSpPr bwMode="auto">
            <a:xfrm>
              <a:off x="5561813" y="4219154"/>
              <a:ext cx="4867396" cy="2201321"/>
              <a:chOff x="5396978" y="2537592"/>
              <a:chExt cx="6952479" cy="1171509"/>
            </a:xfrm>
          </p:grpSpPr>
          <p:sp>
            <p:nvSpPr>
              <p:cNvPr id="29" name="Скругленный прямоугольник 5"/>
              <p:cNvSpPr/>
              <p:nvPr/>
            </p:nvSpPr>
            <p:spPr bwMode="auto">
              <a:xfrm>
                <a:off x="5629114" y="2537592"/>
                <a:ext cx="6707973" cy="1171509"/>
              </a:xfrm>
              <a:prstGeom prst="roundRect">
                <a:avLst/>
              </a:prstGeom>
              <a:solidFill>
                <a:sysClr val="window" lastClr="FFFFFF">
                  <a:lumMod val="95000"/>
                </a:sysClr>
              </a:solidFill>
              <a:ln>
                <a:noFill/>
              </a:ln>
              <a:effectLst/>
              <a:scene3d>
                <a:camera prst="orthographicFront"/>
                <a:lightRig rig="threePt" dir="t"/>
              </a:scene3d>
              <a:sp3d prstMaterial="powder">
                <a:bevelT/>
              </a:sp3d>
            </p:spPr>
          </p:sp>
          <p:sp>
            <p:nvSpPr>
              <p:cNvPr id="30" name="TextBox 29"/>
              <p:cNvSpPr txBox="1"/>
              <p:nvPr/>
            </p:nvSpPr>
            <p:spPr>
              <a:xfrm>
                <a:off x="5396393" y="2657616"/>
                <a:ext cx="6951759" cy="870724"/>
              </a:xfrm>
              <a:prstGeom prst="rect">
                <a:avLst/>
              </a:prstGeom>
              <a:noFill/>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ctr" eaLnBrk="1" hangingPunct="1"/>
                <a:r>
                  <a:rPr lang="ru-RU" sz="1400" b="1">
                    <a:solidFill>
                      <a:srgbClr val="192C4F"/>
                    </a:solidFill>
                    <a:latin typeface="Verdana" panose="020B0604030504040204" pitchFamily="34" charset="0"/>
                    <a:ea typeface="Verdana" panose="020B0604030504040204" pitchFamily="34" charset="0"/>
                    <a:cs typeface="Verdana" panose="020B0604030504040204" pitchFamily="34" charset="0"/>
                  </a:rPr>
                  <a:t>Інститут демографії та соціальних досліджень </a:t>
                </a:r>
              </a:p>
              <a:p>
                <a:pPr algn="ctr" eaLnBrk="1" hangingPunct="1"/>
                <a:r>
                  <a:rPr lang="ru-RU" sz="1400" b="1">
                    <a:solidFill>
                      <a:srgbClr val="192C4F"/>
                    </a:solidFill>
                    <a:latin typeface="Verdana" panose="020B0604030504040204" pitchFamily="34" charset="0"/>
                    <a:ea typeface="Verdana" panose="020B0604030504040204" pitchFamily="34" charset="0"/>
                    <a:cs typeface="Verdana" panose="020B0604030504040204" pitchFamily="34" charset="0"/>
                  </a:rPr>
                  <a:t>імені М. В. Птухи НАН України</a:t>
                </a:r>
                <a:endParaRPr lang="uk-UA" sz="1400" b="1">
                  <a:solidFill>
                    <a:srgbClr val="192C4F"/>
                  </a:solidFill>
                  <a:latin typeface="Verdana" panose="020B0604030504040204" pitchFamily="34" charset="0"/>
                  <a:ea typeface="Verdana" panose="020B0604030504040204" pitchFamily="34" charset="0"/>
                  <a:cs typeface="Verdana" panose="020B0604030504040204" pitchFamily="34" charset="0"/>
                </a:endParaRPr>
              </a:p>
              <a:p>
                <a:pPr algn="ctr" eaLnBrk="1" hangingPunct="1"/>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(1.1.1, 1.2.1, 1.3.1)</a:t>
                </a:r>
              </a:p>
            </p:txBody>
          </p:sp>
        </p:grpSp>
        <p:grpSp>
          <p:nvGrpSpPr>
            <p:cNvPr id="50229" name="Группа 13"/>
            <p:cNvGrpSpPr>
              <a:grpSpLocks/>
            </p:cNvGrpSpPr>
            <p:nvPr/>
          </p:nvGrpSpPr>
          <p:grpSpPr bwMode="auto">
            <a:xfrm>
              <a:off x="4412877" y="4605475"/>
              <a:ext cx="1160547" cy="1215923"/>
              <a:chOff x="1458256" y="4857145"/>
              <a:chExt cx="1160547" cy="1215923"/>
            </a:xfrm>
          </p:grpSpPr>
          <p:sp>
            <p:nvSpPr>
              <p:cNvPr id="27" name="Шестиугольник 26"/>
              <p:cNvSpPr/>
              <p:nvPr/>
            </p:nvSpPr>
            <p:spPr>
              <a:xfrm rot="5400000">
                <a:off x="1432853" y="4896287"/>
                <a:ext cx="1216554" cy="1136368"/>
              </a:xfrm>
              <a:prstGeom prst="hexagon">
                <a:avLst>
                  <a:gd name="adj" fmla="val 25000"/>
                  <a:gd name="vf" fmla="val 115470"/>
                </a:avLst>
              </a:prstGeom>
              <a:solidFill>
                <a:srgbClr val="FFC000"/>
              </a:solidFill>
              <a:ln w="38100" cap="flat" cmpd="sng" algn="ctr">
                <a:solidFill>
                  <a:sysClr val="window" lastClr="FFFFFF"/>
                </a:solidFill>
                <a:prstDash val="solid"/>
                <a:miter lim="800000"/>
              </a:ln>
              <a:effectLst>
                <a:outerShdw blurRad="50800" dist="38100" dir="5400000" algn="t" rotWithShape="0">
                  <a:prstClr val="black">
                    <a:alpha val="40000"/>
                  </a:prstClr>
                </a:outerShdw>
              </a:effectLst>
            </p:spPr>
          </p:sp>
          <p:sp>
            <p:nvSpPr>
              <p:cNvPr id="28" name="TextBox 27"/>
              <p:cNvSpPr txBox="1"/>
              <p:nvPr/>
            </p:nvSpPr>
            <p:spPr>
              <a:xfrm>
                <a:off x="1457760" y="5142572"/>
                <a:ext cx="1161677" cy="646017"/>
              </a:xfrm>
              <a:prstGeom prst="rect">
                <a:avLst/>
              </a:prstGeom>
              <a:noFill/>
            </p:spPr>
            <p:txBody>
              <a:bodyPr>
                <a:spAutoFit/>
              </a:bodyPr>
              <a:lstStyle/>
              <a:p>
                <a:pPr algn="ctr" eaLnBrk="1" fontAlgn="auto" hangingPunct="1">
                  <a:spcBef>
                    <a:spcPts val="0"/>
                  </a:spcBef>
                  <a:spcAft>
                    <a:spcPts val="0"/>
                  </a:spcAft>
                  <a:defRPr/>
                </a:pPr>
                <a:r>
                  <a:rPr lang="uk-UA" sz="2400" b="1" kern="0" dirty="0">
                    <a:solidFill>
                      <a:srgbClr val="000086"/>
                    </a:solidFill>
                    <a:latin typeface="Verdana" panose="020B0604030504040204" pitchFamily="34" charset="0"/>
                    <a:ea typeface="Verdana" panose="020B0604030504040204" pitchFamily="34" charset="0"/>
                    <a:cs typeface="Verdana" panose="020B0604030504040204" pitchFamily="34" charset="0"/>
                  </a:rPr>
                  <a:t>3</a:t>
                </a:r>
              </a:p>
            </p:txBody>
          </p:sp>
        </p:grpSp>
        <p:grpSp>
          <p:nvGrpSpPr>
            <p:cNvPr id="50230" name="Группа 14"/>
            <p:cNvGrpSpPr>
              <a:grpSpLocks/>
            </p:cNvGrpSpPr>
            <p:nvPr/>
          </p:nvGrpSpPr>
          <p:grpSpPr bwMode="auto">
            <a:xfrm>
              <a:off x="5707012" y="2505120"/>
              <a:ext cx="4636911" cy="1119841"/>
              <a:chOff x="5602383" y="825522"/>
              <a:chExt cx="6623261" cy="595962"/>
            </a:xfrm>
          </p:grpSpPr>
          <p:sp>
            <p:nvSpPr>
              <p:cNvPr id="25" name="Скругленный прямоугольник 5"/>
              <p:cNvSpPr/>
              <p:nvPr/>
            </p:nvSpPr>
            <p:spPr bwMode="auto">
              <a:xfrm>
                <a:off x="5602383" y="849133"/>
                <a:ext cx="6623261" cy="572351"/>
              </a:xfrm>
              <a:prstGeom prst="roundRect">
                <a:avLst/>
              </a:prstGeom>
              <a:solidFill>
                <a:sysClr val="window" lastClr="FFFFFF">
                  <a:lumMod val="95000"/>
                </a:sysClr>
              </a:solidFill>
              <a:ln>
                <a:noFill/>
              </a:ln>
              <a:effectLst/>
              <a:scene3d>
                <a:camera prst="orthographicFront"/>
                <a:lightRig rig="threePt" dir="t"/>
              </a:scene3d>
              <a:sp3d prstMaterial="powder">
                <a:bevelT/>
              </a:sp3d>
            </p:spPr>
          </p:sp>
          <p:sp>
            <p:nvSpPr>
              <p:cNvPr id="26" name="TextBox 25"/>
              <p:cNvSpPr txBox="1"/>
              <p:nvPr/>
            </p:nvSpPr>
            <p:spPr>
              <a:xfrm>
                <a:off x="5604070" y="825146"/>
                <a:ext cx="6564949" cy="550553"/>
              </a:xfrm>
              <a:prstGeom prst="rect">
                <a:avLst/>
              </a:prstGeom>
              <a:noFill/>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ctr" eaLnBrk="1" hangingPunct="1"/>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Український центр </a:t>
                </a:r>
              </a:p>
              <a:p>
                <a:pPr algn="ctr" eaLnBrk="1" hangingPunct="1"/>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оцінювання якості освіти</a:t>
                </a:r>
              </a:p>
              <a:p>
                <a:pPr algn="ctr" eaLnBrk="1" hangingPunct="1"/>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(4.1.1, 4.1.1.а)</a:t>
                </a:r>
              </a:p>
            </p:txBody>
          </p:sp>
        </p:grpSp>
        <p:grpSp>
          <p:nvGrpSpPr>
            <p:cNvPr id="50231" name="Группа 15"/>
            <p:cNvGrpSpPr>
              <a:grpSpLocks/>
            </p:cNvGrpSpPr>
            <p:nvPr/>
          </p:nvGrpSpPr>
          <p:grpSpPr bwMode="auto">
            <a:xfrm>
              <a:off x="4301022" y="2203789"/>
              <a:ext cx="1160547" cy="1215922"/>
              <a:chOff x="1345003" y="952430"/>
              <a:chExt cx="1160547" cy="1215922"/>
            </a:xfrm>
          </p:grpSpPr>
          <p:sp>
            <p:nvSpPr>
              <p:cNvPr id="23" name="Шестиугольник 22"/>
              <p:cNvSpPr/>
              <p:nvPr/>
            </p:nvSpPr>
            <p:spPr>
              <a:xfrm rot="5400000">
                <a:off x="1322470" y="993605"/>
                <a:ext cx="1214335" cy="1133837"/>
              </a:xfrm>
              <a:prstGeom prst="hexagon">
                <a:avLst>
                  <a:gd name="adj" fmla="val 25000"/>
                  <a:gd name="vf" fmla="val 115470"/>
                </a:avLst>
              </a:prstGeom>
              <a:solidFill>
                <a:srgbClr val="FFC000"/>
              </a:solidFill>
              <a:ln w="38100" cap="flat" cmpd="sng" algn="ctr">
                <a:solidFill>
                  <a:sysClr val="window" lastClr="FFFFFF"/>
                </a:solidFill>
                <a:prstDash val="solid"/>
                <a:miter lim="800000"/>
              </a:ln>
              <a:effectLst>
                <a:outerShdw blurRad="50800" dist="38100" dir="5400000" algn="t" rotWithShape="0">
                  <a:prstClr val="black">
                    <a:alpha val="40000"/>
                  </a:prstClr>
                </a:outerShdw>
              </a:effectLst>
            </p:spPr>
          </p:sp>
          <p:sp>
            <p:nvSpPr>
              <p:cNvPr id="24" name="TextBox 23"/>
              <p:cNvSpPr txBox="1"/>
              <p:nvPr/>
            </p:nvSpPr>
            <p:spPr>
              <a:xfrm>
                <a:off x="1345003" y="1246394"/>
                <a:ext cx="1161677" cy="646018"/>
              </a:xfrm>
              <a:prstGeom prst="rect">
                <a:avLst/>
              </a:prstGeom>
              <a:noFill/>
            </p:spPr>
            <p:txBody>
              <a:bodyPr>
                <a:spAutoFit/>
              </a:bodyPr>
              <a:lstStyle/>
              <a:p>
                <a:pPr algn="ctr" eaLnBrk="1" fontAlgn="auto" hangingPunct="1">
                  <a:spcBef>
                    <a:spcPts val="0"/>
                  </a:spcBef>
                  <a:spcAft>
                    <a:spcPts val="0"/>
                  </a:spcAft>
                  <a:defRPr/>
                </a:pPr>
                <a:r>
                  <a:rPr lang="uk-UA" sz="2400" b="1" kern="0" dirty="0">
                    <a:solidFill>
                      <a:srgbClr val="000086"/>
                    </a:solidFill>
                    <a:latin typeface="Verdana" panose="020B0604030504040204" pitchFamily="34" charset="0"/>
                    <a:ea typeface="Verdana" panose="020B0604030504040204" pitchFamily="34" charset="0"/>
                    <a:cs typeface="Verdana" panose="020B0604030504040204" pitchFamily="34" charset="0"/>
                  </a:rPr>
                  <a:t>2</a:t>
                </a:r>
              </a:p>
            </p:txBody>
          </p:sp>
        </p:grpSp>
        <p:grpSp>
          <p:nvGrpSpPr>
            <p:cNvPr id="50232" name="Группа 16"/>
            <p:cNvGrpSpPr>
              <a:grpSpLocks/>
            </p:cNvGrpSpPr>
            <p:nvPr/>
          </p:nvGrpSpPr>
          <p:grpSpPr bwMode="auto">
            <a:xfrm>
              <a:off x="5205773" y="419843"/>
              <a:ext cx="5589499" cy="1336143"/>
              <a:chOff x="4884425" y="-1582872"/>
              <a:chExt cx="7983914" cy="856880"/>
            </a:xfrm>
          </p:grpSpPr>
          <p:sp>
            <p:nvSpPr>
              <p:cNvPr id="21" name="Скругленный прямоугольник 5"/>
              <p:cNvSpPr/>
              <p:nvPr/>
            </p:nvSpPr>
            <p:spPr bwMode="auto">
              <a:xfrm>
                <a:off x="5600386" y="-1582872"/>
                <a:ext cx="6551994" cy="856880"/>
              </a:xfrm>
              <a:prstGeom prst="roundRect">
                <a:avLst/>
              </a:prstGeom>
              <a:solidFill>
                <a:sysClr val="window" lastClr="FFFFFF">
                  <a:lumMod val="95000"/>
                </a:sysClr>
              </a:solidFill>
              <a:ln>
                <a:noFill/>
              </a:ln>
              <a:effectLst/>
              <a:scene3d>
                <a:camera prst="orthographicFront"/>
                <a:lightRig rig="threePt" dir="t"/>
              </a:scene3d>
              <a:sp3d prstMaterial="powder">
                <a:bevelT/>
              </a:sp3d>
            </p:spPr>
          </p:sp>
          <p:sp>
            <p:nvSpPr>
              <p:cNvPr id="22" name="TextBox 21"/>
              <p:cNvSpPr txBox="1"/>
              <p:nvPr/>
            </p:nvSpPr>
            <p:spPr>
              <a:xfrm>
                <a:off x="4882676" y="-1487484"/>
                <a:ext cx="7985663" cy="724662"/>
              </a:xfrm>
              <a:prstGeom prst="rect">
                <a:avLst/>
              </a:prstGeom>
              <a:noFill/>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ctr" eaLnBrk="1" hangingPunct="1"/>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Держстат</a:t>
                </a:r>
              </a:p>
              <a:p>
                <a:pPr algn="ctr" eaLnBrk="1" hangingPunct="1">
                  <a:lnSpc>
                    <a:spcPct val="107000"/>
                  </a:lnSpc>
                  <a:spcAft>
                    <a:spcPts val="300"/>
                  </a:spcAft>
                </a:pPr>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(3.1.1, 3.2.1, 4.2.1,</a:t>
                </a:r>
              </a:p>
              <a:p>
                <a:pPr algn="ctr" eaLnBrk="1" hangingPunct="1">
                  <a:lnSpc>
                    <a:spcPct val="107000"/>
                  </a:lnSpc>
                  <a:spcAft>
                    <a:spcPts val="300"/>
                  </a:spcAft>
                </a:pPr>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4.5.2, 5.5.2)</a:t>
                </a:r>
              </a:p>
            </p:txBody>
          </p:sp>
        </p:grpSp>
        <p:grpSp>
          <p:nvGrpSpPr>
            <p:cNvPr id="50233" name="Группа 17"/>
            <p:cNvGrpSpPr>
              <a:grpSpLocks/>
            </p:cNvGrpSpPr>
            <p:nvPr/>
          </p:nvGrpSpPr>
          <p:grpSpPr bwMode="auto">
            <a:xfrm>
              <a:off x="4381668" y="517693"/>
              <a:ext cx="1162880" cy="1215922"/>
              <a:chOff x="1424251" y="-2303807"/>
              <a:chExt cx="1162880" cy="1215922"/>
            </a:xfrm>
          </p:grpSpPr>
          <p:sp>
            <p:nvSpPr>
              <p:cNvPr id="19" name="Шестиугольник 18"/>
              <p:cNvSpPr/>
              <p:nvPr/>
            </p:nvSpPr>
            <p:spPr>
              <a:xfrm rot="5400000">
                <a:off x="1381970" y="-2261354"/>
                <a:ext cx="1216554" cy="1131306"/>
              </a:xfrm>
              <a:prstGeom prst="hexagon">
                <a:avLst>
                  <a:gd name="adj" fmla="val 25000"/>
                  <a:gd name="vf" fmla="val 115470"/>
                </a:avLst>
              </a:prstGeom>
              <a:solidFill>
                <a:srgbClr val="FFC000"/>
              </a:solidFill>
              <a:ln w="38100" cap="flat" cmpd="sng" algn="ctr">
                <a:solidFill>
                  <a:sysClr val="window" lastClr="FFFFFF"/>
                </a:solidFill>
                <a:prstDash val="solid"/>
                <a:miter lim="800000"/>
              </a:ln>
              <a:effectLst>
                <a:outerShdw blurRad="50800" dist="38100" dir="5400000" algn="t" rotWithShape="0">
                  <a:prstClr val="black">
                    <a:alpha val="40000"/>
                  </a:prstClr>
                </a:outerShdw>
              </a:effectLst>
            </p:spPr>
          </p:sp>
          <p:sp>
            <p:nvSpPr>
              <p:cNvPr id="20" name="TextBox 19"/>
              <p:cNvSpPr txBox="1"/>
              <p:nvPr/>
            </p:nvSpPr>
            <p:spPr>
              <a:xfrm>
                <a:off x="1427125" y="-1986518"/>
                <a:ext cx="1159145" cy="646016"/>
              </a:xfrm>
              <a:prstGeom prst="rect">
                <a:avLst/>
              </a:prstGeom>
              <a:noFill/>
            </p:spPr>
            <p:txBody>
              <a:bodyPr>
                <a:spAutoFit/>
              </a:bodyPr>
              <a:lstStyle/>
              <a:p>
                <a:pPr algn="ctr" eaLnBrk="1" fontAlgn="auto" hangingPunct="1">
                  <a:spcBef>
                    <a:spcPts val="0"/>
                  </a:spcBef>
                  <a:spcAft>
                    <a:spcPts val="0"/>
                  </a:spcAft>
                  <a:defRPr/>
                </a:pPr>
                <a:r>
                  <a:rPr lang="uk-UA" sz="2400" b="1" kern="0" dirty="0">
                    <a:solidFill>
                      <a:srgbClr val="000086"/>
                    </a:solidFill>
                    <a:latin typeface="Verdana" panose="020B0604030504040204" pitchFamily="34" charset="0"/>
                    <a:ea typeface="Verdana" panose="020B0604030504040204" pitchFamily="34" charset="0"/>
                    <a:cs typeface="Verdana" panose="020B0604030504040204" pitchFamily="34" charset="0"/>
                  </a:rPr>
                  <a:t>5</a:t>
                </a:r>
              </a:p>
            </p:txBody>
          </p:sp>
        </p:grpSp>
      </p:grpSp>
      <p:sp>
        <p:nvSpPr>
          <p:cNvPr id="52" name="Шестиугольник 51"/>
          <p:cNvSpPr/>
          <p:nvPr/>
        </p:nvSpPr>
        <p:spPr>
          <a:xfrm rot="5400000">
            <a:off x="2497931" y="1500982"/>
            <a:ext cx="868363" cy="711200"/>
          </a:xfrm>
          <a:prstGeom prst="hexagon">
            <a:avLst>
              <a:gd name="adj" fmla="val 25000"/>
              <a:gd name="vf" fmla="val 115470"/>
            </a:avLst>
          </a:prstGeom>
          <a:solidFill>
            <a:srgbClr val="FFC000"/>
          </a:solidFill>
          <a:ln w="38100" cap="flat" cmpd="sng" algn="ctr">
            <a:solidFill>
              <a:sysClr val="window" lastClr="FFFFFF"/>
            </a:solidFill>
            <a:prstDash val="solid"/>
            <a:miter lim="800000"/>
          </a:ln>
          <a:effectLst>
            <a:outerShdw blurRad="50800" dist="38100" dir="5400000" algn="t" rotWithShape="0">
              <a:prstClr val="black">
                <a:alpha val="40000"/>
              </a:prstClr>
            </a:outerShdw>
          </a:effectLst>
        </p:spPr>
      </p:sp>
      <p:sp>
        <p:nvSpPr>
          <p:cNvPr id="53" name="TextBox 52"/>
          <p:cNvSpPr txBox="1"/>
          <p:nvPr/>
        </p:nvSpPr>
        <p:spPr>
          <a:xfrm>
            <a:off x="2566988" y="1627188"/>
            <a:ext cx="727075" cy="461962"/>
          </a:xfrm>
          <a:prstGeom prst="rect">
            <a:avLst/>
          </a:prstGeom>
          <a:noFill/>
        </p:spPr>
        <p:txBody>
          <a:bodyPr>
            <a:spAutoFit/>
          </a:bodyPr>
          <a:lstStyle/>
          <a:p>
            <a:pPr algn="ctr" eaLnBrk="1" fontAlgn="auto" hangingPunct="1">
              <a:spcBef>
                <a:spcPts val="0"/>
              </a:spcBef>
              <a:spcAft>
                <a:spcPts val="0"/>
              </a:spcAft>
              <a:defRPr/>
            </a:pPr>
            <a:r>
              <a:rPr lang="uk-UA" sz="2400" b="1" kern="0" dirty="0">
                <a:solidFill>
                  <a:srgbClr val="000086"/>
                </a:solidFill>
                <a:latin typeface="Verdana" panose="020B0604030504040204" pitchFamily="34" charset="0"/>
                <a:ea typeface="Verdana" panose="020B0604030504040204" pitchFamily="34" charset="0"/>
                <a:cs typeface="Verdana" panose="020B0604030504040204" pitchFamily="34" charset="0"/>
              </a:rPr>
              <a:t>4</a:t>
            </a:r>
          </a:p>
        </p:txBody>
      </p:sp>
      <p:sp>
        <p:nvSpPr>
          <p:cNvPr id="55" name="Шестиугольник 54"/>
          <p:cNvSpPr/>
          <p:nvPr/>
        </p:nvSpPr>
        <p:spPr>
          <a:xfrm rot="5400000">
            <a:off x="2474913" y="2852738"/>
            <a:ext cx="868362" cy="709612"/>
          </a:xfrm>
          <a:prstGeom prst="hexagon">
            <a:avLst>
              <a:gd name="adj" fmla="val 25000"/>
              <a:gd name="vf" fmla="val 115470"/>
            </a:avLst>
          </a:prstGeom>
          <a:solidFill>
            <a:srgbClr val="FFC000"/>
          </a:solidFill>
          <a:ln w="38100" cap="flat" cmpd="sng" algn="ctr">
            <a:solidFill>
              <a:sysClr val="window" lastClr="FFFFFF"/>
            </a:solidFill>
            <a:prstDash val="solid"/>
            <a:miter lim="800000"/>
          </a:ln>
          <a:effectLst>
            <a:outerShdw blurRad="50800" dist="38100" dir="5400000" algn="t" rotWithShape="0">
              <a:prstClr val="black">
                <a:alpha val="40000"/>
              </a:prstClr>
            </a:outerShdw>
          </a:effectLst>
        </p:spPr>
      </p:sp>
      <p:sp>
        <p:nvSpPr>
          <p:cNvPr id="56" name="TextBox 55"/>
          <p:cNvSpPr txBox="1"/>
          <p:nvPr/>
        </p:nvSpPr>
        <p:spPr>
          <a:xfrm>
            <a:off x="2543175" y="2982913"/>
            <a:ext cx="727075" cy="461962"/>
          </a:xfrm>
          <a:prstGeom prst="rect">
            <a:avLst/>
          </a:prstGeom>
          <a:noFill/>
        </p:spPr>
        <p:txBody>
          <a:bodyPr>
            <a:spAutoFit/>
          </a:bodyPr>
          <a:lstStyle/>
          <a:p>
            <a:pPr algn="ctr" eaLnBrk="1" fontAlgn="auto" hangingPunct="1">
              <a:spcBef>
                <a:spcPts val="0"/>
              </a:spcBef>
              <a:spcAft>
                <a:spcPts val="0"/>
              </a:spcAft>
              <a:defRPr/>
            </a:pPr>
            <a:r>
              <a:rPr lang="uk-UA" sz="2400" b="1" kern="0" dirty="0">
                <a:solidFill>
                  <a:srgbClr val="000086"/>
                </a:solidFill>
                <a:latin typeface="Verdana" panose="020B0604030504040204" pitchFamily="34" charset="0"/>
                <a:ea typeface="Verdana" panose="020B0604030504040204" pitchFamily="34" charset="0"/>
                <a:cs typeface="Verdana" panose="020B0604030504040204" pitchFamily="34" charset="0"/>
              </a:rPr>
              <a:t>1</a:t>
            </a:r>
          </a:p>
        </p:txBody>
      </p:sp>
      <p:sp>
        <p:nvSpPr>
          <p:cNvPr id="58" name="Шестиугольник 57"/>
          <p:cNvSpPr/>
          <p:nvPr/>
        </p:nvSpPr>
        <p:spPr>
          <a:xfrm rot="5400000">
            <a:off x="2462212" y="4562476"/>
            <a:ext cx="873125" cy="711200"/>
          </a:xfrm>
          <a:prstGeom prst="hexagon">
            <a:avLst>
              <a:gd name="adj" fmla="val 25000"/>
              <a:gd name="vf" fmla="val 115470"/>
            </a:avLst>
          </a:prstGeom>
          <a:solidFill>
            <a:srgbClr val="FFC000"/>
          </a:solidFill>
          <a:ln w="38100" cap="flat" cmpd="sng" algn="ctr">
            <a:solidFill>
              <a:sysClr val="window" lastClr="FFFFFF"/>
            </a:solidFill>
            <a:prstDash val="solid"/>
            <a:miter lim="800000"/>
          </a:ln>
          <a:effectLst>
            <a:outerShdw blurRad="50800" dist="38100" dir="5400000" algn="t" rotWithShape="0">
              <a:prstClr val="black">
                <a:alpha val="40000"/>
              </a:prstClr>
            </a:outerShdw>
          </a:effectLst>
        </p:spPr>
      </p:sp>
      <p:sp>
        <p:nvSpPr>
          <p:cNvPr id="59" name="TextBox 58"/>
          <p:cNvSpPr txBox="1"/>
          <p:nvPr/>
        </p:nvSpPr>
        <p:spPr>
          <a:xfrm>
            <a:off x="2544763" y="4710113"/>
            <a:ext cx="727075" cy="460375"/>
          </a:xfrm>
          <a:prstGeom prst="rect">
            <a:avLst/>
          </a:prstGeom>
          <a:noFill/>
        </p:spPr>
        <p:txBody>
          <a:bodyPr>
            <a:spAutoFit/>
          </a:bodyPr>
          <a:lstStyle/>
          <a:p>
            <a:pPr algn="ctr" eaLnBrk="1" fontAlgn="auto" hangingPunct="1">
              <a:spcBef>
                <a:spcPts val="0"/>
              </a:spcBef>
              <a:spcAft>
                <a:spcPts val="0"/>
              </a:spcAft>
              <a:defRPr/>
            </a:pPr>
            <a:r>
              <a:rPr lang="uk-UA" sz="2400" b="1" kern="0" dirty="0">
                <a:solidFill>
                  <a:srgbClr val="000086"/>
                </a:solidFill>
                <a:latin typeface="Verdana" panose="020B0604030504040204" pitchFamily="34" charset="0"/>
                <a:ea typeface="Verdana" panose="020B0604030504040204" pitchFamily="34" charset="0"/>
                <a:cs typeface="Verdana" panose="020B0604030504040204" pitchFamily="34" charset="0"/>
              </a:rPr>
              <a:t>1</a:t>
            </a:r>
          </a:p>
        </p:txBody>
      </p:sp>
      <p:sp>
        <p:nvSpPr>
          <p:cNvPr id="63" name="Скругленный прямоугольник 5"/>
          <p:cNvSpPr/>
          <p:nvPr/>
        </p:nvSpPr>
        <p:spPr bwMode="auto">
          <a:xfrm>
            <a:off x="7184" y="1405477"/>
            <a:ext cx="2427527" cy="955390"/>
          </a:xfrm>
          <a:prstGeom prst="roundRect">
            <a:avLst/>
          </a:prstGeom>
          <a:solidFill>
            <a:sysClr val="window" lastClr="FFFFFF">
              <a:lumMod val="95000"/>
            </a:sysClr>
          </a:solidFill>
          <a:ln>
            <a:noFill/>
          </a:ln>
          <a:effectLst/>
          <a:scene3d>
            <a:camera prst="orthographicFront"/>
            <a:lightRig rig="threePt" dir="t"/>
          </a:scene3d>
          <a:sp3d prstMaterial="powder">
            <a:bevelT/>
          </a:sp3d>
        </p:spPr>
      </p:sp>
      <p:sp>
        <p:nvSpPr>
          <p:cNvPr id="64" name="TextBox 63"/>
          <p:cNvSpPr txBox="1"/>
          <p:nvPr/>
        </p:nvSpPr>
        <p:spPr>
          <a:xfrm>
            <a:off x="98425" y="1311275"/>
            <a:ext cx="2165350" cy="954088"/>
          </a:xfrm>
          <a:prstGeom prst="rect">
            <a:avLst/>
          </a:prstGeom>
          <a:noFill/>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ctr" eaLnBrk="1" hangingPunct="1"/>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Міністерство освіти і науки</a:t>
            </a:r>
          </a:p>
          <a:p>
            <a:pPr algn="ctr" eaLnBrk="1" hangingPunct="1"/>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(4.1.1</a:t>
            </a:r>
            <a:r>
              <a:rPr lang="en-US" sz="1400" b="1">
                <a:solidFill>
                  <a:srgbClr val="192C4F"/>
                </a:solidFill>
                <a:latin typeface="Verdana" panose="020B0604030504040204" pitchFamily="34" charset="0"/>
                <a:ea typeface="Verdana" panose="020B0604030504040204" pitchFamily="34" charset="0"/>
                <a:cs typeface="Verdana" panose="020B0604030504040204" pitchFamily="34" charset="0"/>
              </a:rPr>
              <a:t>.b</a:t>
            </a:r>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 4.7.1, 4.7.2, 4.7.3)</a:t>
            </a:r>
          </a:p>
        </p:txBody>
      </p:sp>
      <p:sp>
        <p:nvSpPr>
          <p:cNvPr id="65" name="Трапеция 64"/>
          <p:cNvSpPr/>
          <p:nvPr/>
        </p:nvSpPr>
        <p:spPr>
          <a:xfrm rot="5400000" flipH="1">
            <a:off x="2032794" y="3375819"/>
            <a:ext cx="2847975" cy="236537"/>
          </a:xfrm>
          <a:prstGeom prst="trapezoid">
            <a:avLst>
              <a:gd name="adj" fmla="val 54512"/>
            </a:avLst>
          </a:prstGeom>
          <a:gradFill flip="none" rotWithShape="1">
            <a:gsLst>
              <a:gs pos="0">
                <a:srgbClr val="5B9BD5">
                  <a:lumMod val="5000"/>
                  <a:lumOff val="95000"/>
                </a:srgbClr>
              </a:gs>
              <a:gs pos="61000">
                <a:srgbClr val="5B9BD5">
                  <a:lumMod val="45000"/>
                  <a:lumOff val="55000"/>
                </a:srgbClr>
              </a:gs>
            </a:gsLst>
            <a:lin ang="16200000" scaled="1"/>
            <a:tileRect/>
          </a:gra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uk-UA" kern="0">
              <a:solidFill>
                <a:prstClr val="white"/>
              </a:solidFill>
              <a:latin typeface="Calibri" panose="020F0502020204030204"/>
            </a:endParaRPr>
          </a:p>
        </p:txBody>
      </p:sp>
      <p:sp>
        <p:nvSpPr>
          <p:cNvPr id="66" name="Скругленный прямоугольник 5"/>
          <p:cNvSpPr/>
          <p:nvPr/>
        </p:nvSpPr>
        <p:spPr bwMode="auto">
          <a:xfrm>
            <a:off x="30945" y="2740584"/>
            <a:ext cx="2427527" cy="955390"/>
          </a:xfrm>
          <a:prstGeom prst="roundRect">
            <a:avLst/>
          </a:prstGeom>
          <a:solidFill>
            <a:sysClr val="window" lastClr="FFFFFF">
              <a:lumMod val="95000"/>
            </a:sysClr>
          </a:solidFill>
          <a:ln>
            <a:noFill/>
          </a:ln>
          <a:effectLst/>
          <a:scene3d>
            <a:camera prst="orthographicFront"/>
            <a:lightRig rig="threePt" dir="t"/>
          </a:scene3d>
          <a:sp3d prstMaterial="powder">
            <a:bevelT/>
          </a:sp3d>
        </p:spPr>
      </p:sp>
      <p:sp>
        <p:nvSpPr>
          <p:cNvPr id="67" name="TextBox 66"/>
          <p:cNvSpPr txBox="1"/>
          <p:nvPr/>
        </p:nvSpPr>
        <p:spPr>
          <a:xfrm>
            <a:off x="130175" y="2819400"/>
            <a:ext cx="2166938" cy="739775"/>
          </a:xfrm>
          <a:prstGeom prst="rect">
            <a:avLst/>
          </a:prstGeom>
          <a:noFill/>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ctr" eaLnBrk="1" hangingPunct="1"/>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Міністерство охорони здоров</a:t>
            </a:r>
            <a:r>
              <a:rPr lang="en-US" sz="1400" b="1">
                <a:solidFill>
                  <a:srgbClr val="192C4F"/>
                </a:solidFill>
                <a:latin typeface="Verdana" panose="020B0604030504040204" pitchFamily="34" charset="0"/>
                <a:ea typeface="Verdana" panose="020B0604030504040204" pitchFamily="34" charset="0"/>
                <a:cs typeface="Verdana" panose="020B0604030504040204" pitchFamily="34" charset="0"/>
              </a:rPr>
              <a:t>’</a:t>
            </a:r>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я</a:t>
            </a:r>
          </a:p>
          <a:p>
            <a:pPr algn="ctr" eaLnBrk="1" hangingPunct="1"/>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(3.7.1)</a:t>
            </a:r>
          </a:p>
        </p:txBody>
      </p:sp>
      <p:sp>
        <p:nvSpPr>
          <p:cNvPr id="70" name="Скругленный прямоугольник 5"/>
          <p:cNvSpPr/>
          <p:nvPr/>
        </p:nvSpPr>
        <p:spPr bwMode="auto">
          <a:xfrm>
            <a:off x="74098" y="4447693"/>
            <a:ext cx="2427527" cy="955390"/>
          </a:xfrm>
          <a:prstGeom prst="roundRect">
            <a:avLst/>
          </a:prstGeom>
          <a:solidFill>
            <a:sysClr val="window" lastClr="FFFFFF">
              <a:lumMod val="95000"/>
            </a:sysClr>
          </a:solidFill>
          <a:ln>
            <a:noFill/>
          </a:ln>
          <a:effectLst/>
          <a:scene3d>
            <a:camera prst="orthographicFront"/>
            <a:lightRig rig="threePt" dir="t"/>
          </a:scene3d>
          <a:sp3d prstMaterial="powder">
            <a:bevelT/>
          </a:sp3d>
        </p:spPr>
      </p:sp>
      <p:sp>
        <p:nvSpPr>
          <p:cNvPr id="71" name="TextBox 70"/>
          <p:cNvSpPr txBox="1"/>
          <p:nvPr/>
        </p:nvSpPr>
        <p:spPr>
          <a:xfrm>
            <a:off x="173038" y="4465638"/>
            <a:ext cx="2166937" cy="949325"/>
          </a:xfrm>
          <a:prstGeom prst="rect">
            <a:avLst/>
          </a:prstGeom>
          <a:noFill/>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ctr" eaLnBrk="1" hangingPunct="1"/>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Міністерство соціальної політики</a:t>
            </a:r>
          </a:p>
          <a:p>
            <a:pPr algn="ctr" eaLnBrk="1" hangingPunct="1">
              <a:lnSpc>
                <a:spcPct val="107000"/>
              </a:lnSpc>
              <a:spcAft>
                <a:spcPts val="300"/>
              </a:spcAft>
            </a:pPr>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(5.2.2.</a:t>
            </a:r>
            <a:r>
              <a:rPr lang="en-US" sz="1400" b="1">
                <a:solidFill>
                  <a:srgbClr val="192C4F"/>
                </a:solidFill>
                <a:latin typeface="Verdana" panose="020B0604030504040204" pitchFamily="34" charset="0"/>
                <a:ea typeface="Verdana" panose="020B0604030504040204" pitchFamily="34" charset="0"/>
                <a:cs typeface="Verdana" panose="020B0604030504040204" pitchFamily="34" charset="0"/>
              </a:rPr>
              <a:t>b</a:t>
            </a:r>
            <a:r>
              <a:rPr lang="uk-UA" sz="1400" b="1">
                <a:solidFill>
                  <a:srgbClr val="192C4F"/>
                </a:solidFill>
                <a:latin typeface="Verdana" panose="020B0604030504040204" pitchFamily="34" charset="0"/>
                <a:ea typeface="Verdana" panose="020B0604030504040204" pitchFamily="34" charset="0"/>
                <a:cs typeface="Verdana" panose="020B0604030504040204" pitchFamily="34" charset="0"/>
              </a:rPr>
              <a:t>)</a:t>
            </a:r>
          </a:p>
        </p:txBody>
      </p:sp>
      <p:sp>
        <p:nvSpPr>
          <p:cNvPr id="73" name="Шестиугольник 72"/>
          <p:cNvSpPr/>
          <p:nvPr/>
        </p:nvSpPr>
        <p:spPr>
          <a:xfrm rot="5400000">
            <a:off x="3592513" y="2660650"/>
            <a:ext cx="1492250" cy="1482725"/>
          </a:xfrm>
          <a:prstGeom prst="hexagon">
            <a:avLst>
              <a:gd name="adj" fmla="val 25000"/>
              <a:gd name="vf" fmla="val 115470"/>
            </a:avLst>
          </a:prstGeom>
          <a:solidFill>
            <a:srgbClr val="FFC000"/>
          </a:solidFill>
          <a:ln w="38100" cap="flat" cmpd="sng" algn="ctr">
            <a:solidFill>
              <a:sysClr val="window" lastClr="FFFFFF"/>
            </a:solidFill>
            <a:prstDash val="solid"/>
            <a:miter lim="800000"/>
          </a:ln>
          <a:effectLst>
            <a:outerShdw blurRad="50800" dist="38100" dir="5400000" algn="t" rotWithShape="0">
              <a:prstClr val="black">
                <a:alpha val="40000"/>
              </a:prstClr>
            </a:outerShdw>
          </a:effectLst>
        </p:spPr>
      </p:sp>
      <p:sp>
        <p:nvSpPr>
          <p:cNvPr id="74" name="TextBox 73"/>
          <p:cNvSpPr txBox="1"/>
          <p:nvPr/>
        </p:nvSpPr>
        <p:spPr>
          <a:xfrm>
            <a:off x="3511550" y="2936875"/>
            <a:ext cx="1651000" cy="1016000"/>
          </a:xfrm>
          <a:prstGeom prst="rect">
            <a:avLst/>
          </a:prstGeom>
          <a:noFill/>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ctr" eaLnBrk="1" hangingPunct="1"/>
            <a:r>
              <a:rPr lang="uk-UA" sz="2800" b="1">
                <a:solidFill>
                  <a:srgbClr val="FF0000"/>
                </a:solidFill>
                <a:latin typeface="Verdana" panose="020B0604030504040204" pitchFamily="34" charset="0"/>
                <a:ea typeface="Verdana" panose="020B0604030504040204" pitchFamily="34" charset="0"/>
                <a:cs typeface="Verdana" panose="020B0604030504040204" pitchFamily="34" charset="0"/>
              </a:rPr>
              <a:t>16</a:t>
            </a:r>
            <a:endParaRPr lang="uk-UA" sz="2400" b="1">
              <a:solidFill>
                <a:srgbClr val="FF0000"/>
              </a:solidFill>
              <a:latin typeface="Verdana" panose="020B0604030504040204" pitchFamily="34" charset="0"/>
              <a:ea typeface="Verdana" panose="020B0604030504040204" pitchFamily="34" charset="0"/>
              <a:cs typeface="Verdana" panose="020B0604030504040204" pitchFamily="34" charset="0"/>
            </a:endParaRPr>
          </a:p>
          <a:p>
            <a:pPr algn="ctr" eaLnBrk="1" hangingPunct="1"/>
            <a:r>
              <a:rPr lang="uk-UA" sz="1600" b="1">
                <a:solidFill>
                  <a:srgbClr val="000086"/>
                </a:solidFill>
                <a:latin typeface="Verdana" panose="020B0604030504040204" pitchFamily="34" charset="0"/>
                <a:ea typeface="Verdana" panose="020B0604030504040204" pitchFamily="34" charset="0"/>
                <a:cs typeface="Verdana" panose="020B0604030504040204" pitchFamily="34" charset="0"/>
              </a:rPr>
              <a:t>індикаторів ЦСР</a:t>
            </a:r>
          </a:p>
        </p:txBody>
      </p:sp>
      <p:sp>
        <p:nvSpPr>
          <p:cNvPr id="43" name="Прямоугольник 42"/>
          <p:cNvSpPr/>
          <p:nvPr/>
        </p:nvSpPr>
        <p:spPr>
          <a:xfrm>
            <a:off x="-108520" y="511175"/>
            <a:ext cx="7848872" cy="369332"/>
          </a:xfrm>
          <a:prstGeom prst="rect">
            <a:avLst/>
          </a:prstGeom>
        </p:spPr>
        <p:txBody>
          <a:bodyPr wrap="square">
            <a:spAutoFit/>
          </a:bodyPr>
          <a:lstStyle/>
          <a:p>
            <a:pPr marL="357188" eaLnBrk="1" fontAlgn="auto" hangingPunct="1">
              <a:spcAft>
                <a:spcPts val="0"/>
              </a:spcAft>
              <a:defRPr/>
            </a:pPr>
            <a:r>
              <a:rPr lang="uk-UA" b="1" dirty="0">
                <a:latin typeface="Times New Roman" panose="02020603050405020304" pitchFamily="18" charset="0"/>
                <a:cs typeface="Times New Roman" panose="02020603050405020304" pitchFamily="18" charset="0"/>
              </a:rPr>
              <a:t>3. Цілі Сталого розвитку:</a:t>
            </a:r>
            <a:r>
              <a:rPr lang="uk-UA" b="1" i="1" dirty="0">
                <a:latin typeface="Times New Roman" panose="02020603050405020304" pitchFamily="18" charset="0"/>
                <a:cs typeface="Times New Roman" panose="02020603050405020304" pitchFamily="18" charset="0"/>
              </a:rPr>
              <a:t> </a:t>
            </a:r>
            <a:r>
              <a:rPr lang="uk-UA" b="1" i="1" dirty="0" smtClean="0">
                <a:latin typeface="Times New Roman" panose="02020603050405020304" pitchFamily="18" charset="0"/>
                <a:cs typeface="Times New Roman" panose="02020603050405020304" pitchFamily="18" charset="0"/>
              </a:rPr>
              <a:t>національні показники ЦСР (діти 16)</a:t>
            </a:r>
            <a:endParaRPr lang="uk-UA"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7544903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Заголовок 1"/>
          <p:cNvSpPr>
            <a:spLocks noGrp="1"/>
          </p:cNvSpPr>
          <p:nvPr>
            <p:ph type="title"/>
          </p:nvPr>
        </p:nvSpPr>
        <p:spPr/>
        <p:txBody>
          <a:bodyPr/>
          <a:lstStyle/>
          <a:p>
            <a:endParaRPr lang="uk-UA" smtClean="0"/>
          </a:p>
        </p:txBody>
      </p:sp>
      <p:graphicFrame>
        <p:nvGraphicFramePr>
          <p:cNvPr id="2" name="Объект 1"/>
          <p:cNvGraphicFramePr>
            <a:graphicFrameLocks noGrp="1"/>
          </p:cNvGraphicFramePr>
          <p:nvPr>
            <p:ph idx="1"/>
          </p:nvPr>
        </p:nvGraphicFramePr>
        <p:xfrm>
          <a:off x="566738" y="1752600"/>
          <a:ext cx="8001000" cy="1482724"/>
        </p:xfrm>
        <a:graphic>
          <a:graphicData uri="http://schemas.openxmlformats.org/drawingml/2006/table">
            <a:tbl>
              <a:tblPr firstRow="1" bandRow="1">
                <a:tableStyleId>{5C22544A-7EE6-4342-B048-85BDC9FD1C3A}</a:tableStyleId>
              </a:tblPr>
              <a:tblGrid>
                <a:gridCol w="2667000"/>
                <a:gridCol w="2667000"/>
                <a:gridCol w="2667000"/>
              </a:tblGrid>
              <a:tr h="370681">
                <a:tc>
                  <a:txBody>
                    <a:bodyPr/>
                    <a:lstStyle/>
                    <a:p>
                      <a:endParaRPr lang="uk-UA" sz="1800" dirty="0"/>
                    </a:p>
                  </a:txBody>
                  <a:tcPr marT="45700" marB="45700"/>
                </a:tc>
                <a:tc>
                  <a:txBody>
                    <a:bodyPr/>
                    <a:lstStyle/>
                    <a:p>
                      <a:endParaRPr lang="uk-UA" sz="1800"/>
                    </a:p>
                  </a:txBody>
                  <a:tcPr marT="45700" marB="45700"/>
                </a:tc>
                <a:tc>
                  <a:txBody>
                    <a:bodyPr/>
                    <a:lstStyle/>
                    <a:p>
                      <a:endParaRPr lang="uk-UA" sz="1800"/>
                    </a:p>
                  </a:txBody>
                  <a:tcPr marT="45700" marB="45700"/>
                </a:tc>
              </a:tr>
              <a:tr h="370681">
                <a:tc>
                  <a:txBody>
                    <a:bodyPr/>
                    <a:lstStyle/>
                    <a:p>
                      <a:endParaRPr lang="uk-UA" sz="1800"/>
                    </a:p>
                  </a:txBody>
                  <a:tcPr marT="45700" marB="45700"/>
                </a:tc>
                <a:tc>
                  <a:txBody>
                    <a:bodyPr/>
                    <a:lstStyle/>
                    <a:p>
                      <a:endParaRPr lang="uk-UA" sz="1800"/>
                    </a:p>
                  </a:txBody>
                  <a:tcPr marT="45700" marB="45700"/>
                </a:tc>
                <a:tc>
                  <a:txBody>
                    <a:bodyPr/>
                    <a:lstStyle/>
                    <a:p>
                      <a:endParaRPr lang="uk-UA" sz="1800"/>
                    </a:p>
                  </a:txBody>
                  <a:tcPr marT="45700" marB="45700"/>
                </a:tc>
              </a:tr>
              <a:tr h="370681">
                <a:tc>
                  <a:txBody>
                    <a:bodyPr/>
                    <a:lstStyle/>
                    <a:p>
                      <a:endParaRPr lang="uk-UA" sz="1800"/>
                    </a:p>
                  </a:txBody>
                  <a:tcPr marT="45700" marB="45700"/>
                </a:tc>
                <a:tc>
                  <a:txBody>
                    <a:bodyPr/>
                    <a:lstStyle/>
                    <a:p>
                      <a:endParaRPr lang="uk-UA" sz="1800"/>
                    </a:p>
                  </a:txBody>
                  <a:tcPr marT="45700" marB="45700"/>
                </a:tc>
                <a:tc>
                  <a:txBody>
                    <a:bodyPr/>
                    <a:lstStyle/>
                    <a:p>
                      <a:endParaRPr lang="uk-UA" sz="1800"/>
                    </a:p>
                  </a:txBody>
                  <a:tcPr marT="45700" marB="45700"/>
                </a:tc>
              </a:tr>
              <a:tr h="370681">
                <a:tc>
                  <a:txBody>
                    <a:bodyPr/>
                    <a:lstStyle/>
                    <a:p>
                      <a:endParaRPr lang="uk-UA" sz="1800"/>
                    </a:p>
                  </a:txBody>
                  <a:tcPr marT="45700" marB="45700"/>
                </a:tc>
                <a:tc>
                  <a:txBody>
                    <a:bodyPr/>
                    <a:lstStyle/>
                    <a:p>
                      <a:endParaRPr lang="uk-UA" sz="1800"/>
                    </a:p>
                  </a:txBody>
                  <a:tcPr marT="45700" marB="45700"/>
                </a:tc>
                <a:tc>
                  <a:txBody>
                    <a:bodyPr/>
                    <a:lstStyle/>
                    <a:p>
                      <a:endParaRPr lang="uk-UA" sz="1800"/>
                    </a:p>
                  </a:txBody>
                  <a:tcPr marT="45700" marB="45700"/>
                </a:tc>
              </a:tr>
            </a:tbl>
          </a:graphicData>
        </a:graphic>
      </p:graphicFrame>
      <p:pic>
        <p:nvPicPr>
          <p:cNvPr id="52249" name="Рисунок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450" y="0"/>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50" name="Rectangle 9"/>
          <p:cNvSpPr>
            <a:spLocks noChangeArrowheads="1"/>
          </p:cNvSpPr>
          <p:nvPr/>
        </p:nvSpPr>
        <p:spPr bwMode="auto">
          <a:xfrm>
            <a:off x="566737" y="2332831"/>
            <a:ext cx="8096250" cy="5436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ctr">
              <a:spcBef>
                <a:spcPct val="0"/>
              </a:spcBef>
              <a:buClrTx/>
              <a:buFontTx/>
              <a:buNone/>
            </a:pPr>
            <a:endParaRPr lang="uk-UA" sz="1200" dirty="0">
              <a:latin typeface="Times New Roman" panose="02020603050405020304" pitchFamily="18" charset="0"/>
              <a:cs typeface="Times New Roman" panose="02020603050405020304" pitchFamily="18" charset="0"/>
            </a:endParaRPr>
          </a:p>
        </p:txBody>
      </p:sp>
      <p:sp>
        <p:nvSpPr>
          <p:cNvPr id="52251" name="Прямоугольник 6"/>
          <p:cNvSpPr>
            <a:spLocks noChangeArrowheads="1"/>
          </p:cNvSpPr>
          <p:nvPr/>
        </p:nvSpPr>
        <p:spPr bwMode="auto">
          <a:xfrm>
            <a:off x="257174" y="938554"/>
            <a:ext cx="8715375" cy="5786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r>
              <a:rPr lang="ru-RU" sz="1500" dirty="0" smtClean="0"/>
              <a:t>3.3.1</a:t>
            </a:r>
            <a:r>
              <a:rPr lang="ru-RU" sz="1500" dirty="0"/>
              <a:t>. </a:t>
            </a:r>
            <a:r>
              <a:rPr lang="ru-RU" sz="1500" dirty="0" err="1"/>
              <a:t>Кількість</a:t>
            </a:r>
            <a:r>
              <a:rPr lang="ru-RU" sz="1500" dirty="0"/>
              <a:t> </a:t>
            </a:r>
            <a:r>
              <a:rPr lang="ru-RU" sz="1500" dirty="0" err="1"/>
              <a:t>хворих</a:t>
            </a:r>
            <a:r>
              <a:rPr lang="ru-RU" sz="1500" dirty="0"/>
              <a:t> з </a:t>
            </a:r>
            <a:r>
              <a:rPr lang="ru-RU" sz="1500" dirty="0" err="1"/>
              <a:t>уперше</a:t>
            </a:r>
            <a:r>
              <a:rPr lang="ru-RU" sz="1500" dirty="0"/>
              <a:t> в </a:t>
            </a:r>
            <a:r>
              <a:rPr lang="ru-RU" sz="1500" dirty="0" err="1"/>
              <a:t>житті</a:t>
            </a:r>
            <a:r>
              <a:rPr lang="ru-RU" sz="1500" dirty="0"/>
              <a:t> </a:t>
            </a:r>
            <a:r>
              <a:rPr lang="ru-RU" sz="1500" dirty="0" err="1"/>
              <a:t>встановленим</a:t>
            </a:r>
            <a:r>
              <a:rPr lang="ru-RU" sz="1500" dirty="0"/>
              <a:t> </a:t>
            </a:r>
            <a:r>
              <a:rPr lang="ru-RU" sz="1500" dirty="0" err="1"/>
              <a:t>діагнозом</a:t>
            </a:r>
            <a:r>
              <a:rPr lang="ru-RU" sz="1500" dirty="0"/>
              <a:t> ВІЛ, на 100 000 </a:t>
            </a:r>
            <a:r>
              <a:rPr lang="ru-RU" sz="1500" dirty="0" err="1"/>
              <a:t>населення</a:t>
            </a:r>
            <a:r>
              <a:rPr lang="ru-RU" sz="1500" dirty="0"/>
              <a:t>;</a:t>
            </a:r>
            <a:endParaRPr lang="uk-UA" sz="1500" dirty="0"/>
          </a:p>
          <a:p>
            <a:r>
              <a:rPr lang="uk-UA" sz="1500" dirty="0" smtClean="0">
                <a:latin typeface="Times New Roman" panose="02020603050405020304" pitchFamily="18" charset="0"/>
                <a:cs typeface="Times New Roman" panose="02020603050405020304" pitchFamily="18" charset="0"/>
              </a:rPr>
              <a:t> </a:t>
            </a:r>
            <a:r>
              <a:rPr lang="ru-RU" sz="1500" dirty="0"/>
              <a:t>3.3.2. </a:t>
            </a:r>
            <a:r>
              <a:rPr lang="ru-RU" sz="1500" dirty="0" err="1"/>
              <a:t>Кількість</a:t>
            </a:r>
            <a:r>
              <a:rPr lang="ru-RU" sz="1500" dirty="0"/>
              <a:t> </a:t>
            </a:r>
            <a:r>
              <a:rPr lang="ru-RU" sz="1500" dirty="0" err="1"/>
              <a:t>хворих</a:t>
            </a:r>
            <a:r>
              <a:rPr lang="ru-RU" sz="1500" dirty="0"/>
              <a:t> з </a:t>
            </a:r>
            <a:r>
              <a:rPr lang="ru-RU" sz="1500" dirty="0" err="1"/>
              <a:t>уперше</a:t>
            </a:r>
            <a:r>
              <a:rPr lang="ru-RU" sz="1500" dirty="0"/>
              <a:t> в </a:t>
            </a:r>
            <a:r>
              <a:rPr lang="ru-RU" sz="1500" dirty="0" err="1"/>
              <a:t>житті</a:t>
            </a:r>
            <a:r>
              <a:rPr lang="ru-RU" sz="1500" dirty="0"/>
              <a:t> </a:t>
            </a:r>
            <a:r>
              <a:rPr lang="ru-RU" sz="1500" dirty="0" err="1"/>
              <a:t>встановленим</a:t>
            </a:r>
            <a:r>
              <a:rPr lang="ru-RU" sz="1500" dirty="0"/>
              <a:t> </a:t>
            </a:r>
            <a:r>
              <a:rPr lang="ru-RU" sz="1500" dirty="0" err="1"/>
              <a:t>діагнозом</a:t>
            </a:r>
            <a:r>
              <a:rPr lang="ru-RU" sz="1500" dirty="0"/>
              <a:t> активного </a:t>
            </a:r>
            <a:r>
              <a:rPr lang="ru-RU" sz="1500" dirty="0" err="1"/>
              <a:t>туберкульозу</a:t>
            </a:r>
            <a:r>
              <a:rPr lang="ru-RU" sz="1500" dirty="0"/>
              <a:t>, на 100 000 </a:t>
            </a:r>
            <a:r>
              <a:rPr lang="ru-RU" sz="1500" dirty="0" err="1"/>
              <a:t>населення</a:t>
            </a:r>
            <a:r>
              <a:rPr lang="ru-RU" sz="1500" dirty="0"/>
              <a:t>;</a:t>
            </a:r>
            <a:endParaRPr lang="uk-UA" sz="1500" dirty="0"/>
          </a:p>
          <a:p>
            <a:r>
              <a:rPr lang="uk-UA" sz="1500" dirty="0" smtClean="0"/>
              <a:t>3.4.3</a:t>
            </a:r>
            <a:r>
              <a:rPr lang="uk-UA" sz="1500" dirty="0"/>
              <a:t>. Кількість смертей жінок від злоякісного новоутворення молочної залози у віці 30-59 років, на 100 000 жінок відповідного віку;</a:t>
            </a:r>
          </a:p>
          <a:p>
            <a:r>
              <a:rPr lang="ru-RU" sz="1500" dirty="0" smtClean="0"/>
              <a:t>3.4.4</a:t>
            </a:r>
            <a:r>
              <a:rPr lang="ru-RU" sz="1500" dirty="0"/>
              <a:t>. </a:t>
            </a:r>
            <a:r>
              <a:rPr lang="ru-RU" sz="1500" dirty="0" err="1"/>
              <a:t>Кількість</a:t>
            </a:r>
            <a:r>
              <a:rPr lang="ru-RU" sz="1500" dirty="0"/>
              <a:t> смертей </a:t>
            </a:r>
            <a:r>
              <a:rPr lang="ru-RU" sz="1500" dirty="0" err="1"/>
              <a:t>жінок</a:t>
            </a:r>
            <a:r>
              <a:rPr lang="ru-RU" sz="1500" dirty="0"/>
              <a:t> </a:t>
            </a:r>
            <a:r>
              <a:rPr lang="ru-RU" sz="1500" dirty="0" err="1"/>
              <a:t>від</a:t>
            </a:r>
            <a:r>
              <a:rPr lang="ru-RU" sz="1500" dirty="0"/>
              <a:t> </a:t>
            </a:r>
            <a:r>
              <a:rPr lang="ru-RU" sz="1500" dirty="0" err="1"/>
              <a:t>злоякісного</a:t>
            </a:r>
            <a:r>
              <a:rPr lang="ru-RU" sz="1500" dirty="0"/>
              <a:t> </a:t>
            </a:r>
            <a:r>
              <a:rPr lang="ru-RU" sz="1500" dirty="0" err="1"/>
              <a:t>новоутворення</a:t>
            </a:r>
            <a:r>
              <a:rPr lang="ru-RU" sz="1500" dirty="0"/>
              <a:t> </a:t>
            </a:r>
            <a:r>
              <a:rPr lang="ru-RU" sz="1500" dirty="0" err="1"/>
              <a:t>шийки</a:t>
            </a:r>
            <a:r>
              <a:rPr lang="ru-RU" sz="1500" dirty="0"/>
              <a:t> матки у </a:t>
            </a:r>
            <a:r>
              <a:rPr lang="ru-RU" sz="1500" dirty="0" err="1"/>
              <a:t>віці</a:t>
            </a:r>
            <a:r>
              <a:rPr lang="ru-RU" sz="1500" dirty="0"/>
              <a:t> 30-59 </a:t>
            </a:r>
            <a:r>
              <a:rPr lang="ru-RU" sz="1500" dirty="0" err="1"/>
              <a:t>років</a:t>
            </a:r>
            <a:r>
              <a:rPr lang="ru-RU" sz="1500" dirty="0"/>
              <a:t>, на 100 000 </a:t>
            </a:r>
            <a:r>
              <a:rPr lang="ru-RU" sz="1500" dirty="0" err="1"/>
              <a:t>жінок</a:t>
            </a:r>
            <a:r>
              <a:rPr lang="ru-RU" sz="1500" dirty="0"/>
              <a:t> </a:t>
            </a:r>
            <a:r>
              <a:rPr lang="ru-RU" sz="1500" dirty="0" err="1"/>
              <a:t>відповідного</a:t>
            </a:r>
            <a:r>
              <a:rPr lang="ru-RU" sz="1500" dirty="0"/>
              <a:t> </a:t>
            </a:r>
            <a:r>
              <a:rPr lang="ru-RU" sz="1500" dirty="0" err="1"/>
              <a:t>віку</a:t>
            </a:r>
            <a:r>
              <a:rPr lang="uk-UA" sz="1500" dirty="0"/>
              <a:t>;</a:t>
            </a:r>
          </a:p>
          <a:p>
            <a:r>
              <a:rPr lang="ru-RU" sz="1500" dirty="0" smtClean="0"/>
              <a:t>3.5.1</a:t>
            </a:r>
            <a:r>
              <a:rPr lang="ru-RU" sz="1500" dirty="0"/>
              <a:t>. </a:t>
            </a:r>
            <a:r>
              <a:rPr lang="ru-RU" sz="1500" dirty="0" err="1"/>
              <a:t>Імовірність</a:t>
            </a:r>
            <a:r>
              <a:rPr lang="ru-RU" sz="1500" dirty="0"/>
              <a:t> </a:t>
            </a:r>
            <a:r>
              <a:rPr lang="ru-RU" sz="1500" dirty="0" err="1"/>
              <a:t>померти</a:t>
            </a:r>
            <a:r>
              <a:rPr lang="ru-RU" sz="1500" dirty="0"/>
              <a:t> у 20-64 роки, </a:t>
            </a:r>
            <a:r>
              <a:rPr lang="ru-RU" sz="1500" dirty="0" err="1"/>
              <a:t>чоловіки</a:t>
            </a:r>
            <a:r>
              <a:rPr lang="uk-UA" sz="1500" dirty="0"/>
              <a:t>;</a:t>
            </a:r>
          </a:p>
          <a:p>
            <a:r>
              <a:rPr lang="ru-RU" sz="1500" dirty="0" smtClean="0"/>
              <a:t>3.5.2</a:t>
            </a:r>
            <a:r>
              <a:rPr lang="ru-RU" sz="1500" dirty="0"/>
              <a:t>. </a:t>
            </a:r>
            <a:r>
              <a:rPr lang="ru-RU" sz="1500" dirty="0" err="1"/>
              <a:t>Імовірність</a:t>
            </a:r>
            <a:r>
              <a:rPr lang="ru-RU" sz="1500" dirty="0"/>
              <a:t> </a:t>
            </a:r>
            <a:r>
              <a:rPr lang="ru-RU" sz="1500" dirty="0" err="1"/>
              <a:t>померти</a:t>
            </a:r>
            <a:r>
              <a:rPr lang="ru-RU" sz="1500" dirty="0"/>
              <a:t> у 20-64 роки, </a:t>
            </a:r>
            <a:r>
              <a:rPr lang="ru-RU" sz="1500" dirty="0" err="1"/>
              <a:t>жінки</a:t>
            </a:r>
            <a:r>
              <a:rPr lang="uk-UA" sz="1500" dirty="0"/>
              <a:t>;</a:t>
            </a:r>
          </a:p>
          <a:p>
            <a:r>
              <a:rPr lang="ru-RU" sz="1500" dirty="0" smtClean="0"/>
              <a:t>3.6.1</a:t>
            </a:r>
            <a:r>
              <a:rPr lang="ru-RU" sz="1500" dirty="0"/>
              <a:t>. </a:t>
            </a:r>
            <a:r>
              <a:rPr lang="ru-RU" sz="1500" dirty="0" err="1"/>
              <a:t>Кількість</a:t>
            </a:r>
            <a:r>
              <a:rPr lang="ru-RU" sz="1500" dirty="0"/>
              <a:t> смертей </a:t>
            </a:r>
            <a:r>
              <a:rPr lang="ru-RU" sz="1500" dirty="0" err="1"/>
              <a:t>унаслідок</a:t>
            </a:r>
            <a:r>
              <a:rPr lang="ru-RU" sz="1500" dirty="0"/>
              <a:t> </a:t>
            </a:r>
            <a:r>
              <a:rPr lang="ru-RU" sz="1500" dirty="0" err="1"/>
              <a:t>транспортних</a:t>
            </a:r>
            <a:r>
              <a:rPr lang="ru-RU" sz="1500" dirty="0"/>
              <a:t> </a:t>
            </a:r>
            <a:r>
              <a:rPr lang="ru-RU" sz="1500" dirty="0" err="1"/>
              <a:t>нещасних</a:t>
            </a:r>
            <a:r>
              <a:rPr lang="ru-RU" sz="1500" dirty="0"/>
              <a:t> </a:t>
            </a:r>
            <a:r>
              <a:rPr lang="ru-RU" sz="1500" dirty="0" err="1"/>
              <a:t>випадків</a:t>
            </a:r>
            <a:r>
              <a:rPr lang="ru-RU" sz="1500" dirty="0"/>
              <a:t>, на 100 000 </a:t>
            </a:r>
            <a:r>
              <a:rPr lang="ru-RU" sz="1500" dirty="0" err="1"/>
              <a:t>населення</a:t>
            </a:r>
            <a:r>
              <a:rPr lang="uk-UA" sz="1500" dirty="0"/>
              <a:t>;</a:t>
            </a:r>
          </a:p>
          <a:p>
            <a:r>
              <a:rPr lang="ru-RU" sz="1500" dirty="0" smtClean="0"/>
              <a:t>3.6.2</a:t>
            </a:r>
            <a:r>
              <a:rPr lang="ru-RU" sz="1500" dirty="0"/>
              <a:t>. </a:t>
            </a:r>
            <a:r>
              <a:rPr lang="ru-RU" sz="1500" dirty="0" err="1"/>
              <a:t>Кількість</a:t>
            </a:r>
            <a:r>
              <a:rPr lang="ru-RU" sz="1500" dirty="0"/>
              <a:t> </a:t>
            </a:r>
            <a:r>
              <a:rPr lang="ru-RU" sz="1500" dirty="0" err="1"/>
              <a:t>травмованих</a:t>
            </a:r>
            <a:r>
              <a:rPr lang="ru-RU" sz="1500" dirty="0"/>
              <a:t> </a:t>
            </a:r>
            <a:r>
              <a:rPr lang="ru-RU" sz="1500" dirty="0" err="1"/>
              <a:t>осіб</a:t>
            </a:r>
            <a:r>
              <a:rPr lang="ru-RU" sz="1500" dirty="0"/>
              <a:t> </a:t>
            </a:r>
            <a:r>
              <a:rPr lang="ru-RU" sz="1500" dirty="0" err="1"/>
              <a:t>унаслідок</a:t>
            </a:r>
            <a:r>
              <a:rPr lang="ru-RU" sz="1500" dirty="0"/>
              <a:t> </a:t>
            </a:r>
            <a:r>
              <a:rPr lang="ru-RU" sz="1500" dirty="0" err="1"/>
              <a:t>дорожньо-транспортних</a:t>
            </a:r>
            <a:r>
              <a:rPr lang="ru-RU" sz="1500" dirty="0"/>
              <a:t> </a:t>
            </a:r>
            <a:r>
              <a:rPr lang="ru-RU" sz="1500" dirty="0" err="1"/>
              <a:t>пригод</a:t>
            </a:r>
            <a:r>
              <a:rPr lang="ru-RU" sz="1500" dirty="0"/>
              <a:t>, на 100000 </a:t>
            </a:r>
            <a:r>
              <a:rPr lang="ru-RU" sz="1500" dirty="0" err="1"/>
              <a:t>населення</a:t>
            </a:r>
            <a:r>
              <a:rPr lang="uk-UA" sz="1500" dirty="0"/>
              <a:t>;</a:t>
            </a:r>
          </a:p>
          <a:p>
            <a:r>
              <a:rPr lang="ru-RU" sz="1500" dirty="0" smtClean="0"/>
              <a:t>3.8.1</a:t>
            </a:r>
            <a:r>
              <a:rPr lang="ru-RU" sz="1500" dirty="0"/>
              <a:t>. </a:t>
            </a:r>
            <a:r>
              <a:rPr lang="ru-RU" sz="1500" dirty="0" err="1"/>
              <a:t>Частка</a:t>
            </a:r>
            <a:r>
              <a:rPr lang="ru-RU" sz="1500" dirty="0"/>
              <a:t> </a:t>
            </a:r>
            <a:r>
              <a:rPr lang="ru-RU" sz="1500" dirty="0" err="1"/>
              <a:t>осіб</a:t>
            </a:r>
            <a:r>
              <a:rPr lang="ru-RU" sz="1500" dirty="0"/>
              <a:t>, </a:t>
            </a:r>
            <a:r>
              <a:rPr lang="ru-RU" sz="1500" dirty="0" err="1"/>
              <a:t>які</a:t>
            </a:r>
            <a:r>
              <a:rPr lang="ru-RU" sz="1500" dirty="0"/>
              <a:t> </a:t>
            </a:r>
            <a:r>
              <a:rPr lang="ru-RU" sz="1500" dirty="0" err="1"/>
              <a:t>курять</a:t>
            </a:r>
            <a:r>
              <a:rPr lang="ru-RU" sz="1500" dirty="0"/>
              <a:t>, </a:t>
            </a:r>
            <a:r>
              <a:rPr lang="ru-RU" sz="1500" dirty="0" err="1"/>
              <a:t>серед</a:t>
            </a:r>
            <a:r>
              <a:rPr lang="ru-RU" sz="1500" dirty="0"/>
              <a:t> </a:t>
            </a:r>
            <a:r>
              <a:rPr lang="ru-RU" sz="1500" dirty="0" err="1"/>
              <a:t>жінок</a:t>
            </a:r>
            <a:r>
              <a:rPr lang="ru-RU" sz="1500" dirty="0"/>
              <a:t> </a:t>
            </a:r>
            <a:r>
              <a:rPr lang="ru-RU" sz="1500" dirty="0" err="1"/>
              <a:t>віком</a:t>
            </a:r>
            <a:r>
              <a:rPr lang="ru-RU" sz="1500" dirty="0"/>
              <a:t> 16-29 </a:t>
            </a:r>
            <a:r>
              <a:rPr lang="ru-RU" sz="1500" dirty="0" err="1"/>
              <a:t>років</a:t>
            </a:r>
            <a:r>
              <a:rPr lang="ru-RU" sz="1500" dirty="0"/>
              <a:t>, %</a:t>
            </a:r>
            <a:r>
              <a:rPr lang="uk-UA" sz="1500" dirty="0" smtClean="0"/>
              <a:t>;</a:t>
            </a:r>
            <a:r>
              <a:rPr lang="ru-RU" sz="1500" dirty="0" smtClean="0"/>
              <a:t> </a:t>
            </a:r>
          </a:p>
          <a:p>
            <a:r>
              <a:rPr lang="ru-RU" sz="1500" dirty="0" smtClean="0"/>
              <a:t>16.1.1. </a:t>
            </a:r>
            <a:r>
              <a:rPr lang="ru-RU" sz="1500" dirty="0" err="1" smtClean="0"/>
              <a:t>Кількість</a:t>
            </a:r>
            <a:r>
              <a:rPr lang="ru-RU" sz="1500" dirty="0" smtClean="0"/>
              <a:t> </a:t>
            </a:r>
            <a:r>
              <a:rPr lang="ru-RU" sz="1500" dirty="0" err="1" smtClean="0"/>
              <a:t>облікованих</a:t>
            </a:r>
            <a:r>
              <a:rPr lang="ru-RU" sz="1500" dirty="0" smtClean="0"/>
              <a:t> за </a:t>
            </a:r>
            <a:r>
              <a:rPr lang="ru-RU" sz="1500" dirty="0" err="1" smtClean="0"/>
              <a:t>останні</a:t>
            </a:r>
            <a:r>
              <a:rPr lang="ru-RU" sz="1500" dirty="0" smtClean="0"/>
              <a:t> 12 </a:t>
            </a:r>
            <a:r>
              <a:rPr lang="ru-RU" sz="1500" dirty="0" err="1" smtClean="0"/>
              <a:t>місяців</a:t>
            </a:r>
            <a:r>
              <a:rPr lang="ru-RU" sz="1500" dirty="0" smtClean="0"/>
              <a:t> </a:t>
            </a:r>
            <a:r>
              <a:rPr lang="ru-RU" sz="1500" dirty="0" err="1" smtClean="0"/>
              <a:t>кримінальних</a:t>
            </a:r>
            <a:r>
              <a:rPr lang="ru-RU" sz="1500" dirty="0" smtClean="0"/>
              <a:t> </a:t>
            </a:r>
            <a:r>
              <a:rPr lang="ru-RU" sz="1500" dirty="0" err="1" smtClean="0"/>
              <a:t>правопорушень</a:t>
            </a:r>
            <a:r>
              <a:rPr lang="ru-RU" sz="1500" dirty="0" smtClean="0"/>
              <a:t> за ст. 115 – 118, 121 КК України (</a:t>
            </a:r>
            <a:r>
              <a:rPr lang="ru-RU" sz="1500" dirty="0" err="1" smtClean="0"/>
              <a:t>очевидні</a:t>
            </a:r>
            <a:r>
              <a:rPr lang="ru-RU" sz="1500" dirty="0" smtClean="0"/>
              <a:t> </a:t>
            </a:r>
            <a:r>
              <a:rPr lang="ru-RU" sz="1500" dirty="0" err="1" smtClean="0"/>
              <a:t>умисні</a:t>
            </a:r>
            <a:r>
              <a:rPr lang="ru-RU" sz="1500" dirty="0" smtClean="0"/>
              <a:t> </a:t>
            </a:r>
            <a:r>
              <a:rPr lang="ru-RU" sz="1500" dirty="0" err="1" smtClean="0"/>
              <a:t>вбивства</a:t>
            </a:r>
            <a:r>
              <a:rPr lang="ru-RU" sz="1500" dirty="0" smtClean="0"/>
              <a:t>, </a:t>
            </a:r>
            <a:r>
              <a:rPr lang="ru-RU" sz="1500" dirty="0" err="1" smtClean="0"/>
              <a:t>умисні</a:t>
            </a:r>
            <a:r>
              <a:rPr lang="ru-RU" sz="1500" dirty="0" smtClean="0"/>
              <a:t> </a:t>
            </a:r>
            <a:r>
              <a:rPr lang="ru-RU" sz="1500" dirty="0" err="1" smtClean="0"/>
              <a:t>тяжкі</a:t>
            </a:r>
            <a:r>
              <a:rPr lang="ru-RU" sz="1500" dirty="0" smtClean="0"/>
              <a:t> </a:t>
            </a:r>
            <a:r>
              <a:rPr lang="ru-RU" sz="1500" dirty="0" err="1" smtClean="0"/>
              <a:t>тілесні</a:t>
            </a:r>
            <a:r>
              <a:rPr lang="ru-RU" sz="1500" dirty="0" smtClean="0"/>
              <a:t> </a:t>
            </a:r>
            <a:r>
              <a:rPr lang="ru-RU" sz="1500" dirty="0" err="1" smtClean="0"/>
              <a:t>ушкодження</a:t>
            </a:r>
            <a:r>
              <a:rPr lang="ru-RU" sz="1500" dirty="0" smtClean="0"/>
              <a:t>) в </a:t>
            </a:r>
            <a:r>
              <a:rPr lang="ru-RU" sz="1500" dirty="0" err="1" smtClean="0"/>
              <a:t>розрахунку</a:t>
            </a:r>
            <a:r>
              <a:rPr lang="ru-RU" sz="1500" dirty="0" smtClean="0"/>
              <a:t> на 100 000 </a:t>
            </a:r>
            <a:r>
              <a:rPr lang="ru-RU" sz="1500" dirty="0" err="1" smtClean="0"/>
              <a:t>осіб</a:t>
            </a:r>
            <a:r>
              <a:rPr lang="ru-RU" sz="1500" dirty="0" smtClean="0"/>
              <a:t>;</a:t>
            </a:r>
          </a:p>
          <a:p>
            <a:r>
              <a:rPr lang="ru-RU" sz="1500" dirty="0" smtClean="0"/>
              <a:t>16.1.2. </a:t>
            </a:r>
            <a:r>
              <a:rPr lang="ru-RU" sz="1500" dirty="0" err="1" smtClean="0"/>
              <a:t>Чисельність</a:t>
            </a:r>
            <a:r>
              <a:rPr lang="ru-RU" sz="1500" dirty="0" smtClean="0"/>
              <a:t> </a:t>
            </a:r>
            <a:r>
              <a:rPr lang="ru-RU" sz="1500" dirty="0" err="1" smtClean="0"/>
              <a:t>потерпілих</a:t>
            </a:r>
            <a:r>
              <a:rPr lang="ru-RU" sz="1500" dirty="0" smtClean="0"/>
              <a:t> </a:t>
            </a:r>
            <a:r>
              <a:rPr lang="ru-RU" sz="1500" dirty="0" err="1" smtClean="0"/>
              <a:t>від</a:t>
            </a:r>
            <a:r>
              <a:rPr lang="ru-RU" sz="1500" dirty="0" smtClean="0"/>
              <a:t> </a:t>
            </a:r>
            <a:r>
              <a:rPr lang="ru-RU" sz="1500" dirty="0" err="1" smtClean="0"/>
              <a:t>кримінальних</a:t>
            </a:r>
            <a:r>
              <a:rPr lang="ru-RU" sz="1500" dirty="0" smtClean="0"/>
              <a:t> </a:t>
            </a:r>
            <a:r>
              <a:rPr lang="ru-RU" sz="1500" dirty="0" err="1" smtClean="0"/>
              <a:t>правопорушень</a:t>
            </a:r>
            <a:r>
              <a:rPr lang="ru-RU" sz="1500" dirty="0" smtClean="0"/>
              <a:t>, </a:t>
            </a:r>
            <a:r>
              <a:rPr lang="ru-RU" sz="1500" dirty="0" err="1" smtClean="0"/>
              <a:t>пов'язаних</a:t>
            </a:r>
            <a:r>
              <a:rPr lang="ru-RU" sz="1500" dirty="0" smtClean="0"/>
              <a:t> з </a:t>
            </a:r>
            <a:r>
              <a:rPr lang="ru-RU" sz="1500" dirty="0" err="1" smtClean="0"/>
              <a:t>фізичним</a:t>
            </a:r>
            <a:r>
              <a:rPr lang="ru-RU" sz="1500" dirty="0" smtClean="0"/>
              <a:t> </a:t>
            </a:r>
            <a:r>
              <a:rPr lang="ru-RU" sz="1500" dirty="0" err="1" smtClean="0"/>
              <a:t>насильством</a:t>
            </a:r>
            <a:r>
              <a:rPr lang="ru-RU" sz="1500" dirty="0" smtClean="0"/>
              <a:t> (</a:t>
            </a:r>
            <a:r>
              <a:rPr lang="ru-RU" sz="1500" dirty="0" err="1" smtClean="0"/>
              <a:t>умисні</a:t>
            </a:r>
            <a:r>
              <a:rPr lang="ru-RU" sz="1500" dirty="0" smtClean="0"/>
              <a:t> </a:t>
            </a:r>
            <a:r>
              <a:rPr lang="ru-RU" sz="1500" dirty="0" err="1" smtClean="0"/>
              <a:t>вбивства</a:t>
            </a:r>
            <a:r>
              <a:rPr lang="ru-RU" sz="1500" dirty="0" smtClean="0"/>
              <a:t> (та замахи на них), </a:t>
            </a:r>
            <a:r>
              <a:rPr lang="ru-RU" sz="1500" dirty="0" err="1" smtClean="0"/>
              <a:t>зґвалтування</a:t>
            </a:r>
            <a:r>
              <a:rPr lang="ru-RU" sz="1500" dirty="0" smtClean="0"/>
              <a:t> (та замахи на них), </a:t>
            </a:r>
            <a:r>
              <a:rPr lang="ru-RU" sz="1500" dirty="0" err="1" smtClean="0"/>
              <a:t>тяжкі</a:t>
            </a:r>
            <a:r>
              <a:rPr lang="ru-RU" sz="1500" dirty="0" smtClean="0"/>
              <a:t> </a:t>
            </a:r>
            <a:r>
              <a:rPr lang="ru-RU" sz="1500" dirty="0" err="1" smtClean="0"/>
              <a:t>тілесні</a:t>
            </a:r>
            <a:r>
              <a:rPr lang="ru-RU" sz="1500" dirty="0" smtClean="0"/>
              <a:t> </a:t>
            </a:r>
            <a:r>
              <a:rPr lang="ru-RU" sz="1500" dirty="0" err="1" smtClean="0"/>
              <a:t>ушкодження</a:t>
            </a:r>
            <a:r>
              <a:rPr lang="ru-RU" sz="1500" dirty="0" smtClean="0"/>
              <a:t>), </a:t>
            </a:r>
            <a:r>
              <a:rPr lang="ru-RU" sz="1500" dirty="0" err="1" smtClean="0"/>
              <a:t>облікованих</a:t>
            </a:r>
            <a:r>
              <a:rPr lang="ru-RU" sz="1500" dirty="0" smtClean="0"/>
              <a:t> за </a:t>
            </a:r>
            <a:r>
              <a:rPr lang="ru-RU" sz="1500" dirty="0" err="1" smtClean="0"/>
              <a:t>останні</a:t>
            </a:r>
            <a:r>
              <a:rPr lang="ru-RU" sz="1500" dirty="0" smtClean="0"/>
              <a:t> 12 </a:t>
            </a:r>
            <a:r>
              <a:rPr lang="ru-RU" sz="1500" dirty="0" err="1" smtClean="0"/>
              <a:t>місяців</a:t>
            </a:r>
            <a:r>
              <a:rPr lang="ru-RU" sz="1500" dirty="0" smtClean="0"/>
              <a:t>, у </a:t>
            </a:r>
            <a:r>
              <a:rPr lang="ru-RU" sz="1500" dirty="0" err="1" smtClean="0"/>
              <a:t>розрахунку</a:t>
            </a:r>
            <a:r>
              <a:rPr lang="ru-RU" sz="1500" dirty="0" smtClean="0"/>
              <a:t> на 100 000 </a:t>
            </a:r>
            <a:r>
              <a:rPr lang="ru-RU" sz="1500" dirty="0" err="1" smtClean="0"/>
              <a:t>осіб</a:t>
            </a:r>
            <a:r>
              <a:rPr lang="ru-RU" sz="1500" dirty="0" smtClean="0"/>
              <a:t>;</a:t>
            </a:r>
          </a:p>
          <a:p>
            <a:r>
              <a:rPr lang="ru-RU" sz="1500" dirty="0" smtClean="0"/>
              <a:t>16.1.3.а. </a:t>
            </a:r>
            <a:r>
              <a:rPr lang="ru-RU" sz="1500" dirty="0" err="1" smtClean="0"/>
              <a:t>Чисельність</a:t>
            </a:r>
            <a:r>
              <a:rPr lang="ru-RU" sz="1500" dirty="0" smtClean="0"/>
              <a:t> </a:t>
            </a:r>
            <a:r>
              <a:rPr lang="ru-RU" sz="1500" dirty="0" err="1" smtClean="0"/>
              <a:t>потерпілих</a:t>
            </a:r>
            <a:r>
              <a:rPr lang="ru-RU" sz="1500" dirty="0" smtClean="0"/>
              <a:t> за </a:t>
            </a:r>
            <a:r>
              <a:rPr lang="ru-RU" sz="1500" dirty="0" err="1" smtClean="0"/>
              <a:t>останні</a:t>
            </a:r>
            <a:r>
              <a:rPr lang="ru-RU" sz="1500" dirty="0" smtClean="0"/>
              <a:t> 12 </a:t>
            </a:r>
            <a:r>
              <a:rPr lang="ru-RU" sz="1500" dirty="0" err="1" smtClean="0"/>
              <a:t>місяців</a:t>
            </a:r>
            <a:r>
              <a:rPr lang="ru-RU" sz="1500" dirty="0" smtClean="0"/>
              <a:t> </a:t>
            </a:r>
            <a:r>
              <a:rPr lang="ru-RU" sz="1500" dirty="0" err="1" smtClean="0"/>
              <a:t>від</a:t>
            </a:r>
            <a:r>
              <a:rPr lang="ru-RU" sz="1500" dirty="0" smtClean="0"/>
              <a:t> </a:t>
            </a:r>
            <a:r>
              <a:rPr lang="ru-RU" sz="1500" dirty="0" err="1" smtClean="0"/>
              <a:t>зґвалтувань</a:t>
            </a:r>
            <a:r>
              <a:rPr lang="ru-RU" sz="1500" dirty="0" smtClean="0"/>
              <a:t>, </a:t>
            </a:r>
            <a:r>
              <a:rPr lang="ru-RU" sz="1500" dirty="0" err="1" smtClean="0"/>
              <a:t>осіб</a:t>
            </a:r>
            <a:r>
              <a:rPr lang="ru-RU" sz="1500" dirty="0" smtClean="0"/>
              <a:t>;</a:t>
            </a:r>
          </a:p>
          <a:p>
            <a:r>
              <a:rPr lang="ru-RU" sz="1500" dirty="0" smtClean="0"/>
              <a:t>16.2.1. </a:t>
            </a:r>
            <a:r>
              <a:rPr lang="ru-RU" sz="1500" dirty="0" err="1" smtClean="0"/>
              <a:t>Чисельність</a:t>
            </a:r>
            <a:r>
              <a:rPr lang="ru-RU" sz="1500" dirty="0" smtClean="0"/>
              <a:t> </a:t>
            </a:r>
            <a:r>
              <a:rPr lang="ru-RU" sz="1500" dirty="0" err="1" smtClean="0"/>
              <a:t>потерпілих</a:t>
            </a:r>
            <a:r>
              <a:rPr lang="ru-RU" sz="1500" dirty="0" smtClean="0"/>
              <a:t> у </a:t>
            </a:r>
            <a:r>
              <a:rPr lang="ru-RU" sz="1500" dirty="0" err="1" smtClean="0"/>
              <a:t>кримінальних</a:t>
            </a:r>
            <a:r>
              <a:rPr lang="ru-RU" sz="1500" dirty="0" smtClean="0"/>
              <a:t> </a:t>
            </a:r>
            <a:r>
              <a:rPr lang="ru-RU" sz="1500" dirty="0" err="1" smtClean="0"/>
              <a:t>правопорушеннях</a:t>
            </a:r>
            <a:r>
              <a:rPr lang="ru-RU" sz="1500" dirty="0" smtClean="0"/>
              <a:t> </a:t>
            </a:r>
            <a:r>
              <a:rPr lang="ru-RU" sz="1500" dirty="0" err="1" smtClean="0"/>
              <a:t>щодо</a:t>
            </a:r>
            <a:r>
              <a:rPr lang="ru-RU" sz="1500" dirty="0" smtClean="0"/>
              <a:t> торгівлі людьми </a:t>
            </a:r>
            <a:r>
              <a:rPr lang="ru-RU" sz="1500" dirty="0" err="1" smtClean="0"/>
              <a:t>або</a:t>
            </a:r>
            <a:r>
              <a:rPr lang="ru-RU" sz="1500" dirty="0" smtClean="0"/>
              <a:t> </a:t>
            </a:r>
            <a:r>
              <a:rPr lang="ru-RU" sz="1500" dirty="0" err="1" smtClean="0"/>
              <a:t>інших</a:t>
            </a:r>
            <a:r>
              <a:rPr lang="ru-RU" sz="1500" dirty="0" smtClean="0"/>
              <a:t> </a:t>
            </a:r>
            <a:r>
              <a:rPr lang="ru-RU" sz="1500" dirty="0" err="1" smtClean="0"/>
              <a:t>незаконних</a:t>
            </a:r>
            <a:r>
              <a:rPr lang="ru-RU" sz="1500" dirty="0" smtClean="0"/>
              <a:t> </a:t>
            </a:r>
            <a:r>
              <a:rPr lang="ru-RU" sz="1500" dirty="0" err="1" smtClean="0"/>
              <a:t>угод</a:t>
            </a:r>
            <a:r>
              <a:rPr lang="ru-RU" sz="1500" dirty="0" smtClean="0"/>
              <a:t> </a:t>
            </a:r>
            <a:r>
              <a:rPr lang="ru-RU" sz="1500" dirty="0" err="1" smtClean="0"/>
              <a:t>щодо</a:t>
            </a:r>
            <a:r>
              <a:rPr lang="ru-RU" sz="1500" dirty="0" smtClean="0"/>
              <a:t> </a:t>
            </a:r>
            <a:r>
              <a:rPr lang="ru-RU" sz="1500" dirty="0" err="1" smtClean="0"/>
              <a:t>передачі</a:t>
            </a:r>
            <a:r>
              <a:rPr lang="ru-RU" sz="1500" dirty="0" smtClean="0"/>
              <a:t> </a:t>
            </a:r>
            <a:r>
              <a:rPr lang="ru-RU" sz="1500" dirty="0" err="1" smtClean="0"/>
              <a:t>людини</a:t>
            </a:r>
            <a:r>
              <a:rPr lang="ru-RU" sz="1500" dirty="0" smtClean="0"/>
              <a:t>, </a:t>
            </a:r>
            <a:r>
              <a:rPr lang="ru-RU" sz="1500" dirty="0" err="1" smtClean="0"/>
              <a:t>облікованих</a:t>
            </a:r>
            <a:r>
              <a:rPr lang="ru-RU" sz="1500" dirty="0" smtClean="0"/>
              <a:t> за </a:t>
            </a:r>
            <a:r>
              <a:rPr lang="ru-RU" sz="1500" dirty="0" err="1" smtClean="0"/>
              <a:t>останні</a:t>
            </a:r>
            <a:r>
              <a:rPr lang="ru-RU" sz="1500" dirty="0" smtClean="0"/>
              <a:t> 12 </a:t>
            </a:r>
            <a:r>
              <a:rPr lang="ru-RU" sz="1500" dirty="0" err="1" smtClean="0"/>
              <a:t>місяців</a:t>
            </a:r>
            <a:r>
              <a:rPr lang="ru-RU" sz="1500" dirty="0" smtClean="0"/>
              <a:t>, </a:t>
            </a:r>
            <a:r>
              <a:rPr lang="ru-RU" sz="1500" dirty="0" err="1" smtClean="0"/>
              <a:t>осіб</a:t>
            </a:r>
            <a:r>
              <a:rPr lang="ru-RU" sz="1500" dirty="0" smtClean="0"/>
              <a:t>.</a:t>
            </a:r>
            <a:endParaRPr lang="uk-UA" sz="1500" dirty="0" smtClean="0"/>
          </a:p>
          <a:p>
            <a:endParaRPr lang="uk-UA" sz="1700" dirty="0"/>
          </a:p>
          <a:p>
            <a:pPr>
              <a:spcBef>
                <a:spcPts val="600"/>
              </a:spcBef>
            </a:pPr>
            <a:endParaRPr lang="ru-RU" dirty="0">
              <a:solidFill>
                <a:srgbClr val="FF0000"/>
              </a:solidFill>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108520" y="511175"/>
            <a:ext cx="8352928" cy="369332"/>
          </a:xfrm>
          <a:prstGeom prst="rect">
            <a:avLst/>
          </a:prstGeom>
        </p:spPr>
        <p:txBody>
          <a:bodyPr wrap="square">
            <a:spAutoFit/>
          </a:bodyPr>
          <a:lstStyle/>
          <a:p>
            <a:pPr marL="357188" eaLnBrk="1" fontAlgn="auto" hangingPunct="1">
              <a:spcAft>
                <a:spcPts val="0"/>
              </a:spcAft>
              <a:defRPr/>
            </a:pPr>
            <a:r>
              <a:rPr lang="uk-UA" b="1" dirty="0">
                <a:latin typeface="Times New Roman" panose="02020603050405020304" pitchFamily="18" charset="0"/>
                <a:cs typeface="Times New Roman" panose="02020603050405020304" pitchFamily="18" charset="0"/>
              </a:rPr>
              <a:t>3. Цілі Сталого розвитку:</a:t>
            </a:r>
            <a:r>
              <a:rPr lang="uk-UA" b="1" i="1" dirty="0">
                <a:latin typeface="Times New Roman" panose="02020603050405020304" pitchFamily="18" charset="0"/>
                <a:cs typeface="Times New Roman" panose="02020603050405020304" pitchFamily="18" charset="0"/>
              </a:rPr>
              <a:t> </a:t>
            </a:r>
            <a:r>
              <a:rPr lang="uk-UA" b="1" i="1" dirty="0" smtClean="0">
                <a:latin typeface="Times New Roman" panose="02020603050405020304" pitchFamily="18" charset="0"/>
                <a:cs typeface="Times New Roman" panose="02020603050405020304" pitchFamily="18" charset="0"/>
              </a:rPr>
              <a:t>національні </a:t>
            </a:r>
            <a:r>
              <a:rPr lang="uk-UA" b="1" i="1" u="sng" dirty="0" smtClean="0">
                <a:latin typeface="Times New Roman" panose="02020603050405020304" pitchFamily="18" charset="0"/>
                <a:cs typeface="Times New Roman" panose="02020603050405020304" pitchFamily="18" charset="0"/>
              </a:rPr>
              <a:t>додаткові </a:t>
            </a:r>
            <a:r>
              <a:rPr lang="uk-UA" b="1" i="1" dirty="0" smtClean="0">
                <a:latin typeface="Times New Roman" panose="02020603050405020304" pitchFamily="18" charset="0"/>
                <a:cs typeface="Times New Roman" panose="02020603050405020304" pitchFamily="18" charset="0"/>
              </a:rPr>
              <a:t>показники ЦСР (діти 13)</a:t>
            </a:r>
            <a:endParaRPr lang="uk-UA"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6425943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574675" y="960438"/>
            <a:ext cx="8001000" cy="255587"/>
          </a:xfrm>
        </p:spPr>
        <p:txBody>
          <a:bodyPr/>
          <a:lstStyle/>
          <a:p>
            <a:pPr eaLnBrk="1" hangingPunct="1"/>
            <a:r>
              <a:rPr lang="uk-UA" sz="3400" smtClean="0"/>
              <a:t/>
            </a:r>
            <a:br>
              <a:rPr lang="uk-UA" sz="3400" smtClean="0"/>
            </a:br>
            <a:endParaRPr lang="ru-RU" sz="3400" smtClean="0">
              <a:latin typeface="Times New Roman" panose="02020603050405020304" pitchFamily="18" charset="0"/>
            </a:endParaRPr>
          </a:p>
        </p:txBody>
      </p:sp>
      <p:sp>
        <p:nvSpPr>
          <p:cNvPr id="50179" name="Rectangle 3"/>
          <p:cNvSpPr>
            <a:spLocks noGrp="1" noChangeArrowheads="1"/>
          </p:cNvSpPr>
          <p:nvPr>
            <p:ph type="body" sz="half" idx="1"/>
          </p:nvPr>
        </p:nvSpPr>
        <p:spPr>
          <a:xfrm>
            <a:off x="539750" y="836613"/>
            <a:ext cx="8532813" cy="649287"/>
          </a:xfrm>
        </p:spPr>
        <p:txBody>
          <a:bodyPr/>
          <a:lstStyle/>
          <a:p>
            <a:pPr eaLnBrk="1" hangingPunct="1">
              <a:lnSpc>
                <a:spcPct val="55000"/>
              </a:lnSpc>
              <a:buClr>
                <a:schemeClr val="tx1"/>
              </a:buClr>
              <a:buFont typeface="Wingdings" panose="05000000000000000000" pitchFamily="2" charset="2"/>
              <a:buChar char="Ш"/>
            </a:pPr>
            <a:endParaRPr lang="uk-UA" sz="2000" b="1" smtClean="0">
              <a:latin typeface="Palatino Linotype" panose="02040502050505030304" pitchFamily="18" charset="0"/>
            </a:endParaRPr>
          </a:p>
          <a:p>
            <a:pPr eaLnBrk="1" hangingPunct="1">
              <a:lnSpc>
                <a:spcPct val="55000"/>
              </a:lnSpc>
              <a:buClr>
                <a:schemeClr val="tx1"/>
              </a:buClr>
              <a:buFont typeface="Wingdings" panose="05000000000000000000" pitchFamily="2" charset="2"/>
              <a:buNone/>
            </a:pPr>
            <a:r>
              <a:rPr lang="uk-UA" sz="2000" b="1" smtClean="0">
                <a:latin typeface="Palatino Linotype" panose="02040502050505030304" pitchFamily="18" charset="0"/>
              </a:rPr>
              <a:t>Найважливіші теми для гендерного аналізу.</a:t>
            </a:r>
          </a:p>
        </p:txBody>
      </p:sp>
      <p:sp>
        <p:nvSpPr>
          <p:cNvPr id="22533" name="Rectangle 5"/>
          <p:cNvSpPr>
            <a:spLocks noChangeArrowheads="1"/>
          </p:cNvSpPr>
          <p:nvPr/>
        </p:nvSpPr>
        <p:spPr bwMode="auto">
          <a:xfrm>
            <a:off x="684213" y="2879725"/>
            <a:ext cx="8064500" cy="326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indent="342900">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eaLnBrk="1" hangingPunct="1">
              <a:buFont typeface="Wingdings" panose="05000000000000000000" pitchFamily="2" charset="2"/>
              <a:buChar char="Ш"/>
              <a:defRPr/>
            </a:pPr>
            <a:r>
              <a:rPr lang="uk-UA" sz="2000" dirty="0" smtClean="0"/>
              <a:t> участь у громадському житті та прийняття рішень;</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професійна сегрегація</a:t>
            </a:r>
            <a:r>
              <a:rPr lang="en-US" sz="2000" dirty="0" smtClean="0"/>
              <a:t>;</a:t>
            </a:r>
            <a:endParaRPr lang="uk-UA" sz="2000" dirty="0" smtClean="0"/>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доступ та участь на ринку праці (уключаючи неформальну</a:t>
            </a:r>
          </a:p>
          <a:p>
            <a:pPr indent="0" eaLnBrk="1" hangingPunct="1">
              <a:defRPr/>
            </a:pPr>
            <a:r>
              <a:rPr lang="uk-UA" sz="2000" dirty="0" smtClean="0"/>
              <a:t>      зайнятість); </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насильство по відношенню до жінок;</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торгівля людьми;</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використання часу</a:t>
            </a:r>
            <a:r>
              <a:rPr lang="en-US" sz="2000" dirty="0" smtClean="0"/>
              <a:t>;</a:t>
            </a:r>
            <a:endParaRPr lang="uk-UA" sz="2000" dirty="0" smtClean="0"/>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складання бюджетів з урахуванням гендерної специфіки.</a:t>
            </a:r>
          </a:p>
        </p:txBody>
      </p:sp>
      <p:sp>
        <p:nvSpPr>
          <p:cNvPr id="50181" name="Прямоугольник 1"/>
          <p:cNvSpPr>
            <a:spLocks noChangeArrowheads="1"/>
          </p:cNvSpPr>
          <p:nvPr/>
        </p:nvSpPr>
        <p:spPr bwMode="auto">
          <a:xfrm>
            <a:off x="461963" y="1412875"/>
            <a:ext cx="8286750" cy="101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just"/>
            <a:r>
              <a:rPr lang="uk-UA" sz="2000">
                <a:cs typeface="Times New Roman" panose="02020603050405020304" pitchFamily="18" charset="0"/>
              </a:rPr>
              <a:t>На підставі останніх документів ЄЕК ООН із питань гендерної статистики сформульовані теми, які визначені пріоритетними в контексті перспективного гендерного аналізу, а саме:</a:t>
            </a:r>
            <a:endParaRPr lang="uk-UA" sz="2000"/>
          </a:p>
        </p:txBody>
      </p:sp>
      <p:pic>
        <p:nvPicPr>
          <p:cNvPr id="50182" name="Рисунок 2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263" y="0"/>
            <a:ext cx="9140826"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3" name="Rectangle 5"/>
          <p:cNvSpPr>
            <a:spLocks noChangeArrowheads="1"/>
          </p:cNvSpPr>
          <p:nvPr/>
        </p:nvSpPr>
        <p:spPr bwMode="auto">
          <a:xfrm>
            <a:off x="138113" y="1208008"/>
            <a:ext cx="8755062" cy="51706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marL="342900" indent="-342900">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buFont typeface="Wingdings" panose="05000000000000000000" pitchFamily="2" charset="2"/>
              <a:buChar char="v"/>
            </a:pPr>
            <a:r>
              <a:rPr lang="uk-UA" sz="2200" dirty="0" smtClean="0">
                <a:latin typeface="Times New Roman" panose="02020603050405020304" pitchFamily="18" charset="0"/>
                <a:cs typeface="Times New Roman" panose="02020603050405020304" pitchFamily="18" charset="0"/>
              </a:rPr>
              <a:t>удосконалення </a:t>
            </a:r>
            <a:r>
              <a:rPr lang="uk-UA" sz="2200" dirty="0">
                <a:latin typeface="Times New Roman" panose="02020603050405020304" pitchFamily="18" charset="0"/>
                <a:cs typeface="Times New Roman" panose="02020603050405020304" pitchFamily="18" charset="0"/>
              </a:rPr>
              <a:t>змісту статистики (впровадження нових обстежень або удосконалення діючих форм)</a:t>
            </a:r>
            <a:r>
              <a:rPr lang="ru-RU" sz="2200" dirty="0" smtClean="0">
                <a:latin typeface="Times New Roman" panose="02020603050405020304" pitchFamily="18" charset="0"/>
                <a:cs typeface="Times New Roman" panose="02020603050405020304" pitchFamily="18" charset="0"/>
              </a:rPr>
              <a:t>;</a:t>
            </a:r>
          </a:p>
          <a:p>
            <a:pPr>
              <a:buFont typeface="Wingdings" panose="05000000000000000000" pitchFamily="2" charset="2"/>
              <a:buChar char="v"/>
            </a:pPr>
            <a:r>
              <a:rPr lang="ru-RU" sz="2200" dirty="0" err="1" smtClean="0">
                <a:latin typeface="Times New Roman" panose="02020603050405020304" pitchFamily="18" charset="0"/>
                <a:cs typeface="Times New Roman" panose="02020603050405020304" pitchFamily="18" charset="0"/>
              </a:rPr>
              <a:t>приведення</a:t>
            </a:r>
            <a:r>
              <a:rPr lang="ru-RU" sz="2200" dirty="0" smtClean="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методології</a:t>
            </a:r>
            <a:r>
              <a:rPr lang="ru-RU" sz="2200" dirty="0" smtClean="0">
                <a:latin typeface="Times New Roman" panose="02020603050405020304" pitchFamily="18" charset="0"/>
                <a:cs typeface="Times New Roman" panose="02020603050405020304" pitchFamily="18" charset="0"/>
              </a:rPr>
              <a:t> у </a:t>
            </a:r>
            <a:r>
              <a:rPr lang="ru-RU" sz="2200" dirty="0" err="1" smtClean="0">
                <a:latin typeface="Times New Roman" panose="02020603050405020304" pitchFamily="18" charset="0"/>
                <a:cs typeface="Times New Roman" panose="02020603050405020304" pitchFamily="18" charset="0"/>
              </a:rPr>
              <a:t>відповдінсть</a:t>
            </a:r>
            <a:r>
              <a:rPr lang="ru-RU" sz="2200" dirty="0" smtClean="0">
                <a:latin typeface="Times New Roman" panose="02020603050405020304" pitchFamily="18" charset="0"/>
                <a:cs typeface="Times New Roman" panose="02020603050405020304" pitchFamily="18" charset="0"/>
              </a:rPr>
              <a:t> до </a:t>
            </a:r>
            <a:r>
              <a:rPr lang="ru-RU" sz="2200" dirty="0" err="1" smtClean="0">
                <a:latin typeface="Times New Roman" panose="02020603050405020304" pitchFamily="18" charset="0"/>
                <a:cs typeface="Times New Roman" panose="02020603050405020304" pitchFamily="18" charset="0"/>
              </a:rPr>
              <a:t>міжнародних</a:t>
            </a:r>
            <a:r>
              <a:rPr lang="ru-RU" sz="2200" dirty="0" smtClean="0">
                <a:latin typeface="Times New Roman" panose="02020603050405020304" pitchFamily="18" charset="0"/>
                <a:cs typeface="Times New Roman" panose="02020603050405020304" pitchFamily="18" charset="0"/>
              </a:rPr>
              <a:t> стандартами;</a:t>
            </a:r>
            <a:endParaRPr lang="ru-RU" sz="2200" dirty="0">
              <a:latin typeface="Times New Roman" panose="02020603050405020304" pitchFamily="18" charset="0"/>
              <a:cs typeface="Times New Roman" panose="02020603050405020304" pitchFamily="18" charset="0"/>
            </a:endParaRPr>
          </a:p>
          <a:p>
            <a:pPr>
              <a:buFont typeface="Wingdings" panose="05000000000000000000" pitchFamily="2" charset="2"/>
              <a:buChar char="v"/>
            </a:pPr>
            <a:r>
              <a:rPr lang="uk-UA" sz="2200" dirty="0">
                <a:latin typeface="Times New Roman" panose="02020603050405020304" pitchFamily="18" charset="0"/>
                <a:cs typeface="Times New Roman" panose="02020603050405020304" pitchFamily="18" charset="0"/>
              </a:rPr>
              <a:t>удосконалення</a:t>
            </a:r>
            <a:r>
              <a:rPr lang="ru-RU" sz="2200" dirty="0">
                <a:latin typeface="Times New Roman" panose="02020603050405020304" pitchFamily="18" charset="0"/>
                <a:cs typeface="Times New Roman" panose="02020603050405020304" pitchFamily="18" charset="0"/>
              </a:rPr>
              <a:t> форм </a:t>
            </a:r>
            <a:r>
              <a:rPr lang="ru-RU" sz="2200" dirty="0" err="1">
                <a:latin typeface="Times New Roman" panose="02020603050405020304" pitchFamily="18" charset="0"/>
                <a:cs typeface="Times New Roman" panose="02020603050405020304" pitchFamily="18" charset="0"/>
              </a:rPr>
              <a:t>адміністративної</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звітності</a:t>
            </a:r>
            <a:r>
              <a:rPr lang="ru-RU" sz="2200" dirty="0">
                <a:latin typeface="Times New Roman" panose="02020603050405020304" pitchFamily="18" charset="0"/>
                <a:cs typeface="Times New Roman" panose="02020603050405020304" pitchFamily="18" charset="0"/>
              </a:rPr>
              <a:t>;</a:t>
            </a:r>
          </a:p>
          <a:p>
            <a:pPr>
              <a:buFont typeface="Wingdings" panose="05000000000000000000" pitchFamily="2" charset="2"/>
              <a:buChar char="v"/>
            </a:pPr>
            <a:r>
              <a:rPr lang="uk-UA" sz="2200" dirty="0">
                <a:latin typeface="Times New Roman" panose="02020603050405020304" pitchFamily="18" charset="0"/>
                <a:cs typeface="Times New Roman" panose="02020603050405020304" pitchFamily="18" charset="0"/>
              </a:rPr>
              <a:t>здійснення інвентаризації статистичної звітності для виявлення її відповідності міжнародним стандартам та наявним базам даних</a:t>
            </a:r>
            <a:r>
              <a:rPr lang="ru-RU" sz="2200" dirty="0">
                <a:latin typeface="Times New Roman" panose="02020603050405020304" pitchFamily="18" charset="0"/>
                <a:cs typeface="Times New Roman" panose="02020603050405020304" pitchFamily="18" charset="0"/>
              </a:rPr>
              <a:t>; </a:t>
            </a:r>
          </a:p>
          <a:p>
            <a:pPr>
              <a:buFont typeface="Wingdings" panose="05000000000000000000" pitchFamily="2" charset="2"/>
              <a:buChar char="v"/>
            </a:pPr>
            <a:r>
              <a:rPr lang="ru-RU" sz="2200" dirty="0" err="1">
                <a:latin typeface="Times New Roman" panose="02020603050405020304" pitchFamily="18" charset="0"/>
                <a:cs typeface="Times New Roman" panose="02020603050405020304" pitchFamily="18" charset="0"/>
              </a:rPr>
              <a:t>використання</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діючих</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реєстрів</a:t>
            </a:r>
            <a:r>
              <a:rPr lang="ru-RU" sz="2200" dirty="0">
                <a:latin typeface="Times New Roman" panose="02020603050405020304" pitchFamily="18" charset="0"/>
                <a:cs typeface="Times New Roman" panose="02020603050405020304" pitchFamily="18" charset="0"/>
              </a:rPr>
              <a:t> та баз </a:t>
            </a:r>
            <a:r>
              <a:rPr lang="ru-RU" sz="2200" dirty="0" err="1">
                <a:latin typeface="Times New Roman" panose="02020603050405020304" pitchFamily="18" charset="0"/>
                <a:cs typeface="Times New Roman" panose="02020603050405020304" pitchFamily="18" charset="0"/>
              </a:rPr>
              <a:t>даних</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реєстр</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населення</a:t>
            </a:r>
            <a:r>
              <a:rPr lang="ru-RU" sz="2200" dirty="0">
                <a:latin typeface="Times New Roman" panose="02020603050405020304" pitchFamily="18" charset="0"/>
                <a:cs typeface="Times New Roman" panose="02020603050405020304" pitchFamily="18" charset="0"/>
              </a:rPr>
              <a:t>, ВПО, </a:t>
            </a:r>
            <a:r>
              <a:rPr lang="ru-RU" sz="2200" dirty="0" err="1" smtClean="0">
                <a:latin typeface="Times New Roman" panose="02020603050405020304" pitchFamily="18" charset="0"/>
                <a:cs typeface="Times New Roman" panose="02020603050405020304" pitchFamily="18" charset="0"/>
              </a:rPr>
              <a:t>освіти</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судових</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рішень</a:t>
            </a:r>
            <a:r>
              <a:rPr lang="ru-RU" sz="2200" dirty="0">
                <a:latin typeface="Times New Roman" panose="02020603050405020304" pitchFamily="18" charset="0"/>
                <a:cs typeface="Times New Roman" panose="02020603050405020304" pitchFamily="18" charset="0"/>
              </a:rPr>
              <a:t>, </a:t>
            </a:r>
            <a:r>
              <a:rPr lang="ru-RU" sz="2200" dirty="0" err="1" smtClean="0">
                <a:latin typeface="Times New Roman" panose="02020603050405020304" pitchFamily="18" charset="0"/>
                <a:cs typeface="Times New Roman" panose="02020603050405020304" pitchFamily="18" charset="0"/>
              </a:rPr>
              <a:t>злочинів</a:t>
            </a:r>
            <a:r>
              <a:rPr lang="ru-RU" sz="2200" dirty="0" smtClean="0">
                <a:latin typeface="Times New Roman" panose="02020603050405020304" pitchFamily="18" charset="0"/>
                <a:cs typeface="Times New Roman" panose="02020603050405020304" pitchFamily="18" charset="0"/>
              </a:rPr>
              <a:t> </a:t>
            </a:r>
            <a:r>
              <a:rPr lang="ru-RU" sz="2200" dirty="0">
                <a:latin typeface="Times New Roman" panose="02020603050405020304" pitchFamily="18" charset="0"/>
                <a:cs typeface="Times New Roman" panose="02020603050405020304" pitchFamily="18" charset="0"/>
              </a:rPr>
              <a:t>торгівлі людьми, </a:t>
            </a:r>
            <a:r>
              <a:rPr lang="ru-RU" sz="2200" dirty="0" err="1">
                <a:latin typeface="Times New Roman" panose="02020603050405020304" pitchFamily="18" charset="0"/>
                <a:cs typeface="Times New Roman" panose="02020603050405020304" pitchFamily="18" charset="0"/>
              </a:rPr>
              <a:t>випадків</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домашнього</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насильства</a:t>
            </a:r>
            <a:r>
              <a:rPr lang="ru-RU" sz="2200" dirty="0">
                <a:latin typeface="Times New Roman" panose="02020603050405020304" pitchFamily="18" charset="0"/>
                <a:cs typeface="Times New Roman" panose="02020603050405020304" pitchFamily="18" charset="0"/>
              </a:rPr>
              <a:t> та </a:t>
            </a:r>
            <a:r>
              <a:rPr lang="ru-RU" sz="2200" dirty="0" err="1">
                <a:latin typeface="Times New Roman" panose="02020603050405020304" pitchFamily="18" charset="0"/>
                <a:cs typeface="Times New Roman" panose="02020603050405020304" pitchFamily="18" charset="0"/>
              </a:rPr>
              <a:t>насильства</a:t>
            </a:r>
            <a:r>
              <a:rPr lang="ru-RU" sz="2200" dirty="0">
                <a:latin typeface="Times New Roman" panose="02020603050405020304" pitchFamily="18" charset="0"/>
                <a:cs typeface="Times New Roman" panose="02020603050405020304" pitchFamily="18" charset="0"/>
              </a:rPr>
              <a:t> за </a:t>
            </a:r>
            <a:r>
              <a:rPr lang="ru-RU" sz="2200" dirty="0" err="1">
                <a:latin typeface="Times New Roman" panose="02020603050405020304" pitchFamily="18" charset="0"/>
                <a:cs typeface="Times New Roman" panose="02020603050405020304" pitchFamily="18" charset="0"/>
              </a:rPr>
              <a:t>ознакою</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статі</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тощо</a:t>
            </a:r>
            <a:r>
              <a:rPr lang="ru-RU" sz="2200" dirty="0">
                <a:latin typeface="Times New Roman" panose="02020603050405020304" pitchFamily="18" charset="0"/>
                <a:cs typeface="Times New Roman" panose="02020603050405020304" pitchFamily="18" charset="0"/>
              </a:rPr>
              <a:t>);</a:t>
            </a:r>
          </a:p>
          <a:p>
            <a:pPr>
              <a:buFont typeface="Wingdings" panose="05000000000000000000" pitchFamily="2" charset="2"/>
              <a:buChar char="v"/>
            </a:pPr>
            <a:r>
              <a:rPr lang="ru-RU" sz="2200" dirty="0">
                <a:latin typeface="Times New Roman" panose="02020603050405020304" pitchFamily="18" charset="0"/>
                <a:cs typeface="Times New Roman" panose="02020603050405020304" pitchFamily="18" charset="0"/>
              </a:rPr>
              <a:t> </a:t>
            </a:r>
            <a:r>
              <a:rPr lang="uk-UA" sz="2200" dirty="0">
                <a:latin typeface="Times New Roman" panose="02020603050405020304" pitchFamily="18" charset="0"/>
                <a:cs typeface="Times New Roman" panose="02020603050405020304" pitchFamily="18" charset="0"/>
              </a:rPr>
              <a:t>посилення двостороннього зв'язку між виробниками та користувачами статистичної інформації з метою виявлення та забезпечення їх потреб; </a:t>
            </a:r>
          </a:p>
          <a:p>
            <a:pPr>
              <a:buFont typeface="Wingdings" panose="05000000000000000000" pitchFamily="2" charset="2"/>
              <a:buChar char="v"/>
            </a:pPr>
            <a:r>
              <a:rPr lang="uk-UA" sz="2200" dirty="0">
                <a:latin typeface="Times New Roman" panose="02020603050405020304" pitchFamily="18" charset="0"/>
                <a:cs typeface="Times New Roman" panose="02020603050405020304" pitchFamily="18" charset="0"/>
              </a:rPr>
              <a:t>удосконалення методів поширення даних, зокрема через створення інтерактивної бази даних з питань </a:t>
            </a:r>
            <a:r>
              <a:rPr lang="uk-UA" sz="2200" dirty="0" smtClean="0">
                <a:latin typeface="Times New Roman" panose="02020603050405020304" pitchFamily="18" charset="0"/>
                <a:cs typeface="Times New Roman" panose="02020603050405020304" pitchFamily="18" charset="0"/>
              </a:rPr>
              <a:t>дитинства</a:t>
            </a:r>
            <a:endParaRPr lang="uk-UA" sz="2200" dirty="0">
              <a:latin typeface="Times New Roman" panose="02020603050405020304" pitchFamily="18" charset="0"/>
              <a:cs typeface="Times New Roman" panose="02020603050405020304" pitchFamily="18" charset="0"/>
            </a:endParaRPr>
          </a:p>
        </p:txBody>
      </p:sp>
      <p:sp>
        <p:nvSpPr>
          <p:cNvPr id="50184" name="Rectangle 3"/>
          <p:cNvSpPr txBox="1">
            <a:spLocks noChangeArrowheads="1"/>
          </p:cNvSpPr>
          <p:nvPr/>
        </p:nvSpPr>
        <p:spPr bwMode="auto">
          <a:xfrm>
            <a:off x="80824" y="536421"/>
            <a:ext cx="9063176"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469900" indent="-469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908050" indent="-436563">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304925" indent="-395288">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93863" indent="-38735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93913" indent="-398463">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511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30083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655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9227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nSpc>
                <a:spcPct val="55000"/>
              </a:lnSpc>
              <a:buClr>
                <a:schemeClr val="tx1"/>
              </a:buClr>
              <a:buFont typeface="Wingdings" panose="05000000000000000000" pitchFamily="2" charset="2"/>
              <a:buChar char="Ш"/>
            </a:pPr>
            <a:endParaRPr lang="uk-UA" sz="2400" b="1" dirty="0">
              <a:latin typeface="Palatino Linotype" panose="02040502050505030304" pitchFamily="18" charset="0"/>
            </a:endParaRPr>
          </a:p>
          <a:p>
            <a:pPr>
              <a:lnSpc>
                <a:spcPct val="55000"/>
              </a:lnSpc>
              <a:buClr>
                <a:schemeClr val="tx1"/>
              </a:buClr>
              <a:buNone/>
            </a:pPr>
            <a:r>
              <a:rPr lang="uk-UA" sz="2400" b="1" dirty="0">
                <a:latin typeface="Times New Roman" panose="02020603050405020304" pitchFamily="18" charset="0"/>
                <a:cs typeface="Times New Roman" panose="02020603050405020304" pitchFamily="18" charset="0"/>
              </a:rPr>
              <a:t>Напрями </a:t>
            </a:r>
            <a:r>
              <a:rPr lang="uk-UA" sz="2400" b="1" dirty="0" smtClean="0">
                <a:latin typeface="Times New Roman" panose="02020603050405020304" pitchFamily="18" charset="0"/>
                <a:cs typeface="Times New Roman" panose="02020603050405020304" pitchFamily="18" charset="0"/>
              </a:rPr>
              <a:t>удосконалення інформаційного забезпечення моніторингу становища дітей:</a:t>
            </a:r>
          </a:p>
          <a:p>
            <a:pPr>
              <a:lnSpc>
                <a:spcPct val="55000"/>
              </a:lnSpc>
              <a:buClr>
                <a:schemeClr val="tx1"/>
              </a:buClr>
              <a:buFont typeface="Wingdings" panose="05000000000000000000" pitchFamily="2" charset="2"/>
              <a:buNone/>
            </a:pPr>
            <a:endParaRPr lang="uk-UA" sz="2400" b="1" dirty="0">
              <a:latin typeface="Palatino Linotype" panose="02040502050505030304" pitchFamily="18"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574675" y="960438"/>
            <a:ext cx="8001000" cy="255587"/>
          </a:xfrm>
        </p:spPr>
        <p:txBody>
          <a:bodyPr/>
          <a:lstStyle/>
          <a:p>
            <a:pPr eaLnBrk="1" hangingPunct="1"/>
            <a:r>
              <a:rPr lang="uk-UA" sz="3400" smtClean="0"/>
              <a:t/>
            </a:r>
            <a:br>
              <a:rPr lang="uk-UA" sz="3400" smtClean="0"/>
            </a:br>
            <a:endParaRPr lang="ru-RU" sz="3400" smtClean="0">
              <a:latin typeface="Times New Roman" panose="02020603050405020304" pitchFamily="18" charset="0"/>
            </a:endParaRPr>
          </a:p>
        </p:txBody>
      </p:sp>
      <p:sp>
        <p:nvSpPr>
          <p:cNvPr id="51203" name="Rectangle 3"/>
          <p:cNvSpPr>
            <a:spLocks noGrp="1" noChangeArrowheads="1"/>
          </p:cNvSpPr>
          <p:nvPr>
            <p:ph type="body" sz="half" idx="1"/>
          </p:nvPr>
        </p:nvSpPr>
        <p:spPr>
          <a:xfrm>
            <a:off x="539750" y="836613"/>
            <a:ext cx="8532813" cy="649287"/>
          </a:xfrm>
        </p:spPr>
        <p:txBody>
          <a:bodyPr/>
          <a:lstStyle/>
          <a:p>
            <a:pPr eaLnBrk="1" hangingPunct="1">
              <a:lnSpc>
                <a:spcPct val="55000"/>
              </a:lnSpc>
              <a:buClr>
                <a:schemeClr val="tx1"/>
              </a:buClr>
              <a:buFont typeface="Wingdings" panose="05000000000000000000" pitchFamily="2" charset="2"/>
              <a:buChar char="Ш"/>
            </a:pPr>
            <a:endParaRPr lang="uk-UA" sz="2000" b="1" smtClean="0">
              <a:latin typeface="Palatino Linotype" panose="02040502050505030304" pitchFamily="18" charset="0"/>
            </a:endParaRPr>
          </a:p>
          <a:p>
            <a:pPr eaLnBrk="1" hangingPunct="1">
              <a:lnSpc>
                <a:spcPct val="55000"/>
              </a:lnSpc>
              <a:buClr>
                <a:schemeClr val="tx1"/>
              </a:buClr>
              <a:buFont typeface="Wingdings" panose="05000000000000000000" pitchFamily="2" charset="2"/>
              <a:buNone/>
            </a:pPr>
            <a:r>
              <a:rPr lang="uk-UA" sz="2000" b="1" smtClean="0">
                <a:latin typeface="Palatino Linotype" panose="02040502050505030304" pitchFamily="18" charset="0"/>
              </a:rPr>
              <a:t>Найважливіші теми для гендерного аналізу.</a:t>
            </a:r>
          </a:p>
        </p:txBody>
      </p:sp>
      <p:sp>
        <p:nvSpPr>
          <p:cNvPr id="22533" name="Rectangle 5"/>
          <p:cNvSpPr>
            <a:spLocks noChangeArrowheads="1"/>
          </p:cNvSpPr>
          <p:nvPr/>
        </p:nvSpPr>
        <p:spPr bwMode="auto">
          <a:xfrm>
            <a:off x="684213" y="2879725"/>
            <a:ext cx="8064500" cy="326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indent="342900">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eaLnBrk="1" hangingPunct="1">
              <a:buFont typeface="Wingdings" panose="05000000000000000000" pitchFamily="2" charset="2"/>
              <a:buChar char="Ш"/>
              <a:defRPr/>
            </a:pPr>
            <a:r>
              <a:rPr lang="uk-UA" sz="2000" dirty="0" smtClean="0"/>
              <a:t> участь у громадському житті та прийняття рішень;</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професійна сегрегація</a:t>
            </a:r>
            <a:r>
              <a:rPr lang="en-US" sz="2000" dirty="0" smtClean="0"/>
              <a:t>;</a:t>
            </a:r>
            <a:endParaRPr lang="uk-UA" sz="2000" dirty="0" smtClean="0"/>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доступ та участь на ринку праці (уключаючи неформальну</a:t>
            </a:r>
          </a:p>
          <a:p>
            <a:pPr indent="0" eaLnBrk="1" hangingPunct="1">
              <a:defRPr/>
            </a:pPr>
            <a:r>
              <a:rPr lang="uk-UA" sz="2000" dirty="0" smtClean="0"/>
              <a:t>      зайнятість); </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насильство по відношенню до жінок;</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торгівля людьми;</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використання часу</a:t>
            </a:r>
            <a:r>
              <a:rPr lang="en-US" sz="2000" dirty="0" smtClean="0"/>
              <a:t>;</a:t>
            </a:r>
            <a:endParaRPr lang="uk-UA" sz="2000" dirty="0" smtClean="0"/>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складання бюджетів з урахуванням гендерної специфіки.</a:t>
            </a:r>
          </a:p>
        </p:txBody>
      </p:sp>
      <p:sp>
        <p:nvSpPr>
          <p:cNvPr id="51205" name="Прямоугольник 1"/>
          <p:cNvSpPr>
            <a:spLocks noChangeArrowheads="1"/>
          </p:cNvSpPr>
          <p:nvPr/>
        </p:nvSpPr>
        <p:spPr bwMode="auto">
          <a:xfrm>
            <a:off x="461963" y="1412875"/>
            <a:ext cx="8286750" cy="101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just"/>
            <a:r>
              <a:rPr lang="uk-UA" sz="2000">
                <a:cs typeface="Times New Roman" panose="02020603050405020304" pitchFamily="18" charset="0"/>
              </a:rPr>
              <a:t>На підставі останніх документів ЄЕК ООН із питань гендерної статистики сформульовані теми, які визначені пріоритетними в контексті перспективного гендерного аналізу, а саме:</a:t>
            </a:r>
            <a:endParaRPr lang="uk-UA" sz="2000"/>
          </a:p>
        </p:txBody>
      </p:sp>
      <p:pic>
        <p:nvPicPr>
          <p:cNvPr id="51206" name="Рисунок 2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80656"/>
            <a:ext cx="9248329" cy="6938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3" name="Rectangle 5"/>
          <p:cNvSpPr>
            <a:spLocks noChangeArrowheads="1"/>
          </p:cNvSpPr>
          <p:nvPr/>
        </p:nvSpPr>
        <p:spPr bwMode="auto">
          <a:xfrm>
            <a:off x="228600" y="2474545"/>
            <a:ext cx="8755063" cy="3293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marL="342900" indent="-342900">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marL="571500" indent="-571500">
              <a:buFont typeface="Wingdings" panose="05000000000000000000" pitchFamily="2" charset="2"/>
              <a:buChar char="ü"/>
              <a:defRPr/>
            </a:pPr>
            <a:r>
              <a:rPr lang="uk-UA" sz="4000" b="1" dirty="0" smtClean="0">
                <a:latin typeface="Times New Roman" panose="02020603050405020304" pitchFamily="18" charset="0"/>
                <a:cs typeface="Times New Roman" panose="02020603050405020304" pitchFamily="18" charset="0"/>
              </a:rPr>
              <a:t> </a:t>
            </a:r>
            <a:r>
              <a:rPr lang="uk-UA" sz="2800" b="1" dirty="0" smtClean="0">
                <a:latin typeface="Times New Roman" panose="02020603050405020304" pitchFamily="18" charset="0"/>
                <a:cs typeface="Times New Roman" panose="02020603050405020304" pitchFamily="18" charset="0"/>
              </a:rPr>
              <a:t>політичної волі</a:t>
            </a:r>
          </a:p>
          <a:p>
            <a:pPr marL="0" indent="0">
              <a:defRPr/>
            </a:pPr>
            <a:endParaRPr lang="uk-UA" sz="2800" b="1" dirty="0" smtClean="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ü"/>
              <a:defRPr/>
            </a:pPr>
            <a:r>
              <a:rPr lang="uk-UA" sz="2800" b="1" dirty="0" smtClean="0">
                <a:latin typeface="Times New Roman" panose="02020603050405020304" pitchFamily="18" charset="0"/>
                <a:cs typeface="Times New Roman" panose="02020603050405020304" pitchFamily="18" charset="0"/>
              </a:rPr>
              <a:t> фінансових</a:t>
            </a:r>
          </a:p>
          <a:p>
            <a:pPr>
              <a:buFont typeface="Wingdings" panose="05000000000000000000" pitchFamily="2" charset="2"/>
              <a:buChar char="v"/>
              <a:defRPr/>
            </a:pPr>
            <a:endParaRPr lang="uk-UA" sz="2800" b="1" dirty="0" smtClean="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ü"/>
              <a:defRPr/>
            </a:pPr>
            <a:r>
              <a:rPr lang="uk-UA" sz="2800" b="1" dirty="0" smtClean="0">
                <a:latin typeface="Times New Roman" panose="02020603050405020304" pitchFamily="18" charset="0"/>
                <a:cs typeface="Times New Roman" panose="02020603050405020304" pitchFamily="18" charset="0"/>
              </a:rPr>
              <a:t> технічних</a:t>
            </a:r>
          </a:p>
          <a:p>
            <a:pPr>
              <a:buFont typeface="Wingdings" panose="05000000000000000000" pitchFamily="2" charset="2"/>
              <a:buChar char="v"/>
              <a:defRPr/>
            </a:pPr>
            <a:endParaRPr lang="uk-UA" sz="2800" b="1" dirty="0" smtClean="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ü"/>
              <a:defRPr/>
            </a:pPr>
            <a:r>
              <a:rPr lang="uk-UA" sz="2800" b="1" dirty="0" smtClean="0">
                <a:latin typeface="Times New Roman" panose="02020603050405020304" pitchFamily="18" charset="0"/>
                <a:cs typeface="Times New Roman" panose="02020603050405020304" pitchFamily="18" charset="0"/>
              </a:rPr>
              <a:t> людських ресурсів</a:t>
            </a:r>
          </a:p>
        </p:txBody>
      </p:sp>
      <p:sp>
        <p:nvSpPr>
          <p:cNvPr id="51208" name="Прямоугольник 1"/>
          <p:cNvSpPr>
            <a:spLocks noChangeArrowheads="1"/>
          </p:cNvSpPr>
          <p:nvPr/>
        </p:nvSpPr>
        <p:spPr bwMode="auto">
          <a:xfrm>
            <a:off x="250825" y="542925"/>
            <a:ext cx="8713788"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ctr"/>
            <a:endParaRPr lang="uk-UA" sz="3200" b="1" dirty="0" smtClean="0">
              <a:latin typeface="Times New Roman" panose="02020603050405020304" pitchFamily="18" charset="0"/>
              <a:cs typeface="Times New Roman" panose="02020603050405020304" pitchFamily="18" charset="0"/>
            </a:endParaRPr>
          </a:p>
          <a:p>
            <a:pPr algn="ctr"/>
            <a:r>
              <a:rPr lang="uk-UA" sz="3200" b="1" dirty="0" smtClean="0">
                <a:latin typeface="Times New Roman" panose="02020603050405020304" pitchFamily="18" charset="0"/>
                <a:cs typeface="Times New Roman" panose="02020603050405020304" pitchFamily="18" charset="0"/>
              </a:rPr>
              <a:t>Зазначені </a:t>
            </a:r>
            <a:r>
              <a:rPr lang="uk-UA" sz="3200" b="1" dirty="0">
                <a:latin typeface="Times New Roman" panose="02020603050405020304" pitchFamily="18" charset="0"/>
                <a:cs typeface="Times New Roman" panose="02020603050405020304" pitchFamily="18" charset="0"/>
              </a:rPr>
              <a:t>заходи можуть бути реалізовані  за умови наявності: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74675" y="960438"/>
            <a:ext cx="8001000" cy="255587"/>
          </a:xfrm>
        </p:spPr>
        <p:txBody>
          <a:bodyPr/>
          <a:lstStyle/>
          <a:p>
            <a:pPr eaLnBrk="1" hangingPunct="1"/>
            <a:r>
              <a:rPr lang="uk-UA" sz="3400" smtClean="0"/>
              <a:t/>
            </a:r>
            <a:br>
              <a:rPr lang="uk-UA" sz="3400" smtClean="0"/>
            </a:br>
            <a:endParaRPr lang="ru-RU" sz="3400" smtClean="0">
              <a:latin typeface="Times New Roman" panose="02020603050405020304" pitchFamily="18" charset="0"/>
            </a:endParaRPr>
          </a:p>
        </p:txBody>
      </p:sp>
      <p:sp>
        <p:nvSpPr>
          <p:cNvPr id="49155" name="Rectangle 3"/>
          <p:cNvSpPr>
            <a:spLocks noGrp="1" noChangeArrowheads="1"/>
          </p:cNvSpPr>
          <p:nvPr>
            <p:ph type="body" sz="half" idx="1"/>
          </p:nvPr>
        </p:nvSpPr>
        <p:spPr>
          <a:xfrm>
            <a:off x="539750" y="836613"/>
            <a:ext cx="8532813" cy="649287"/>
          </a:xfrm>
        </p:spPr>
        <p:txBody>
          <a:bodyPr/>
          <a:lstStyle/>
          <a:p>
            <a:pPr eaLnBrk="1" hangingPunct="1">
              <a:lnSpc>
                <a:spcPct val="55000"/>
              </a:lnSpc>
              <a:buClr>
                <a:schemeClr val="tx1"/>
              </a:buClr>
              <a:buFont typeface="Wingdings" panose="05000000000000000000" pitchFamily="2" charset="2"/>
              <a:buChar char="Ш"/>
            </a:pPr>
            <a:endParaRPr lang="uk-UA" sz="2000" b="1" smtClean="0">
              <a:latin typeface="Palatino Linotype" panose="02040502050505030304" pitchFamily="18" charset="0"/>
            </a:endParaRPr>
          </a:p>
          <a:p>
            <a:pPr eaLnBrk="1" hangingPunct="1">
              <a:lnSpc>
                <a:spcPct val="55000"/>
              </a:lnSpc>
              <a:buClr>
                <a:schemeClr val="tx1"/>
              </a:buClr>
              <a:buFont typeface="Wingdings" panose="05000000000000000000" pitchFamily="2" charset="2"/>
              <a:buNone/>
            </a:pPr>
            <a:r>
              <a:rPr lang="uk-UA" sz="2000" b="1" smtClean="0">
                <a:latin typeface="Palatino Linotype" panose="02040502050505030304" pitchFamily="18" charset="0"/>
              </a:rPr>
              <a:t>Найважливіші теми для гендерного аналізу.</a:t>
            </a:r>
          </a:p>
        </p:txBody>
      </p:sp>
      <p:sp>
        <p:nvSpPr>
          <p:cNvPr id="22533" name="Rectangle 5"/>
          <p:cNvSpPr>
            <a:spLocks noChangeArrowheads="1"/>
          </p:cNvSpPr>
          <p:nvPr/>
        </p:nvSpPr>
        <p:spPr bwMode="auto">
          <a:xfrm>
            <a:off x="684213" y="2879725"/>
            <a:ext cx="8064500" cy="326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indent="342900">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eaLnBrk="1" hangingPunct="1">
              <a:buFont typeface="Wingdings" panose="05000000000000000000" pitchFamily="2" charset="2"/>
              <a:buChar char="Ш"/>
              <a:defRPr/>
            </a:pPr>
            <a:r>
              <a:rPr lang="uk-UA" sz="2000" dirty="0" smtClean="0"/>
              <a:t> участь у громадському житті та прийняття рішень;</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професійна сегрегація</a:t>
            </a:r>
            <a:r>
              <a:rPr lang="en-US" sz="2000" dirty="0" smtClean="0"/>
              <a:t>;</a:t>
            </a:r>
            <a:endParaRPr lang="uk-UA" sz="2000" dirty="0" smtClean="0"/>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доступ та участь на ринку праці (уключаючи неформальну</a:t>
            </a:r>
          </a:p>
          <a:p>
            <a:pPr indent="0" eaLnBrk="1" hangingPunct="1">
              <a:defRPr/>
            </a:pPr>
            <a:r>
              <a:rPr lang="uk-UA" sz="2000" dirty="0" smtClean="0"/>
              <a:t>      зайнятість); </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насильство по відношенню до жінок;</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торгівля людьми;</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використання часу</a:t>
            </a:r>
            <a:r>
              <a:rPr lang="en-US" sz="2000" dirty="0" smtClean="0"/>
              <a:t>;</a:t>
            </a:r>
            <a:endParaRPr lang="uk-UA" sz="2000" dirty="0" smtClean="0"/>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складання бюджетів з урахуванням гендерної специфіки.</a:t>
            </a:r>
          </a:p>
        </p:txBody>
      </p:sp>
      <p:sp>
        <p:nvSpPr>
          <p:cNvPr id="49157" name="Прямоугольник 1"/>
          <p:cNvSpPr>
            <a:spLocks noChangeArrowheads="1"/>
          </p:cNvSpPr>
          <p:nvPr/>
        </p:nvSpPr>
        <p:spPr bwMode="auto">
          <a:xfrm>
            <a:off x="461963" y="1412875"/>
            <a:ext cx="8286750" cy="101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just"/>
            <a:r>
              <a:rPr lang="uk-UA" sz="2000">
                <a:cs typeface="Times New Roman" panose="02020603050405020304" pitchFamily="18" charset="0"/>
              </a:rPr>
              <a:t>На підставі останніх документів ЄЕК ООН із питань гендерної статистики сформульовані теми, які визначені пріоритетними в контексті перспективного гендерного аналізу, а саме:</a:t>
            </a:r>
            <a:endParaRPr lang="uk-UA" sz="2000"/>
          </a:p>
        </p:txBody>
      </p:sp>
      <p:pic>
        <p:nvPicPr>
          <p:cNvPr id="49158" name="Рисунок 2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263" y="0"/>
            <a:ext cx="9140826"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7" name="Rectangle 5"/>
          <p:cNvSpPr>
            <a:spLocks noChangeArrowheads="1"/>
          </p:cNvSpPr>
          <p:nvPr/>
        </p:nvSpPr>
        <p:spPr bwMode="auto">
          <a:xfrm>
            <a:off x="323528" y="729280"/>
            <a:ext cx="8412485" cy="1292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marL="342900" indent="-342900">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buFont typeface="Wingdings" panose="05000000000000000000" pitchFamily="2" charset="2"/>
              <a:buChar char="v"/>
              <a:defRPr/>
            </a:pPr>
            <a:endParaRPr lang="uk-UA" sz="2200" dirty="0" smtClean="0">
              <a:latin typeface="Times New Roman" panose="02020603050405020304" pitchFamily="18" charset="0"/>
              <a:cs typeface="Times New Roman" panose="02020603050405020304" pitchFamily="18" charset="0"/>
            </a:endParaRPr>
          </a:p>
          <a:p>
            <a:pPr marL="0" indent="0" algn="ctr">
              <a:defRPr/>
            </a:pPr>
            <a:r>
              <a:rPr lang="uk-UA" sz="2800" b="1" dirty="0" smtClean="0">
                <a:latin typeface="Times New Roman" panose="02020603050405020304" pitchFamily="18" charset="0"/>
                <a:cs typeface="Times New Roman" panose="02020603050405020304" pitchFamily="18" charset="0"/>
              </a:rPr>
              <a:t>Удосконалення інформаційного забезпечення для моніторингу становища дітей дозволить:</a:t>
            </a:r>
            <a:endParaRPr lang="uk-UA" sz="2800" b="1" dirty="0">
              <a:latin typeface="Times New Roman" panose="02020603050405020304" pitchFamily="18" charset="0"/>
              <a:cs typeface="Times New Roman" panose="02020603050405020304" pitchFamily="18" charset="0"/>
            </a:endParaRPr>
          </a:p>
        </p:txBody>
      </p:sp>
      <p:sp>
        <p:nvSpPr>
          <p:cNvPr id="49160" name="Прямоугольник 1"/>
          <p:cNvSpPr>
            <a:spLocks noChangeArrowheads="1"/>
          </p:cNvSpPr>
          <p:nvPr/>
        </p:nvSpPr>
        <p:spPr bwMode="auto">
          <a:xfrm>
            <a:off x="323528" y="2438955"/>
            <a:ext cx="8569647"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marL="457200" indent="-457200" algn="just">
              <a:buFont typeface="Wingdings" panose="05000000000000000000" pitchFamily="2" charset="2"/>
              <a:buChar char="ü"/>
            </a:pPr>
            <a:r>
              <a:rPr lang="uk-UA" sz="2800" dirty="0" smtClean="0">
                <a:latin typeface="Times New Roman" panose="02020603050405020304" pitchFamily="18" charset="0"/>
                <a:cs typeface="Times New Roman" panose="02020603050405020304" pitchFamily="18" charset="0"/>
              </a:rPr>
              <a:t>оцінити виконання </a:t>
            </a:r>
            <a:r>
              <a:rPr lang="uk-UA" sz="2800" dirty="0">
                <a:latin typeface="Times New Roman" panose="02020603050405020304" pitchFamily="18" charset="0"/>
                <a:cs typeface="Times New Roman" panose="02020603050405020304" pitchFamily="18" charset="0"/>
              </a:rPr>
              <a:t>національних програмних документів з питань </a:t>
            </a:r>
            <a:r>
              <a:rPr lang="uk-UA" sz="2800" dirty="0" smtClean="0">
                <a:latin typeface="Times New Roman" panose="02020603050405020304" pitchFamily="18" charset="0"/>
                <a:cs typeface="Times New Roman" panose="02020603050405020304" pitchFamily="18" charset="0"/>
              </a:rPr>
              <a:t>прав дитини;</a:t>
            </a:r>
            <a:endParaRPr lang="uk-UA" sz="2800" dirty="0">
              <a:latin typeface="Times New Roman" panose="02020603050405020304" pitchFamily="18" charset="0"/>
              <a:cs typeface="Times New Roman" panose="02020603050405020304" pitchFamily="18" charset="0"/>
            </a:endParaRPr>
          </a:p>
          <a:p>
            <a:pPr algn="just"/>
            <a:endParaRPr lang="uk-UA" sz="2800" dirty="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ü"/>
            </a:pPr>
            <a:r>
              <a:rPr lang="uk-UA" sz="2800" dirty="0">
                <a:latin typeface="Times New Roman" panose="02020603050405020304" pitchFamily="18" charset="0"/>
                <a:cs typeface="Times New Roman" panose="02020603050405020304" pitchFamily="18" charset="0"/>
              </a:rPr>
              <a:t> </a:t>
            </a:r>
            <a:r>
              <a:rPr lang="uk-UA" sz="2800" dirty="0" smtClean="0">
                <a:latin typeface="Times New Roman" panose="02020603050405020304" pitchFamily="18" charset="0"/>
                <a:cs typeface="Times New Roman" panose="02020603050405020304" pitchFamily="18" charset="0"/>
              </a:rPr>
              <a:t>здійснити моніторинг </a:t>
            </a:r>
            <a:r>
              <a:rPr lang="uk-UA" sz="2800" dirty="0">
                <a:latin typeface="Times New Roman" panose="02020603050405020304" pitchFamily="18" charset="0"/>
                <a:cs typeface="Times New Roman" panose="02020603050405020304" pitchFamily="18" charset="0"/>
              </a:rPr>
              <a:t>Цілей Сталого Розвитку (національний та глобальний </a:t>
            </a:r>
            <a:r>
              <a:rPr lang="uk-UA" sz="2800" dirty="0" smtClean="0">
                <a:latin typeface="Times New Roman" panose="02020603050405020304" pitchFamily="18" charset="0"/>
                <a:cs typeface="Times New Roman" panose="02020603050405020304" pitchFamily="18" charset="0"/>
              </a:rPr>
              <a:t>рівні)</a:t>
            </a:r>
            <a:endParaRPr lang="uk-UA" sz="2800" dirty="0">
              <a:latin typeface="Times New Roman" panose="02020603050405020304" pitchFamily="18" charset="0"/>
              <a:cs typeface="Times New Roman" panose="02020603050405020304" pitchFamily="18" charset="0"/>
            </a:endParaRPr>
          </a:p>
          <a:p>
            <a:pPr algn="just">
              <a:buFont typeface="Wingdings" panose="05000000000000000000" pitchFamily="2" charset="2"/>
              <a:buChar char="v"/>
            </a:pPr>
            <a:endParaRPr lang="uk-UA" sz="2800" dirty="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ü"/>
            </a:pPr>
            <a:r>
              <a:rPr lang="uk-UA" sz="2800" dirty="0">
                <a:latin typeface="Times New Roman" panose="02020603050405020304" pitchFamily="18" charset="0"/>
                <a:cs typeface="Times New Roman" panose="02020603050405020304" pitchFamily="18" charset="0"/>
              </a:rPr>
              <a:t> </a:t>
            </a:r>
            <a:r>
              <a:rPr lang="uk-UA" sz="2800" dirty="0" smtClean="0">
                <a:latin typeface="Times New Roman" panose="02020603050405020304" pitchFamily="18" charset="0"/>
                <a:cs typeface="Times New Roman" panose="02020603050405020304" pitchFamily="18" charset="0"/>
              </a:rPr>
              <a:t>забезпечити виробництво співставних з </a:t>
            </a:r>
            <a:r>
              <a:rPr lang="uk-UA" sz="2800" dirty="0">
                <a:latin typeface="Times New Roman" panose="02020603050405020304" pitchFamily="18" charset="0"/>
                <a:cs typeface="Times New Roman" panose="02020603050405020304" pitchFamily="18" charset="0"/>
              </a:rPr>
              <a:t>міжнародними </a:t>
            </a:r>
            <a:r>
              <a:rPr lang="uk-UA" sz="2800" dirty="0" smtClean="0">
                <a:latin typeface="Times New Roman" panose="02020603050405020304" pitchFamily="18" charset="0"/>
                <a:cs typeface="Times New Roman" panose="02020603050405020304" pitchFamily="18" charset="0"/>
              </a:rPr>
              <a:t>базами </a:t>
            </a:r>
            <a:r>
              <a:rPr lang="uk-UA" sz="2800" dirty="0">
                <a:latin typeface="Times New Roman" panose="02020603050405020304" pitchFamily="18" charset="0"/>
                <a:cs typeface="Times New Roman" panose="02020603050405020304" pitchFamily="18" charset="0"/>
              </a:rPr>
              <a:t>даних </a:t>
            </a:r>
            <a:r>
              <a:rPr lang="uk-UA" sz="2800" dirty="0" smtClean="0">
                <a:latin typeface="Times New Roman" panose="02020603050405020304" pitchFamily="18" charset="0"/>
                <a:cs typeface="Times New Roman" panose="02020603050405020304" pitchFamily="18" charset="0"/>
              </a:rPr>
              <a:t>показників (ЮНІСЕФ, ІСЮ)</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8104001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574675" y="960438"/>
            <a:ext cx="8001000" cy="255587"/>
          </a:xfrm>
        </p:spPr>
        <p:txBody>
          <a:bodyPr/>
          <a:lstStyle/>
          <a:p>
            <a:pPr eaLnBrk="1" hangingPunct="1"/>
            <a:r>
              <a:rPr lang="uk-UA" sz="3400" smtClean="0"/>
              <a:t/>
            </a:r>
            <a:br>
              <a:rPr lang="uk-UA" sz="3400" smtClean="0"/>
            </a:br>
            <a:endParaRPr lang="ru-RU" sz="3400" smtClean="0">
              <a:latin typeface="Times New Roman" panose="02020603050405020304" pitchFamily="18" charset="0"/>
            </a:endParaRPr>
          </a:p>
        </p:txBody>
      </p:sp>
      <p:sp>
        <p:nvSpPr>
          <p:cNvPr id="22533" name="Rectangle 5"/>
          <p:cNvSpPr>
            <a:spLocks noChangeArrowheads="1"/>
          </p:cNvSpPr>
          <p:nvPr/>
        </p:nvSpPr>
        <p:spPr bwMode="auto">
          <a:xfrm>
            <a:off x="684213" y="2879725"/>
            <a:ext cx="8064500" cy="326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indent="342900">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eaLnBrk="1" hangingPunct="1">
              <a:buFont typeface="Wingdings" panose="05000000000000000000" pitchFamily="2" charset="2"/>
              <a:buChar char="Ш"/>
              <a:defRPr/>
            </a:pPr>
            <a:r>
              <a:rPr lang="uk-UA" sz="2000" dirty="0" smtClean="0"/>
              <a:t> участь у громадському житті та прийняття рішень;</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професійна сегрегація</a:t>
            </a:r>
            <a:r>
              <a:rPr lang="en-US" sz="2000" dirty="0" smtClean="0"/>
              <a:t>;</a:t>
            </a:r>
            <a:endParaRPr lang="uk-UA" sz="2000" dirty="0" smtClean="0"/>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доступ та участь на ринку праці (уключаючи неформальну</a:t>
            </a:r>
          </a:p>
          <a:p>
            <a:pPr indent="0" eaLnBrk="1" hangingPunct="1">
              <a:defRPr/>
            </a:pPr>
            <a:r>
              <a:rPr lang="uk-UA" sz="2000" dirty="0" smtClean="0"/>
              <a:t>      зайнятість); </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насильство по відношенню до жінок;</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торгівля людьми;</a:t>
            </a:r>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 використання часу</a:t>
            </a:r>
            <a:r>
              <a:rPr lang="en-US" sz="2000" dirty="0" smtClean="0"/>
              <a:t>;</a:t>
            </a:r>
            <a:endParaRPr lang="uk-UA" sz="2000" dirty="0" smtClean="0"/>
          </a:p>
          <a:p>
            <a:pPr eaLnBrk="1" hangingPunct="1">
              <a:buFont typeface="Wingdings" panose="05000000000000000000" pitchFamily="2" charset="2"/>
              <a:buChar char="Ш"/>
              <a:defRPr/>
            </a:pPr>
            <a:endParaRPr lang="uk-UA" sz="800" dirty="0" smtClean="0"/>
          </a:p>
          <a:p>
            <a:pPr eaLnBrk="1" hangingPunct="1">
              <a:buFont typeface="Wingdings" panose="05000000000000000000" pitchFamily="2" charset="2"/>
              <a:buChar char="Ш"/>
              <a:defRPr/>
            </a:pPr>
            <a:r>
              <a:rPr lang="uk-UA" sz="2000" dirty="0" smtClean="0"/>
              <a:t>складання бюджетів з урахуванням гендерної специфіки.</a:t>
            </a:r>
          </a:p>
        </p:txBody>
      </p:sp>
      <p:sp>
        <p:nvSpPr>
          <p:cNvPr id="52228" name="Прямоугольник 1"/>
          <p:cNvSpPr>
            <a:spLocks noChangeArrowheads="1"/>
          </p:cNvSpPr>
          <p:nvPr/>
        </p:nvSpPr>
        <p:spPr bwMode="auto">
          <a:xfrm>
            <a:off x="461963" y="1412875"/>
            <a:ext cx="8286750" cy="101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just"/>
            <a:r>
              <a:rPr lang="uk-UA" sz="2000">
                <a:cs typeface="Times New Roman" panose="02020603050405020304" pitchFamily="18" charset="0"/>
              </a:rPr>
              <a:t>На підставі останніх документів ЄЕК ООН із питань гендерної статистики сформульовані теми, які визначені пріоритетними в контексті перспективного гендерного аналізу, а саме:</a:t>
            </a:r>
            <a:endParaRPr lang="uk-UA" sz="2000"/>
          </a:p>
        </p:txBody>
      </p:sp>
      <p:pic>
        <p:nvPicPr>
          <p:cNvPr id="52229" name="Рисунок 2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843" y="-171400"/>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0" name="Rectangle 3"/>
          <p:cNvSpPr txBox="1">
            <a:spLocks noChangeArrowheads="1"/>
          </p:cNvSpPr>
          <p:nvPr/>
        </p:nvSpPr>
        <p:spPr bwMode="auto">
          <a:xfrm>
            <a:off x="180975" y="669131"/>
            <a:ext cx="8532813" cy="582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469900" indent="-469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908050" indent="-436563">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304925" indent="-395288">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93863" indent="-38735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93913" indent="-398463">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511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30083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655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9227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nSpc>
                <a:spcPct val="55000"/>
              </a:lnSpc>
              <a:buClr>
                <a:schemeClr val="tx1"/>
              </a:buClr>
              <a:buFont typeface="Wingdings" panose="05000000000000000000" pitchFamily="2" charset="2"/>
              <a:buChar char="Ш"/>
            </a:pPr>
            <a:endParaRPr lang="uk-UA" sz="2400" b="1">
              <a:latin typeface="Palatino Linotype" panose="02040502050505030304" pitchFamily="18" charset="0"/>
            </a:endParaRPr>
          </a:p>
        </p:txBody>
      </p:sp>
      <p:sp>
        <p:nvSpPr>
          <p:cNvPr id="52231" name="Прямоугольник 2"/>
          <p:cNvSpPr>
            <a:spLocks noChangeArrowheads="1"/>
          </p:cNvSpPr>
          <p:nvPr/>
        </p:nvSpPr>
        <p:spPr bwMode="auto">
          <a:xfrm>
            <a:off x="755576" y="579438"/>
            <a:ext cx="8131249"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endParaRPr lang="uk-UA" sz="2800" dirty="0" smtClean="0"/>
          </a:p>
          <a:p>
            <a:r>
              <a:rPr lang="uk-UA" sz="2800" dirty="0" smtClean="0"/>
              <a:t>Офіційний </a:t>
            </a:r>
            <a:r>
              <a:rPr lang="uk-UA" sz="2800" dirty="0"/>
              <a:t>веб-сайт Держстату </a:t>
            </a:r>
            <a:r>
              <a:rPr lang="uk-UA" sz="2800" b="1" dirty="0"/>
              <a:t>http://www.ukrstat.gov.ua/</a:t>
            </a:r>
          </a:p>
        </p:txBody>
      </p:sp>
      <p:sp>
        <p:nvSpPr>
          <p:cNvPr id="52232" name="Прямоугольник 10"/>
          <p:cNvSpPr>
            <a:spLocks noChangeArrowheads="1"/>
          </p:cNvSpPr>
          <p:nvPr/>
        </p:nvSpPr>
        <p:spPr bwMode="auto">
          <a:xfrm>
            <a:off x="827583" y="2276872"/>
            <a:ext cx="7921129" cy="187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endParaRPr lang="uk-UA" sz="2400" b="1" dirty="0" smtClean="0"/>
          </a:p>
          <a:p>
            <a:r>
              <a:rPr lang="uk-UA" sz="2400" b="1" dirty="0" smtClean="0"/>
              <a:t>Форми </a:t>
            </a:r>
            <a:r>
              <a:rPr lang="uk-UA" sz="2400" b="1" dirty="0"/>
              <a:t>державних статистичних спостережень в електронному вигляді: </a:t>
            </a:r>
          </a:p>
          <a:p>
            <a:r>
              <a:rPr lang="uk-UA" sz="2400" b="1" dirty="0"/>
              <a:t>Розділ </a:t>
            </a:r>
            <a:r>
              <a:rPr lang="uk-UA" sz="2000" b="1" u="sng" dirty="0"/>
              <a:t>«РЕСПОНДЕНТАМ»/ «АЛЬБОМ ФОРМ ДЕРЖАВНИХ СТАТИСТИЧНИХ СПОСТЕРЕЖЕНЬ»</a:t>
            </a:r>
          </a:p>
        </p:txBody>
      </p:sp>
      <p:sp>
        <p:nvSpPr>
          <p:cNvPr id="52233" name="Прямоугольник 11"/>
          <p:cNvSpPr>
            <a:spLocks noChangeArrowheads="1"/>
          </p:cNvSpPr>
          <p:nvPr/>
        </p:nvSpPr>
        <p:spPr bwMode="auto">
          <a:xfrm>
            <a:off x="757709" y="4869160"/>
            <a:ext cx="824078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r>
              <a:rPr lang="uk-UA" sz="2400" b="1" dirty="0" smtClean="0"/>
              <a:t>Збірники, бюлетені та статистична інформація: </a:t>
            </a:r>
            <a:endParaRPr lang="uk-UA" sz="2400" b="1" dirty="0"/>
          </a:p>
          <a:p>
            <a:r>
              <a:rPr lang="uk-UA" sz="2400" b="1" dirty="0"/>
              <a:t>Розділ </a:t>
            </a:r>
            <a:r>
              <a:rPr lang="uk-UA" sz="2400" b="1" u="sng" dirty="0" smtClean="0"/>
              <a:t>«СТАТИСТИЧНА ІНФОРМАЦІЯ»</a:t>
            </a:r>
            <a:endParaRPr lang="uk-UA" sz="2400" b="1" u="sng"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Рисунок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88" y="0"/>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1" name="Rectangle 3"/>
          <p:cNvSpPr>
            <a:spLocks noGrp="1" noChangeArrowheads="1"/>
          </p:cNvSpPr>
          <p:nvPr>
            <p:ph type="body" idx="1"/>
          </p:nvPr>
        </p:nvSpPr>
        <p:spPr/>
        <p:txBody>
          <a:bodyPr/>
          <a:lstStyle/>
          <a:p>
            <a:pPr eaLnBrk="1" hangingPunct="1">
              <a:buFont typeface="Wingdings" panose="05000000000000000000" pitchFamily="2" charset="2"/>
              <a:buNone/>
            </a:pPr>
            <a:r>
              <a:rPr lang="en-US" smtClean="0"/>
              <a:t>  </a:t>
            </a:r>
          </a:p>
          <a:p>
            <a:pPr eaLnBrk="1" hangingPunct="1">
              <a:buFont typeface="Wingdings" panose="05000000000000000000" pitchFamily="2" charset="2"/>
              <a:buNone/>
            </a:pPr>
            <a:endParaRPr lang="ru-RU" smtClean="0"/>
          </a:p>
        </p:txBody>
      </p:sp>
      <p:sp>
        <p:nvSpPr>
          <p:cNvPr id="53252" name="Rectangle 4"/>
          <p:cNvSpPr>
            <a:spLocks noChangeArrowheads="1"/>
          </p:cNvSpPr>
          <p:nvPr/>
        </p:nvSpPr>
        <p:spPr bwMode="auto">
          <a:xfrm>
            <a:off x="1763713" y="2997200"/>
            <a:ext cx="6119812" cy="1189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ctr" eaLnBrk="1" hangingPunct="1">
              <a:lnSpc>
                <a:spcPct val="80000"/>
              </a:lnSpc>
              <a:spcBef>
                <a:spcPct val="20000"/>
              </a:spcBef>
            </a:pPr>
            <a:r>
              <a:rPr lang="uk-UA" sz="4000" b="1"/>
              <a:t>Дякую за увагу</a:t>
            </a:r>
            <a:r>
              <a:rPr lang="en-US" sz="4000" b="1"/>
              <a:t>!</a:t>
            </a:r>
          </a:p>
          <a:p>
            <a:pPr algn="ctr" eaLnBrk="1" hangingPunct="1">
              <a:lnSpc>
                <a:spcPct val="80000"/>
              </a:lnSpc>
              <a:spcBef>
                <a:spcPct val="20000"/>
              </a:spcBef>
            </a:pPr>
            <a:endParaRPr lang="ru-RU" sz="4000" b="1"/>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Рисунок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248" y="5275"/>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Rectangle 2"/>
          <p:cNvSpPr txBox="1">
            <a:spLocks noChangeArrowheads="1"/>
          </p:cNvSpPr>
          <p:nvPr/>
        </p:nvSpPr>
        <p:spPr bwMode="auto">
          <a:xfrm>
            <a:off x="468313" y="333375"/>
            <a:ext cx="7772400" cy="719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908050" indent="-436563">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304925" indent="-395288">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93863" indent="-38735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93913" indent="-398463">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511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30083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655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9227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eaLnBrk="1" hangingPunct="1">
              <a:spcBef>
                <a:spcPct val="0"/>
              </a:spcBef>
              <a:buClrTx/>
              <a:buFontTx/>
              <a:buNone/>
            </a:pPr>
            <a:r>
              <a:rPr lang="uk-UA" sz="2800" b="1" dirty="0">
                <a:solidFill>
                  <a:schemeClr val="tx2"/>
                </a:solidFill>
                <a:latin typeface="Times New Roman" panose="02020603050405020304" pitchFamily="18" charset="0"/>
              </a:rPr>
              <a:t>Джерела інформації</a:t>
            </a:r>
            <a:endParaRPr lang="ru-RU" sz="2800" b="1" dirty="0">
              <a:solidFill>
                <a:schemeClr val="tx2"/>
              </a:solidFill>
              <a:latin typeface="Times New Roman" panose="02020603050405020304" pitchFamily="18" charset="0"/>
            </a:endParaRPr>
          </a:p>
        </p:txBody>
      </p:sp>
      <p:grpSp>
        <p:nvGrpSpPr>
          <p:cNvPr id="19460" name="Group 5"/>
          <p:cNvGrpSpPr>
            <a:grpSpLocks/>
          </p:cNvGrpSpPr>
          <p:nvPr/>
        </p:nvGrpSpPr>
        <p:grpSpPr bwMode="auto">
          <a:xfrm>
            <a:off x="363538" y="1125538"/>
            <a:ext cx="8423275" cy="1511300"/>
            <a:chOff x="295" y="1026"/>
            <a:chExt cx="5306" cy="952"/>
          </a:xfrm>
        </p:grpSpPr>
        <p:sp>
          <p:nvSpPr>
            <p:cNvPr id="19464" name="Rectangle 6"/>
            <p:cNvSpPr>
              <a:spLocks noChangeArrowheads="1"/>
            </p:cNvSpPr>
            <p:nvPr/>
          </p:nvSpPr>
          <p:spPr bwMode="auto">
            <a:xfrm>
              <a:off x="295" y="1026"/>
              <a:ext cx="1723" cy="95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ctr">
                <a:lnSpc>
                  <a:spcPct val="80000"/>
                </a:lnSpc>
                <a:spcBef>
                  <a:spcPct val="20000"/>
                </a:spcBef>
              </a:pPr>
              <a:r>
                <a:rPr lang="uk-UA" b="1" dirty="0">
                  <a:latin typeface="Times New Roman" panose="02020603050405020304" pitchFamily="18" charset="0"/>
                </a:rPr>
                <a:t>Державні статистичні </a:t>
              </a:r>
              <a:r>
                <a:rPr lang="uk-UA" b="1" dirty="0" smtClean="0">
                  <a:latin typeface="Times New Roman" panose="02020603050405020304" pitchFamily="18" charset="0"/>
                </a:rPr>
                <a:t>спостереження</a:t>
              </a:r>
              <a:r>
                <a:rPr lang="uk-UA" b="1" dirty="0" smtClean="0">
                  <a:latin typeface="Times New Roman" panose="02020603050405020304" pitchFamily="18" charset="0"/>
                </a:rPr>
                <a:t>, перепис </a:t>
              </a:r>
              <a:r>
                <a:rPr lang="uk-UA" b="1" dirty="0" err="1" smtClean="0">
                  <a:latin typeface="Times New Roman" panose="02020603050405020304" pitchFamily="18" charset="0"/>
                </a:rPr>
                <a:t>населеня</a:t>
              </a:r>
              <a:endParaRPr lang="uk-UA" b="1" dirty="0">
                <a:latin typeface="Times New Roman" panose="02020603050405020304" pitchFamily="18" charset="0"/>
              </a:endParaRPr>
            </a:p>
            <a:p>
              <a:pPr algn="ctr">
                <a:lnSpc>
                  <a:spcPct val="80000"/>
                </a:lnSpc>
                <a:spcBef>
                  <a:spcPct val="20000"/>
                </a:spcBef>
              </a:pPr>
              <a:r>
                <a:rPr lang="uk-UA" dirty="0">
                  <a:latin typeface="Times New Roman" panose="02020603050405020304" pitchFamily="18" charset="0"/>
                </a:rPr>
                <a:t>(Держстат</a:t>
              </a:r>
              <a:r>
                <a:rPr lang="ru-RU" dirty="0">
                  <a:latin typeface="Times New Roman" panose="02020603050405020304" pitchFamily="18" charset="0"/>
                </a:rPr>
                <a:t>)</a:t>
              </a:r>
            </a:p>
          </p:txBody>
        </p:sp>
        <p:sp>
          <p:nvSpPr>
            <p:cNvPr id="19465" name="Rectangle 7"/>
            <p:cNvSpPr>
              <a:spLocks noChangeArrowheads="1"/>
            </p:cNvSpPr>
            <p:nvPr/>
          </p:nvSpPr>
          <p:spPr bwMode="auto">
            <a:xfrm>
              <a:off x="2154" y="1026"/>
              <a:ext cx="1564" cy="95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ctr">
                <a:lnSpc>
                  <a:spcPct val="80000"/>
                </a:lnSpc>
                <a:spcBef>
                  <a:spcPct val="20000"/>
                </a:spcBef>
              </a:pPr>
              <a:r>
                <a:rPr lang="uk-UA" b="1">
                  <a:latin typeface="Times New Roman" panose="02020603050405020304" pitchFamily="18" charset="0"/>
                </a:rPr>
                <a:t>Адміністративні дані</a:t>
              </a:r>
            </a:p>
            <a:p>
              <a:pPr algn="ctr">
                <a:lnSpc>
                  <a:spcPct val="80000"/>
                </a:lnSpc>
                <a:spcBef>
                  <a:spcPct val="20000"/>
                </a:spcBef>
              </a:pPr>
              <a:r>
                <a:rPr lang="uk-UA">
                  <a:latin typeface="Times New Roman" panose="02020603050405020304" pitchFamily="18" charset="0"/>
                </a:rPr>
                <a:t>Форми звітності  інших міністерств та відомств</a:t>
              </a:r>
              <a:endParaRPr lang="ru-RU">
                <a:latin typeface="Times New Roman" panose="02020603050405020304" pitchFamily="18" charset="0"/>
              </a:endParaRPr>
            </a:p>
          </p:txBody>
        </p:sp>
        <p:sp>
          <p:nvSpPr>
            <p:cNvPr id="19466" name="Rectangle 8"/>
            <p:cNvSpPr>
              <a:spLocks noChangeArrowheads="1"/>
            </p:cNvSpPr>
            <p:nvPr/>
          </p:nvSpPr>
          <p:spPr bwMode="auto">
            <a:xfrm>
              <a:off x="3787" y="1026"/>
              <a:ext cx="1814" cy="95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ctr">
                <a:lnSpc>
                  <a:spcPct val="80000"/>
                </a:lnSpc>
                <a:spcBef>
                  <a:spcPct val="20000"/>
                </a:spcBef>
              </a:pPr>
              <a:r>
                <a:rPr lang="uk-UA" b="1">
                  <a:latin typeface="Times New Roman" panose="02020603050405020304" pitchFamily="18" charset="0"/>
                </a:rPr>
                <a:t>Одноразові вибіркові обстеження з актуальних соціально-демографічних питань </a:t>
              </a:r>
            </a:p>
            <a:p>
              <a:pPr algn="ctr">
                <a:lnSpc>
                  <a:spcPct val="80000"/>
                </a:lnSpc>
                <a:spcBef>
                  <a:spcPct val="20000"/>
                </a:spcBef>
              </a:pPr>
              <a:r>
                <a:rPr lang="uk-UA">
                  <a:latin typeface="Times New Roman" panose="02020603050405020304" pitchFamily="18" charset="0"/>
                </a:rPr>
                <a:t>Держстат за підтримки міжнародних організацій</a:t>
              </a:r>
              <a:endParaRPr lang="ru-RU">
                <a:latin typeface="Times New Roman" panose="02020603050405020304" pitchFamily="18" charset="0"/>
              </a:endParaRPr>
            </a:p>
          </p:txBody>
        </p:sp>
      </p:grpSp>
      <p:sp>
        <p:nvSpPr>
          <p:cNvPr id="21509" name="Rectangle 3"/>
          <p:cNvSpPr txBox="1">
            <a:spLocks noChangeArrowheads="1"/>
          </p:cNvSpPr>
          <p:nvPr/>
        </p:nvSpPr>
        <p:spPr bwMode="auto">
          <a:xfrm>
            <a:off x="250825" y="2636838"/>
            <a:ext cx="2895600" cy="3671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469900" indent="-469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defRPr>
            </a:lvl1pPr>
            <a:lvl2pPr marL="908050" indent="-436563">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defRPr>
            </a:lvl2pPr>
            <a:lvl3pPr marL="1304925" indent="-395288">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defRPr>
            </a:lvl3pPr>
            <a:lvl4pPr marL="1693863" indent="-38735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defRPr>
            </a:lvl4pPr>
            <a:lvl5pPr marL="2093913" indent="-398463">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511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30083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655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922713"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marL="0" indent="0" algn="ctr" eaLnBrk="1" hangingPunct="1">
              <a:lnSpc>
                <a:spcPct val="90000"/>
              </a:lnSpc>
              <a:buFont typeface="Wingdings" panose="05000000000000000000" pitchFamily="2" charset="2"/>
              <a:buNone/>
              <a:defRPr/>
            </a:pPr>
            <a:r>
              <a:rPr lang="uk-UA" sz="1600" dirty="0" smtClean="0">
                <a:latin typeface="Times New Roman" panose="02020603050405020304" pitchFamily="18" charset="0"/>
                <a:cs typeface="Times New Roman" panose="02020603050405020304" pitchFamily="18" charset="0"/>
              </a:rPr>
              <a:t>У 2018 році органи державної статистики України збирали та розробляли статистичні дані за 116 формами ДСС. Показники з розподілом за статтю та віком особи, які є основою для розроблення статистики щодо становища дітей</a:t>
            </a:r>
            <a:r>
              <a:rPr lang="ru-RU" sz="1600" dirty="0" smtClean="0">
                <a:latin typeface="Times New Roman" panose="02020603050405020304" pitchFamily="18" charset="0"/>
                <a:cs typeface="Times New Roman" panose="02020603050405020304" pitchFamily="18" charset="0"/>
              </a:rPr>
              <a:t>,</a:t>
            </a:r>
            <a:r>
              <a:rPr lang="uk-UA" sz="1600" dirty="0" smtClean="0">
                <a:latin typeface="Times New Roman" panose="02020603050405020304" pitchFamily="18" charset="0"/>
                <a:cs typeface="Times New Roman" panose="02020603050405020304" pitchFamily="18" charset="0"/>
              </a:rPr>
              <a:t> містяться у 16 формах державних статистичних спостережень (</a:t>
            </a:r>
            <a:r>
              <a:rPr lang="uk-UA" sz="1600" b="1" dirty="0" smtClean="0">
                <a:latin typeface="Times New Roman" panose="02020603050405020304" pitchFamily="18" charset="0"/>
                <a:cs typeface="Times New Roman" panose="02020603050405020304" pitchFamily="18" charset="0"/>
              </a:rPr>
              <a:t>14% </a:t>
            </a:r>
            <a:r>
              <a:rPr lang="uk-UA" sz="1600" dirty="0" smtClean="0">
                <a:latin typeface="Times New Roman" panose="02020603050405020304" pitchFamily="18" charset="0"/>
                <a:cs typeface="Times New Roman" panose="02020603050405020304" pitchFamily="18" charset="0"/>
              </a:rPr>
              <a:t>від загальної кількості форм).</a:t>
            </a:r>
          </a:p>
          <a:p>
            <a:pPr algn="ctr" eaLnBrk="1" hangingPunct="1">
              <a:lnSpc>
                <a:spcPct val="90000"/>
              </a:lnSpc>
              <a:defRPr/>
            </a:pPr>
            <a:endParaRPr lang="ru-RU" sz="1400" b="1" dirty="0" smtClean="0">
              <a:latin typeface="Times New Roman" panose="02020603050405020304" pitchFamily="18" charset="0"/>
            </a:endParaRPr>
          </a:p>
        </p:txBody>
      </p:sp>
      <p:sp>
        <p:nvSpPr>
          <p:cNvPr id="19462" name="Rectangle 9"/>
          <p:cNvSpPr>
            <a:spLocks noChangeArrowheads="1"/>
          </p:cNvSpPr>
          <p:nvPr/>
        </p:nvSpPr>
        <p:spPr bwMode="auto">
          <a:xfrm>
            <a:off x="3276600" y="2636838"/>
            <a:ext cx="2625725"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ctr">
              <a:spcBef>
                <a:spcPct val="20000"/>
              </a:spcBef>
            </a:pPr>
            <a:r>
              <a:rPr lang="en-US" sz="1400" b="1" dirty="0"/>
              <a:t> </a:t>
            </a:r>
            <a:r>
              <a:rPr lang="uk-UA" sz="1600" dirty="0" err="1">
                <a:latin typeface="Times New Roman" panose="02020603050405020304" pitchFamily="18" charset="0"/>
                <a:cs typeface="Times New Roman" panose="02020603050405020304" pitchFamily="18" charset="0"/>
              </a:rPr>
              <a:t>Держстат</a:t>
            </a:r>
            <a:r>
              <a:rPr lang="uk-UA" sz="1600" dirty="0">
                <a:latin typeface="Times New Roman" panose="02020603050405020304" pitchFamily="18" charset="0"/>
                <a:cs typeface="Times New Roman" panose="02020603050405020304" pitchFamily="18" charset="0"/>
              </a:rPr>
              <a:t> співпрацює із понад 30 міністерствами та відомствами та отримує від них інформацію приблизно за 200 формами звітності, </a:t>
            </a:r>
          </a:p>
          <a:p>
            <a:pPr algn="ctr">
              <a:spcBef>
                <a:spcPct val="20000"/>
              </a:spcBef>
            </a:pPr>
            <a:r>
              <a:rPr lang="uk-UA" sz="1600" dirty="0">
                <a:latin typeface="Times New Roman" panose="02020603050405020304" pitchFamily="18" charset="0"/>
                <a:cs typeface="Times New Roman" panose="02020603050405020304" pitchFamily="18" charset="0"/>
              </a:rPr>
              <a:t>з яких – 77 (</a:t>
            </a:r>
            <a:r>
              <a:rPr lang="uk-UA" sz="1600" b="1" dirty="0">
                <a:latin typeface="Times New Roman" panose="02020603050405020304" pitchFamily="18" charset="0"/>
                <a:cs typeface="Times New Roman" panose="02020603050405020304" pitchFamily="18" charset="0"/>
              </a:rPr>
              <a:t>38</a:t>
            </a:r>
            <a:r>
              <a:rPr lang="uk-UA" sz="1600" dirty="0">
                <a:latin typeface="Times New Roman" panose="02020603050405020304" pitchFamily="18" charset="0"/>
                <a:cs typeface="Times New Roman" panose="02020603050405020304" pitchFamily="18" charset="0"/>
              </a:rPr>
              <a:t>% від загальної кількості)  містять показники із розподілом за статтю та віком.</a:t>
            </a:r>
          </a:p>
          <a:p>
            <a:pPr algn="ctr">
              <a:spcBef>
                <a:spcPct val="20000"/>
              </a:spcBef>
            </a:pPr>
            <a:r>
              <a:rPr lang="uk-UA" sz="1600" dirty="0">
                <a:latin typeface="Times New Roman" panose="02020603050405020304" pitchFamily="18" charset="0"/>
                <a:cs typeface="Times New Roman" panose="02020603050405020304" pitchFamily="18" charset="0"/>
              </a:rPr>
              <a:t>Основні постачальники: </a:t>
            </a:r>
            <a:r>
              <a:rPr lang="uk-UA" sz="1600" b="1" dirty="0">
                <a:latin typeface="Times New Roman" panose="02020603050405020304" pitchFamily="18" charset="0"/>
                <a:cs typeface="Times New Roman" panose="02020603050405020304" pitchFamily="18" charset="0"/>
              </a:rPr>
              <a:t>МОН, МОЗ, Мінсоцполітики, </a:t>
            </a:r>
            <a:r>
              <a:rPr lang="uk-UA" sz="1600" b="1" dirty="0" err="1">
                <a:latin typeface="Times New Roman" panose="02020603050405020304" pitchFamily="18" charset="0"/>
                <a:cs typeface="Times New Roman" panose="02020603050405020304" pitchFamily="18" charset="0"/>
              </a:rPr>
              <a:t>Мінмолодьспорт</a:t>
            </a:r>
            <a:r>
              <a:rPr lang="uk-UA" sz="1600" b="1" dirty="0">
                <a:latin typeface="Times New Roman" panose="02020603050405020304" pitchFamily="18" charset="0"/>
                <a:cs typeface="Times New Roman" panose="02020603050405020304" pitchFamily="18" charset="0"/>
              </a:rPr>
              <a:t>, </a:t>
            </a:r>
            <a:r>
              <a:rPr lang="uk-UA" sz="1600" b="1" dirty="0" smtClean="0">
                <a:latin typeface="Times New Roman" panose="02020603050405020304" pitchFamily="18" charset="0"/>
                <a:cs typeface="Times New Roman" panose="02020603050405020304" pitchFamily="18" charset="0"/>
              </a:rPr>
              <a:t>ГПУ</a:t>
            </a:r>
            <a:r>
              <a:rPr lang="uk-UA" sz="1600" dirty="0" smtClean="0">
                <a:latin typeface="Times New Roman" panose="02020603050405020304" pitchFamily="18" charset="0"/>
                <a:cs typeface="Times New Roman" panose="02020603050405020304" pitchFamily="18" charset="0"/>
              </a:rPr>
              <a:t> </a:t>
            </a:r>
            <a:r>
              <a:rPr lang="uk-UA" sz="1600" dirty="0">
                <a:latin typeface="Times New Roman" panose="02020603050405020304" pitchFamily="18" charset="0"/>
                <a:cs typeface="Times New Roman" panose="02020603050405020304" pitchFamily="18" charset="0"/>
              </a:rPr>
              <a:t>та інші</a:t>
            </a:r>
          </a:p>
          <a:p>
            <a:pPr algn="ctr">
              <a:spcBef>
                <a:spcPct val="20000"/>
              </a:spcBef>
            </a:pPr>
            <a:endParaRPr lang="ru-RU" sz="1600" b="1" dirty="0">
              <a:latin typeface="Times New Roman" panose="02020603050405020304" pitchFamily="18" charset="0"/>
            </a:endParaRPr>
          </a:p>
        </p:txBody>
      </p:sp>
      <p:sp>
        <p:nvSpPr>
          <p:cNvPr id="19463" name="Rectangle 11"/>
          <p:cNvSpPr>
            <a:spLocks noChangeArrowheads="1"/>
          </p:cNvSpPr>
          <p:nvPr/>
        </p:nvSpPr>
        <p:spPr bwMode="auto">
          <a:xfrm>
            <a:off x="6046788" y="2636838"/>
            <a:ext cx="2808287"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Palatino Linotype" panose="02040502050505030304" pitchFamily="18" charset="0"/>
              </a:defRPr>
            </a:lvl1pPr>
            <a:lvl2pPr marL="742950" indent="-285750">
              <a:defRPr>
                <a:solidFill>
                  <a:schemeClr val="tx1"/>
                </a:solidFill>
                <a:latin typeface="Palatino Linotype" panose="02040502050505030304" pitchFamily="18" charset="0"/>
              </a:defRPr>
            </a:lvl2pPr>
            <a:lvl3pPr marL="1143000" indent="-228600">
              <a:defRPr>
                <a:solidFill>
                  <a:schemeClr val="tx1"/>
                </a:solidFill>
                <a:latin typeface="Palatino Linotype" panose="02040502050505030304" pitchFamily="18" charset="0"/>
              </a:defRPr>
            </a:lvl3pPr>
            <a:lvl4pPr marL="1600200" indent="-228600">
              <a:defRPr>
                <a:solidFill>
                  <a:schemeClr val="tx1"/>
                </a:solidFill>
                <a:latin typeface="Palatino Linotype" panose="02040502050505030304" pitchFamily="18" charset="0"/>
              </a:defRPr>
            </a:lvl4pPr>
            <a:lvl5pPr marL="2057400" indent="-228600">
              <a:defRPr>
                <a:solidFill>
                  <a:schemeClr val="tx1"/>
                </a:solidFill>
                <a:latin typeface="Palatino Linotype" panose="02040502050505030304" pitchFamily="18"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defRPr>
            </a:lvl9pPr>
          </a:lstStyle>
          <a:p>
            <a:pPr algn="ctr"/>
            <a:r>
              <a:rPr lang="uk-UA" sz="1600">
                <a:latin typeface="Times New Roman" panose="02020603050405020304" pitchFamily="18" charset="0"/>
                <a:cs typeface="Times New Roman" panose="02020603050405020304" pitchFamily="18" charset="0"/>
              </a:rPr>
              <a:t>Для забезпечення інформаційної бази із актуальних соціальних питань Держстат взяв участь у проведенні таких одноразових вибіркових соціально-демографічних обстеженнях:</a:t>
            </a:r>
          </a:p>
          <a:p>
            <a:pPr algn="ctr"/>
            <a:r>
              <a:rPr lang="uk-UA" sz="1600" b="1">
                <a:latin typeface="Times New Roman" panose="02020603050405020304" pitchFamily="18" charset="0"/>
                <a:cs typeface="Times New Roman" panose="02020603050405020304" pitchFamily="18" charset="0"/>
              </a:rPr>
              <a:t>- Медико-демографічне обстеження домашніх господарств (МДОУ 2007);</a:t>
            </a:r>
          </a:p>
          <a:p>
            <a:pPr algn="ctr"/>
            <a:r>
              <a:rPr lang="uk-UA" sz="1600">
                <a:latin typeface="Times New Roman" panose="02020603050405020304" pitchFamily="18" charset="0"/>
                <a:cs typeface="Times New Roman" panose="02020603050405020304" pitchFamily="18" charset="0"/>
              </a:rPr>
              <a:t>- </a:t>
            </a:r>
            <a:r>
              <a:rPr lang="uk-UA" sz="1600" b="1">
                <a:latin typeface="Times New Roman" panose="02020603050405020304" pitchFamily="18" charset="0"/>
                <a:cs typeface="Times New Roman" panose="02020603050405020304" pitchFamily="18" charset="0"/>
              </a:rPr>
              <a:t>Мультиіндикаторне кластерне обстеження домогосподарств (МІКС 2000, 2005, 2012).</a:t>
            </a:r>
          </a:p>
          <a:p>
            <a:r>
              <a:rPr lang="uk-UA" sz="1600" b="1">
                <a:latin typeface="Times New Roman" panose="02020603050405020304" pitchFamily="18" charset="0"/>
                <a:cs typeface="Times New Roman" panose="02020603050405020304" pitchFamily="18" charset="0"/>
              </a:rPr>
              <a:t> </a:t>
            </a:r>
            <a:endParaRPr lang="uk-UA" sz="160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Рисунок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4925" y="0"/>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Объект 1"/>
          <p:cNvSpPr>
            <a:spLocks noGrp="1"/>
          </p:cNvSpPr>
          <p:nvPr>
            <p:ph idx="1"/>
          </p:nvPr>
        </p:nvSpPr>
        <p:spPr>
          <a:xfrm>
            <a:off x="251520" y="908720"/>
            <a:ext cx="8638480" cy="5949279"/>
          </a:xfrm>
        </p:spPr>
        <p:txBody>
          <a:bodyPr/>
          <a:lstStyle/>
          <a:p>
            <a:pPr marL="0" indent="0">
              <a:buFont typeface="Wingdings" panose="05000000000000000000" pitchFamily="2" charset="2"/>
              <a:buNone/>
            </a:pPr>
            <a:r>
              <a:rPr lang="uk-UA" sz="2000" b="1" dirty="0" smtClean="0"/>
              <a:t>Державні статистичні спостереження (ДСС)</a:t>
            </a:r>
          </a:p>
          <a:p>
            <a:pPr marL="0" indent="0">
              <a:buFont typeface="Wingdings" panose="05000000000000000000" pitchFamily="2" charset="2"/>
              <a:buNone/>
            </a:pPr>
            <a:endParaRPr lang="uk-UA" sz="1600" b="1" i="1" dirty="0" smtClean="0"/>
          </a:p>
          <a:p>
            <a:pPr marL="0" indent="0">
              <a:buFont typeface="Wingdings" panose="05000000000000000000" pitchFamily="2" charset="2"/>
              <a:buNone/>
            </a:pPr>
            <a:r>
              <a:rPr lang="uk-UA" sz="1600" b="1" i="1" dirty="0" smtClean="0"/>
              <a:t>Демографічна статистика</a:t>
            </a:r>
          </a:p>
          <a:p>
            <a:pPr marL="0" indent="0">
              <a:buFont typeface="Wingdings" panose="05000000000000000000" pitchFamily="2" charset="2"/>
              <a:buNone/>
            </a:pPr>
            <a:endParaRPr lang="uk-UA" sz="1600" b="1" i="1" dirty="0" smtClean="0"/>
          </a:p>
          <a:p>
            <a:pPr marL="0" indent="0" algn="just">
              <a:buFont typeface="Wingdings" panose="05000000000000000000" pitchFamily="2" charset="2"/>
              <a:buNone/>
            </a:pPr>
            <a:r>
              <a:rPr lang="uk-UA" sz="1600" dirty="0" smtClean="0">
                <a:latin typeface="Times New Roman" panose="02020603050405020304" pitchFamily="18" charset="0"/>
                <a:cs typeface="Times New Roman" panose="02020603050405020304" pitchFamily="18" charset="0"/>
              </a:rPr>
              <a:t>Джерелами інформації щодо демографічної статистики є перепис населення та адміністративні данні, які органи державної статистики отримують від територіальних органів Міністерства юстиції України та від територіальних підрозділів Державної міграційної служби України. </a:t>
            </a:r>
          </a:p>
          <a:p>
            <a:pPr marL="0" indent="0" algn="just">
              <a:buFont typeface="Wingdings" panose="05000000000000000000" pitchFamily="2" charset="2"/>
              <a:buNone/>
            </a:pPr>
            <a:r>
              <a:rPr lang="uk-UA" sz="1600" b="1" dirty="0" smtClean="0">
                <a:latin typeface="Times New Roman" panose="02020603050405020304" pitchFamily="18" charset="0"/>
                <a:cs typeface="Times New Roman" panose="02020603050405020304" pitchFamily="18" charset="0"/>
              </a:rPr>
              <a:t>Перепис населення </a:t>
            </a:r>
            <a:r>
              <a:rPr lang="uk-UA" sz="1600" dirty="0" smtClean="0">
                <a:latin typeface="Times New Roman" panose="02020603050405020304" pitchFamily="18" charset="0"/>
                <a:cs typeface="Times New Roman" panose="02020603050405020304" pitchFamily="18" charset="0"/>
              </a:rPr>
              <a:t>– це найбільш повне, а в ряді випадків єдине джерело інформації, яке надає відповіді на запитання про населення: з кого воно складається, як воно розміщено на території країни, які його освітні, етнічні та </a:t>
            </a:r>
            <a:r>
              <a:rPr lang="uk-UA" sz="1600" dirty="0" err="1" smtClean="0">
                <a:latin typeface="Times New Roman" panose="02020603050405020304" pitchFamily="18" charset="0"/>
                <a:cs typeface="Times New Roman" panose="02020603050405020304" pitchFamily="18" charset="0"/>
              </a:rPr>
              <a:t>мовні</a:t>
            </a:r>
            <a:r>
              <a:rPr lang="uk-UA" sz="1600" dirty="0" smtClean="0">
                <a:latin typeface="Times New Roman" panose="02020603050405020304" pitchFamily="18" charset="0"/>
                <a:cs typeface="Times New Roman" panose="02020603050405020304" pitchFamily="18" charset="0"/>
              </a:rPr>
              <a:t> характеристики, яка його </a:t>
            </a:r>
            <a:r>
              <a:rPr lang="uk-UA" sz="1600" dirty="0" err="1" smtClean="0">
                <a:latin typeface="Times New Roman" panose="02020603050405020304" pitchFamily="18" charset="0"/>
                <a:cs typeface="Times New Roman" panose="02020603050405020304" pitchFamily="18" charset="0"/>
              </a:rPr>
              <a:t>шлюбно</a:t>
            </a:r>
            <a:r>
              <a:rPr lang="uk-UA" sz="1600" dirty="0" smtClean="0">
                <a:latin typeface="Times New Roman" panose="02020603050405020304" pitchFamily="18" charset="0"/>
                <a:cs typeface="Times New Roman" panose="02020603050405020304" pitchFamily="18" charset="0"/>
              </a:rPr>
              <a:t>-сімейна структура тощо. </a:t>
            </a:r>
          </a:p>
          <a:p>
            <a:pPr marL="0" indent="0" algn="just">
              <a:buFont typeface="Wingdings" panose="05000000000000000000" pitchFamily="2" charset="2"/>
              <a:buNone/>
            </a:pPr>
            <a:r>
              <a:rPr lang="uk-UA" sz="1600" dirty="0" smtClean="0">
                <a:latin typeface="Times New Roman" panose="02020603050405020304" pitchFamily="18" charset="0"/>
                <a:cs typeface="Times New Roman" panose="02020603050405020304" pitchFamily="18" charset="0"/>
              </a:rPr>
              <a:t>У період між переписами населення </a:t>
            </a:r>
            <a:r>
              <a:rPr lang="uk-UA" sz="1600" dirty="0" err="1" smtClean="0">
                <a:latin typeface="Times New Roman" panose="02020603050405020304" pitchFamily="18" charset="0"/>
                <a:cs typeface="Times New Roman" panose="02020603050405020304" pitchFamily="18" charset="0"/>
              </a:rPr>
              <a:t>Держстат</a:t>
            </a:r>
            <a:r>
              <a:rPr lang="uk-UA" sz="1600" dirty="0" smtClean="0">
                <a:latin typeface="Times New Roman" panose="02020603050405020304" pitchFamily="18" charset="0"/>
                <a:cs typeface="Times New Roman" panose="02020603050405020304" pitchFamily="18" charset="0"/>
              </a:rPr>
              <a:t> згідно із затвердженою методологією здійснює поточні розрахунки (оцінки) щодо чисельності населення, його статево-вікової структури, показників народжуваності, смертності,  шлюбності та </a:t>
            </a:r>
            <a:r>
              <a:rPr lang="uk-UA" sz="1600" dirty="0" err="1" smtClean="0">
                <a:latin typeface="Times New Roman" panose="02020603050405020304" pitchFamily="18" charset="0"/>
                <a:cs typeface="Times New Roman" panose="02020603050405020304" pitchFamily="18" charset="0"/>
              </a:rPr>
              <a:t>розлучуваності</a:t>
            </a:r>
            <a:r>
              <a:rPr lang="uk-UA" sz="1600" dirty="0" smtClean="0">
                <a:latin typeface="Times New Roman" panose="02020603050405020304" pitchFamily="18" charset="0"/>
                <a:cs typeface="Times New Roman" panose="02020603050405020304" pitchFamily="18" charset="0"/>
              </a:rPr>
              <a:t>,  міграційного руху населення на підставі даних останнього перепису населення, а також адміністративних даних про реєстрацію народжень, смертей, укладання шлюбу та розірвання шлюбу, які надають територіальні органи Міністерства юстиції України та реєстрацію /зняття з реєстрації місця проживання, які надають територіальні підрозділи Державної міграційної служби України. </a:t>
            </a:r>
          </a:p>
          <a:p>
            <a:pPr marL="0" indent="0" algn="just">
              <a:buFont typeface="Wingdings" panose="05000000000000000000" pitchFamily="2" charset="2"/>
              <a:buNone/>
            </a:pPr>
            <a:r>
              <a:rPr lang="uk-UA" sz="1600" dirty="0" smtClean="0">
                <a:latin typeface="Times New Roman" panose="02020603050405020304" pitchFamily="18" charset="0"/>
                <a:cs typeface="Times New Roman" panose="02020603050405020304" pitchFamily="18" charset="0"/>
              </a:rPr>
              <a:t>Органи статистики збирають та розробляють статистичну інформацію щодо кількості </a:t>
            </a:r>
            <a:r>
              <a:rPr lang="uk-UA" sz="1600" dirty="0" err="1" smtClean="0">
                <a:latin typeface="Times New Roman" panose="02020603050405020304" pitchFamily="18" charset="0"/>
                <a:cs typeface="Times New Roman" panose="02020603050405020304" pitchFamily="18" charset="0"/>
              </a:rPr>
              <a:t>живонароджень</a:t>
            </a:r>
            <a:r>
              <a:rPr lang="uk-UA" sz="1600" dirty="0" smtClean="0">
                <a:latin typeface="Times New Roman" panose="02020603050405020304" pitchFamily="18" charset="0"/>
                <a:cs typeface="Times New Roman" panose="02020603050405020304" pitchFamily="18" charset="0"/>
              </a:rPr>
              <a:t>, смертей та природного приросту населення за статтю, типом поселень та за регіонами.</a:t>
            </a:r>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Рисунок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4925" y="0"/>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Объект 1"/>
          <p:cNvSpPr>
            <a:spLocks noGrp="1"/>
          </p:cNvSpPr>
          <p:nvPr>
            <p:ph idx="1"/>
          </p:nvPr>
        </p:nvSpPr>
        <p:spPr>
          <a:xfrm>
            <a:off x="323528" y="836711"/>
            <a:ext cx="8566472" cy="5256113"/>
          </a:xfrm>
        </p:spPr>
        <p:txBody>
          <a:bodyPr/>
          <a:lstStyle/>
          <a:p>
            <a:pPr marL="0" indent="0">
              <a:buFont typeface="Wingdings" panose="05000000000000000000" pitchFamily="2" charset="2"/>
              <a:buNone/>
            </a:pPr>
            <a:endParaRPr lang="uk-UA" sz="2000" b="1" dirty="0" smtClean="0"/>
          </a:p>
          <a:p>
            <a:pPr marL="0" indent="0">
              <a:buFont typeface="Wingdings" panose="05000000000000000000" pitchFamily="2" charset="2"/>
              <a:buNone/>
            </a:pPr>
            <a:r>
              <a:rPr lang="uk-UA" sz="2000" b="1" dirty="0" smtClean="0"/>
              <a:t>Державні статистичні спостереження (ДСС)</a:t>
            </a:r>
          </a:p>
          <a:p>
            <a:pPr marL="0" indent="0">
              <a:buFont typeface="Wingdings" panose="05000000000000000000" pitchFamily="2" charset="2"/>
              <a:buNone/>
            </a:pPr>
            <a:endParaRPr lang="uk-UA" sz="2000" b="1" i="1" dirty="0" smtClean="0"/>
          </a:p>
          <a:p>
            <a:pPr marL="0" indent="0">
              <a:buFont typeface="Wingdings" panose="05000000000000000000" pitchFamily="2" charset="2"/>
              <a:buNone/>
            </a:pPr>
            <a:r>
              <a:rPr lang="uk-UA" sz="1400" b="1" i="1" dirty="0" smtClean="0"/>
              <a:t>Охорона здоров’я</a:t>
            </a:r>
          </a:p>
          <a:p>
            <a:pPr marL="0" indent="0" algn="just">
              <a:buFont typeface="Wingdings" panose="05000000000000000000" pitchFamily="2" charset="2"/>
              <a:buNone/>
            </a:pPr>
            <a:r>
              <a:rPr lang="uk-UA" sz="1400" dirty="0" smtClean="0">
                <a:latin typeface="Times New Roman" panose="02020603050405020304" pitchFamily="18" charset="0"/>
                <a:cs typeface="Times New Roman" panose="02020603050405020304" pitchFamily="18" charset="0"/>
              </a:rPr>
              <a:t>З питань охорони здоров’я </a:t>
            </a:r>
            <a:r>
              <a:rPr lang="uk-UA" sz="1400" dirty="0" err="1" smtClean="0">
                <a:latin typeface="Times New Roman" panose="02020603050405020304" pitchFamily="18" charset="0"/>
                <a:cs typeface="Times New Roman" panose="02020603050405020304" pitchFamily="18" charset="0"/>
              </a:rPr>
              <a:t>Держстат</a:t>
            </a:r>
            <a:r>
              <a:rPr lang="uk-UA" sz="1400" dirty="0" smtClean="0">
                <a:latin typeface="Times New Roman" panose="02020603050405020304" pitchFamily="18" charset="0"/>
                <a:cs typeface="Times New Roman" panose="02020603050405020304" pitchFamily="18" charset="0"/>
              </a:rPr>
              <a:t> проводить державне статистичне спостереження для отримання даних щодо травматизму на виробництві. </a:t>
            </a:r>
          </a:p>
          <a:p>
            <a:pPr marL="0" indent="0" algn="just">
              <a:buFont typeface="Wingdings" panose="05000000000000000000" pitchFamily="2" charset="2"/>
              <a:buNone/>
            </a:pPr>
            <a:r>
              <a:rPr lang="uk-UA" sz="1400" dirty="0" smtClean="0">
                <a:latin typeface="Times New Roman" panose="02020603050405020304" pitchFamily="18" charset="0"/>
                <a:cs typeface="Times New Roman" panose="02020603050405020304" pitchFamily="18" charset="0"/>
              </a:rPr>
              <a:t> </a:t>
            </a:r>
          </a:p>
          <a:p>
            <a:pPr marL="0" indent="0" algn="just">
              <a:buFont typeface="Wingdings" panose="05000000000000000000" pitchFamily="2" charset="2"/>
              <a:buNone/>
            </a:pPr>
            <a:r>
              <a:rPr lang="uk-UA" sz="1400" b="1" dirty="0" smtClean="0">
                <a:latin typeface="Times New Roman" panose="02020603050405020304" pitchFamily="18" charset="0"/>
                <a:cs typeface="Times New Roman" panose="02020603050405020304" pitchFamily="18" charset="0"/>
              </a:rPr>
              <a:t>Метою</a:t>
            </a:r>
            <a:r>
              <a:rPr lang="uk-UA" sz="1400" dirty="0" smtClean="0">
                <a:latin typeface="Times New Roman" panose="02020603050405020304" pitchFamily="18" charset="0"/>
                <a:cs typeface="Times New Roman" panose="02020603050405020304" pitchFamily="18" charset="0"/>
              </a:rPr>
              <a:t> проведення державного статистичного спостереження за формою № 7-тнв (річна) "Звіт про травматизм на виробництві" є отримання даних щодо кількості нещасних випадків на виробництві та потерпілих від нещасних випадків, пов'язаних з виробництвом, за основними видами подій, що призвели до нещасного випадку, та причинами настання нещасного випадку, окремих матеріальних наслідків нещасних випадків на виробництві.</a:t>
            </a:r>
          </a:p>
          <a:p>
            <a:pPr marL="0" indent="0" algn="just">
              <a:buFont typeface="Wingdings" panose="05000000000000000000" pitchFamily="2" charset="2"/>
              <a:buNone/>
            </a:pPr>
            <a:r>
              <a:rPr lang="uk-UA" sz="1400" dirty="0" smtClean="0">
                <a:latin typeface="Times New Roman" panose="02020603050405020304" pitchFamily="18" charset="0"/>
                <a:cs typeface="Times New Roman" panose="02020603050405020304" pitchFamily="18" charset="0"/>
              </a:rPr>
              <a:t>Для моніторингу становища дітей це спостереження включає такі показники:</a:t>
            </a:r>
          </a:p>
          <a:p>
            <a:pPr marL="0" indent="0" algn="just">
              <a:buFont typeface="Wingdings" panose="05000000000000000000" pitchFamily="2" charset="2"/>
              <a:buNone/>
            </a:pPr>
            <a:r>
              <a:rPr lang="uk-UA" sz="1400" dirty="0" smtClean="0">
                <a:latin typeface="Times New Roman" panose="02020603050405020304" pitchFamily="18" charset="0"/>
                <a:cs typeface="Times New Roman" panose="02020603050405020304" pitchFamily="18" charset="0"/>
              </a:rPr>
              <a:t>кількість дітей потерпілих від нещасних випадків, які призвели до втрати працездатності на 1 робочий день чи більше, та від нещасних випадків зі смертельним наслідком за видами травматизму (травматизм на виробництві пов’язаний з виробництвом, не пов’язаний з виробництвом);</a:t>
            </a:r>
          </a:p>
          <a:p>
            <a:pPr marL="0" indent="0" algn="just">
              <a:buFont typeface="Wingdings" panose="05000000000000000000" pitchFamily="2" charset="2"/>
              <a:buNone/>
            </a:pPr>
            <a:r>
              <a:rPr lang="uk-UA" sz="1400" dirty="0" smtClean="0">
                <a:latin typeface="Times New Roman" panose="02020603050405020304" pitchFamily="18" charset="0"/>
                <a:cs typeface="Times New Roman" panose="02020603050405020304" pitchFamily="18" charset="0"/>
              </a:rPr>
              <a:t>кількість дітей потерпілих від нещасних випадків зі смертельним наслідком за видами травматизму (травматизм на виробництві пов’язаний з виробництвом, не пов’язаний з виробництвом).</a:t>
            </a:r>
          </a:p>
          <a:p>
            <a:pPr marL="0" indent="0">
              <a:buFont typeface="Wingdings" panose="05000000000000000000" pitchFamily="2" charset="2"/>
              <a:buNone/>
            </a:pPr>
            <a:endParaRPr lang="uk-UA" sz="1600" b="1" i="1"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Рисунок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4925" y="0"/>
            <a:ext cx="9140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Объект 1"/>
          <p:cNvSpPr>
            <a:spLocks noGrp="1"/>
          </p:cNvSpPr>
          <p:nvPr>
            <p:ph idx="1"/>
          </p:nvPr>
        </p:nvSpPr>
        <p:spPr>
          <a:xfrm>
            <a:off x="395536" y="836711"/>
            <a:ext cx="8494464" cy="5256113"/>
          </a:xfrm>
        </p:spPr>
        <p:txBody>
          <a:bodyPr/>
          <a:lstStyle/>
          <a:p>
            <a:pPr marL="0" indent="0">
              <a:buFont typeface="Wingdings" panose="05000000000000000000" pitchFamily="2" charset="2"/>
              <a:buNone/>
            </a:pPr>
            <a:r>
              <a:rPr lang="uk-UA" sz="2000" b="1" dirty="0" smtClean="0"/>
              <a:t>Державні статистичні спостереження (ДСС)</a:t>
            </a:r>
          </a:p>
          <a:p>
            <a:pPr marL="0" indent="0">
              <a:buFont typeface="Wingdings" panose="05000000000000000000" pitchFamily="2" charset="2"/>
              <a:buNone/>
            </a:pPr>
            <a:endParaRPr lang="uk-UA" sz="1600" b="1" i="1" dirty="0" smtClean="0"/>
          </a:p>
          <a:p>
            <a:pPr marL="0" indent="0">
              <a:buFont typeface="Wingdings" panose="05000000000000000000" pitchFamily="2" charset="2"/>
              <a:buNone/>
            </a:pPr>
            <a:r>
              <a:rPr lang="uk-UA" sz="1400" b="1" i="1" dirty="0" smtClean="0"/>
              <a:t>Освіта</a:t>
            </a:r>
          </a:p>
          <a:p>
            <a:pPr marL="0" indent="0">
              <a:buFont typeface="Wingdings" panose="05000000000000000000" pitchFamily="2" charset="2"/>
              <a:buNone/>
            </a:pPr>
            <a:r>
              <a:rPr lang="uk-UA" sz="1400" dirty="0" smtClean="0">
                <a:latin typeface="Times New Roman" panose="02020603050405020304" pitchFamily="18" charset="0"/>
                <a:cs typeface="Times New Roman" panose="02020603050405020304" pitchFamily="18" charset="0"/>
              </a:rPr>
              <a:t>Державні статистичні спостереження зі статистики освіти, в частині наявності інформації щодо дітей охоплюють такі напрями:</a:t>
            </a:r>
          </a:p>
          <a:p>
            <a:pPr marL="0" indent="0">
              <a:buFont typeface="Wingdings" panose="05000000000000000000" pitchFamily="2" charset="2"/>
              <a:buNone/>
            </a:pPr>
            <a:r>
              <a:rPr lang="uk-UA" sz="1400" dirty="0" smtClean="0">
                <a:latin typeface="Times New Roman" panose="02020603050405020304" pitchFamily="18" charset="0"/>
                <a:cs typeface="Times New Roman" panose="02020603050405020304" pitchFamily="18" charset="0"/>
              </a:rPr>
              <a:t> </a:t>
            </a:r>
          </a:p>
          <a:p>
            <a:pPr marL="0" indent="0">
              <a:buFont typeface="Wingdings" panose="05000000000000000000" pitchFamily="2" charset="2"/>
              <a:buNone/>
            </a:pPr>
            <a:r>
              <a:rPr lang="uk-UA" sz="1400" dirty="0" smtClean="0">
                <a:latin typeface="Times New Roman" panose="02020603050405020304" pitchFamily="18" charset="0"/>
                <a:cs typeface="Times New Roman" panose="02020603050405020304" pitchFamily="18" charset="0"/>
              </a:rPr>
              <a:t>1. Діяльність дошкільних навчальних закладів – державне статистичне спостереження за формою №85-к (річна) "Звіт дошкільного навчального закладу". Мета спостереження – збирання, розроблення, узагальнення та поширення даних із дошкільної освіти.</a:t>
            </a:r>
          </a:p>
          <a:p>
            <a:pPr marL="0" indent="0">
              <a:buFont typeface="Wingdings" panose="05000000000000000000" pitchFamily="2" charset="2"/>
              <a:buNone/>
            </a:pPr>
            <a:endParaRPr lang="uk-UA" sz="1400" dirty="0" smtClean="0">
              <a:latin typeface="Times New Roman" panose="02020603050405020304" pitchFamily="18" charset="0"/>
              <a:cs typeface="Times New Roman" panose="02020603050405020304" pitchFamily="18" charset="0"/>
            </a:endParaRPr>
          </a:p>
          <a:p>
            <a:pPr marL="0" indent="0">
              <a:buFont typeface="Wingdings" panose="05000000000000000000" pitchFamily="2" charset="2"/>
              <a:buNone/>
            </a:pPr>
            <a:r>
              <a:rPr lang="uk-UA" sz="1400" dirty="0" smtClean="0">
                <a:latin typeface="Times New Roman" panose="02020603050405020304" pitchFamily="18" charset="0"/>
                <a:cs typeface="Times New Roman" panose="02020603050405020304" pitchFamily="18" charset="0"/>
              </a:rPr>
              <a:t>2. Діяльність вищих навчальних закладів – державне статистичне спостереження за формою №2-3 </a:t>
            </a:r>
            <a:r>
              <a:rPr lang="uk-UA" sz="1400" dirty="0" err="1" smtClean="0">
                <a:latin typeface="Times New Roman" panose="02020603050405020304" pitchFamily="18" charset="0"/>
                <a:cs typeface="Times New Roman" panose="02020603050405020304" pitchFamily="18" charset="0"/>
              </a:rPr>
              <a:t>нк</a:t>
            </a:r>
            <a:r>
              <a:rPr lang="uk-UA" sz="1400" dirty="0" smtClean="0">
                <a:latin typeface="Times New Roman" panose="02020603050405020304" pitchFamily="18" charset="0"/>
                <a:cs typeface="Times New Roman" panose="02020603050405020304" pitchFamily="18" charset="0"/>
              </a:rPr>
              <a:t> (один раз на рік) "Звіт вищого навчального закладу на початок навчального року". Мета спостереження – збирання, розроблення, узагальнення та поширення даних із вищої освіти.</a:t>
            </a:r>
          </a:p>
          <a:p>
            <a:pPr marL="0" indent="0">
              <a:buFont typeface="Wingdings" panose="05000000000000000000" pitchFamily="2" charset="2"/>
              <a:buNone/>
            </a:pPr>
            <a:r>
              <a:rPr lang="uk-UA" sz="1400" dirty="0" smtClean="0">
                <a:latin typeface="Times New Roman" panose="02020603050405020304" pitchFamily="18" charset="0"/>
                <a:cs typeface="Times New Roman" panose="02020603050405020304" pitchFamily="18" charset="0"/>
              </a:rPr>
              <a:t> </a:t>
            </a:r>
          </a:p>
          <a:p>
            <a:pPr marL="0" indent="0">
              <a:buFont typeface="Wingdings" panose="05000000000000000000" pitchFamily="2" charset="2"/>
              <a:buNone/>
            </a:pPr>
            <a:r>
              <a:rPr lang="uk-UA" sz="1400" dirty="0" smtClean="0">
                <a:latin typeface="Times New Roman" panose="02020603050405020304" pitchFamily="18" charset="0"/>
                <a:cs typeface="Times New Roman" panose="02020603050405020304" pitchFamily="18" charset="0"/>
              </a:rPr>
              <a:t>До системи показників статистики освіти включено показники щодо кількості навчальних закладів, кількості вихователів/викладачів, кількості вихованців/студентів, показники прийому, випуску, мов виховання/навчання, матеріально-технічної бази, охоплення навчальними ступенями осіб відповідної вікової групи, показники гендерного паритету тощо. </a:t>
            </a:r>
          </a:p>
          <a:p>
            <a:pPr marL="0" indent="0">
              <a:buFont typeface="Wingdings" panose="05000000000000000000" pitchFamily="2" charset="2"/>
              <a:buNone/>
            </a:pPr>
            <a:endParaRPr lang="uk-UA" sz="1600" b="1" i="1" dirty="0" smtClean="0"/>
          </a:p>
          <a:p>
            <a:pPr marL="0" indent="0">
              <a:buFont typeface="Wingdings" panose="05000000000000000000" pitchFamily="2" charset="2"/>
              <a:buNone/>
            </a:pPr>
            <a:endParaRPr lang="uk-UA" b="1" i="1" dirty="0" smtClean="0"/>
          </a:p>
          <a:p>
            <a:pPr marL="0" indent="0">
              <a:buFont typeface="Wingdings" panose="05000000000000000000" pitchFamily="2" charset="2"/>
              <a:buNone/>
            </a:pPr>
            <a:endParaRPr lang="uk-UA" b="1" i="1"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Рисунок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91757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Объект 1"/>
          <p:cNvSpPr>
            <a:spLocks noGrp="1"/>
          </p:cNvSpPr>
          <p:nvPr>
            <p:ph idx="1"/>
          </p:nvPr>
        </p:nvSpPr>
        <p:spPr>
          <a:xfrm>
            <a:off x="320675" y="404813"/>
            <a:ext cx="8569325" cy="5688012"/>
          </a:xfrm>
        </p:spPr>
        <p:txBody>
          <a:bodyPr/>
          <a:lstStyle/>
          <a:p>
            <a:pPr marL="0" indent="0">
              <a:buFont typeface="Wingdings" panose="05000000000000000000" pitchFamily="2" charset="2"/>
              <a:buNone/>
            </a:pPr>
            <a:endParaRPr lang="uk-UA" sz="2000" b="1" dirty="0" smtClean="0"/>
          </a:p>
          <a:p>
            <a:pPr marL="0" indent="0">
              <a:buFont typeface="Wingdings" panose="05000000000000000000" pitchFamily="2" charset="2"/>
              <a:buNone/>
            </a:pPr>
            <a:endParaRPr lang="uk-UA" sz="2000" b="1" dirty="0"/>
          </a:p>
          <a:p>
            <a:pPr marL="0" indent="0">
              <a:buFont typeface="Wingdings" panose="05000000000000000000" pitchFamily="2" charset="2"/>
              <a:buNone/>
            </a:pPr>
            <a:r>
              <a:rPr lang="uk-UA" sz="2000" b="1" dirty="0" smtClean="0"/>
              <a:t>Державні статистичні спостереження (ДСС)</a:t>
            </a:r>
          </a:p>
          <a:p>
            <a:pPr marL="0" indent="0">
              <a:buFont typeface="Wingdings" panose="05000000000000000000" pitchFamily="2" charset="2"/>
              <a:buNone/>
            </a:pPr>
            <a:endParaRPr lang="uk-UA" sz="1200" b="1" i="1" dirty="0" smtClean="0"/>
          </a:p>
          <a:p>
            <a:pPr marL="0" indent="0">
              <a:buFont typeface="Wingdings" panose="05000000000000000000" pitchFamily="2" charset="2"/>
              <a:buNone/>
            </a:pPr>
            <a:r>
              <a:rPr lang="uk-UA" sz="1200" b="1" i="1" dirty="0" smtClean="0"/>
              <a:t>Правосуддя та злочинність</a:t>
            </a:r>
          </a:p>
          <a:p>
            <a:pPr marL="0" indent="0">
              <a:buFont typeface="Wingdings" panose="05000000000000000000" pitchFamily="2" charset="2"/>
              <a:buNone/>
            </a:pPr>
            <a:r>
              <a:rPr lang="uk-UA" sz="1200" dirty="0" smtClean="0">
                <a:latin typeface="Times New Roman" panose="02020603050405020304" pitchFamily="18" charset="0"/>
                <a:cs typeface="Times New Roman" panose="02020603050405020304" pitchFamily="18" charset="0"/>
              </a:rPr>
              <a:t>З питань правосуддя та злочинності </a:t>
            </a:r>
            <a:r>
              <a:rPr lang="uk-UA" sz="1200" dirty="0" err="1" smtClean="0">
                <a:latin typeface="Times New Roman" panose="02020603050405020304" pitchFamily="18" charset="0"/>
                <a:cs typeface="Times New Roman" panose="02020603050405020304" pitchFamily="18" charset="0"/>
              </a:rPr>
              <a:t>Держстат</a:t>
            </a:r>
            <a:r>
              <a:rPr lang="uk-UA" sz="1200" dirty="0" smtClean="0">
                <a:latin typeface="Times New Roman" panose="02020603050405020304" pitchFamily="18" charset="0"/>
                <a:cs typeface="Times New Roman" panose="02020603050405020304" pitchFamily="18" charset="0"/>
              </a:rPr>
              <a:t> проводить державне статистичне спостереження щодо додержання вимог адміністративного законодавства в Україні. Інструментарієм для отримання відповідної інформації є форма державного статистичного спостереження № 1-АП (річна) </a:t>
            </a:r>
            <a:r>
              <a:rPr lang="uk-UA" sz="1200" dirty="0" smtClean="0">
                <a:latin typeface="Times New Roman" panose="02020603050405020304" pitchFamily="18" charset="0"/>
                <a:cs typeface="Times New Roman" panose="02020603050405020304" pitchFamily="18" charset="0"/>
                <a:hlinkClick r:id="rId3"/>
              </a:rPr>
              <a:t>"</a:t>
            </a:r>
            <a:r>
              <a:rPr lang="uk-UA" sz="1200" u="sng" dirty="0" smtClean="0">
                <a:latin typeface="Times New Roman" panose="02020603050405020304" pitchFamily="18" charset="0"/>
                <a:cs typeface="Times New Roman" panose="02020603050405020304" pitchFamily="18" charset="0"/>
                <a:hlinkClick r:id="rId3"/>
              </a:rPr>
              <a:t>Звіт про розгляд справ про адміністративні правопорушення та осіб, які притягнуті до адміністративної відповідальності, за 20__ рік"</a:t>
            </a:r>
            <a:r>
              <a:rPr lang="uk-UA" sz="1200" u="sng" dirty="0" smtClean="0">
                <a:latin typeface="Times New Roman" panose="02020603050405020304" pitchFamily="18" charset="0"/>
                <a:cs typeface="Times New Roman" panose="02020603050405020304" pitchFamily="18" charset="0"/>
              </a:rPr>
              <a:t>. </a:t>
            </a:r>
          </a:p>
          <a:p>
            <a:pPr marL="0" indent="0">
              <a:buFont typeface="Wingdings" panose="05000000000000000000" pitchFamily="2" charset="2"/>
              <a:buNone/>
            </a:pPr>
            <a:r>
              <a:rPr lang="uk-UA" sz="1200" b="1" dirty="0" smtClean="0">
                <a:latin typeface="Times New Roman" panose="02020603050405020304" pitchFamily="18" charset="0"/>
                <a:cs typeface="Times New Roman" panose="02020603050405020304" pitchFamily="18" charset="0"/>
              </a:rPr>
              <a:t>Метою </a:t>
            </a:r>
            <a:r>
              <a:rPr lang="uk-UA" sz="1200" dirty="0" smtClean="0">
                <a:latin typeface="Times New Roman" panose="02020603050405020304" pitchFamily="18" charset="0"/>
                <a:cs typeface="Times New Roman" panose="02020603050405020304" pitchFamily="18" charset="0"/>
              </a:rPr>
              <a:t>проведення державного статистичного спостереження про розгляд справ про адміністративні правопорушення та осіб, які притягнуті до адміністративної відповідальності, є отримання статистичної інформації щодо кількості постанов (рішень) щодо порушення вимог адміністративного законодавства та кількості осіб, відносно яких винесено постанови (рішення). </a:t>
            </a:r>
          </a:p>
          <a:p>
            <a:pPr marL="0" indent="0">
              <a:buFont typeface="Wingdings" panose="05000000000000000000" pitchFamily="2" charset="2"/>
              <a:buNone/>
            </a:pPr>
            <a:r>
              <a:rPr lang="uk-UA" sz="1200" dirty="0" smtClean="0">
                <a:latin typeface="Times New Roman" panose="02020603050405020304" pitchFamily="18" charset="0"/>
                <a:cs typeface="Times New Roman" panose="02020603050405020304" pitchFamily="18" charset="0"/>
              </a:rPr>
              <a:t> Система показників державного статистичного спостереження про розгляд  справ про адміністративні правопорушення та осіб, які притягнуті до адміністративної відповідальності, складається з таких основних показників:</a:t>
            </a:r>
          </a:p>
          <a:p>
            <a:pPr marL="0" indent="0">
              <a:buFont typeface="Wingdings" panose="05000000000000000000" pitchFamily="2" charset="2"/>
              <a:buNone/>
            </a:pPr>
            <a:r>
              <a:rPr lang="uk-UA" sz="1200" dirty="0" smtClean="0">
                <a:latin typeface="Times New Roman" panose="02020603050405020304" pitchFamily="18" charset="0"/>
                <a:cs typeface="Times New Roman" panose="02020603050405020304" pitchFamily="18" charset="0"/>
              </a:rPr>
              <a:t> - кількість справ про адміністративні правопорушення за рухом та статтями Кодексу України про адміністративні правопорушення (КУпАП);</a:t>
            </a:r>
          </a:p>
          <a:p>
            <a:pPr marL="0" indent="0">
              <a:buFont typeface="Wingdings" panose="05000000000000000000" pitchFamily="2" charset="2"/>
              <a:buNone/>
            </a:pPr>
            <a:r>
              <a:rPr lang="uk-UA" sz="1200" dirty="0" smtClean="0">
                <a:latin typeface="Times New Roman" panose="02020603050405020304" pitchFamily="18" charset="0"/>
                <a:cs typeface="Times New Roman" panose="02020603050405020304" pitchFamily="18" charset="0"/>
              </a:rPr>
              <a:t>- кількість осіб, щодо яких розглянуто справи, за результатами розгляду справ та статтями КУпАП;</a:t>
            </a:r>
          </a:p>
          <a:p>
            <a:pPr marL="0" indent="0">
              <a:buFont typeface="Wingdings" panose="05000000000000000000" pitchFamily="2" charset="2"/>
              <a:buNone/>
            </a:pPr>
            <a:r>
              <a:rPr lang="uk-UA" sz="1200" dirty="0" smtClean="0">
                <a:latin typeface="Times New Roman" panose="02020603050405020304" pitchFamily="18" charset="0"/>
                <a:cs typeface="Times New Roman" panose="02020603050405020304" pitchFamily="18" charset="0"/>
              </a:rPr>
              <a:t>- кількість осіб, на яких накладено адміністративні стягнення, за видами стягнень та статтями КУпАП;</a:t>
            </a:r>
          </a:p>
          <a:p>
            <a:pPr marL="0" indent="0">
              <a:buFont typeface="Wingdings" panose="05000000000000000000" pitchFamily="2" charset="2"/>
              <a:buNone/>
            </a:pPr>
            <a:r>
              <a:rPr lang="uk-UA" sz="1200" dirty="0" smtClean="0">
                <a:latin typeface="Times New Roman" panose="02020603050405020304" pitchFamily="18" charset="0"/>
                <a:cs typeface="Times New Roman" panose="02020603050405020304" pitchFamily="18" charset="0"/>
              </a:rPr>
              <a:t>- сума накладеного штрафу за його видами та статтями КУпАП;</a:t>
            </a:r>
          </a:p>
          <a:p>
            <a:pPr marL="0" indent="0">
              <a:buFont typeface="Wingdings" panose="05000000000000000000" pitchFamily="2" charset="2"/>
              <a:buNone/>
            </a:pPr>
            <a:r>
              <a:rPr lang="uk-UA" sz="1200" dirty="0" smtClean="0">
                <a:latin typeface="Times New Roman" panose="02020603050405020304" pitchFamily="18" charset="0"/>
                <a:cs typeface="Times New Roman" panose="02020603050405020304" pitchFamily="18" charset="0"/>
              </a:rPr>
              <a:t> розмір заподіяної майнової шкоди за її видами та статтями КУпАП;</a:t>
            </a:r>
          </a:p>
          <a:p>
            <a:pPr marL="0" indent="0">
              <a:buFont typeface="Wingdings" panose="05000000000000000000" pitchFamily="2" charset="2"/>
              <a:buNone/>
            </a:pPr>
            <a:r>
              <a:rPr lang="uk-UA" sz="1200" dirty="0" smtClean="0">
                <a:latin typeface="Times New Roman" panose="02020603050405020304" pitchFamily="18" charset="0"/>
                <a:cs typeface="Times New Roman" panose="02020603050405020304" pitchFamily="18" charset="0"/>
              </a:rPr>
              <a:t>- кількість не звернутих до виконання постанов про накладення адміністративного стягнення у зв'язку із закінченням термінів щодо їх виконання.</a:t>
            </a:r>
          </a:p>
          <a:p>
            <a:pPr marL="0" indent="0">
              <a:buFont typeface="Wingdings" panose="05000000000000000000" pitchFamily="2" charset="2"/>
              <a:buNone/>
            </a:pPr>
            <a:r>
              <a:rPr lang="uk-UA" sz="1200" dirty="0" smtClean="0">
                <a:latin typeface="Times New Roman" panose="02020603050405020304" pitchFamily="18" charset="0"/>
                <a:cs typeface="Times New Roman" panose="02020603050405020304" pitchFamily="18" charset="0"/>
              </a:rPr>
              <a:t> </a:t>
            </a:r>
          </a:p>
          <a:p>
            <a:pPr marL="0" indent="0">
              <a:buFont typeface="Wingdings" panose="05000000000000000000" pitchFamily="2" charset="2"/>
              <a:buNone/>
            </a:pPr>
            <a:r>
              <a:rPr lang="uk-UA" sz="1200" dirty="0" smtClean="0">
                <a:latin typeface="Times New Roman" panose="02020603050405020304" pitchFamily="18" charset="0"/>
                <a:cs typeface="Times New Roman" panose="02020603050405020304" pitchFamily="18" charset="0"/>
              </a:rPr>
              <a:t>В контексті здійснення моніторингу становища дітей може використовуватись показник щодо кількості осіб, </a:t>
            </a:r>
            <a:r>
              <a:rPr lang="ru-RU" sz="1200" dirty="0" err="1" smtClean="0">
                <a:latin typeface="Times New Roman" panose="02020603050405020304" pitchFamily="18" charset="0"/>
                <a:cs typeface="Times New Roman" panose="02020603050405020304" pitchFamily="18" charset="0"/>
              </a:rPr>
              <a:t>стосовно</a:t>
            </a:r>
            <a:r>
              <a:rPr lang="ru-RU" sz="1200" dirty="0" smtClean="0">
                <a:latin typeface="Times New Roman" panose="02020603050405020304" pitchFamily="18" charset="0"/>
                <a:cs typeface="Times New Roman" panose="02020603050405020304" pitchFamily="18" charset="0"/>
              </a:rPr>
              <a:t> </a:t>
            </a:r>
            <a:r>
              <a:rPr lang="uk-UA" sz="1200" dirty="0" smtClean="0">
                <a:latin typeface="Times New Roman" panose="02020603050405020304" pitchFamily="18" charset="0"/>
                <a:cs typeface="Times New Roman" panose="02020603050405020304" pitchFamily="18" charset="0"/>
              </a:rPr>
              <a:t>яких розглянуто справи про застосування заходів впливу, передбачених статтею 24</a:t>
            </a:r>
            <a:r>
              <a:rPr lang="uk-UA" sz="1200" baseline="30000" dirty="0" smtClean="0">
                <a:latin typeface="Times New Roman" panose="02020603050405020304" pitchFamily="18" charset="0"/>
                <a:cs typeface="Times New Roman" panose="02020603050405020304" pitchFamily="18" charset="0"/>
              </a:rPr>
              <a:t>1</a:t>
            </a:r>
            <a:r>
              <a:rPr lang="uk-UA" sz="1200" dirty="0" smtClean="0">
                <a:latin typeface="Times New Roman" panose="02020603050405020304" pitchFamily="18" charset="0"/>
                <a:cs typeface="Times New Roman" panose="02020603050405020304" pitchFamily="18" charset="0"/>
              </a:rPr>
              <a:t> (стаття 24</a:t>
            </a:r>
            <a:r>
              <a:rPr lang="uk-UA" sz="1200" baseline="30000" dirty="0" smtClean="0">
                <a:latin typeface="Times New Roman" panose="02020603050405020304" pitchFamily="18" charset="0"/>
                <a:cs typeface="Times New Roman" panose="02020603050405020304" pitchFamily="18" charset="0"/>
              </a:rPr>
              <a:t> 1</a:t>
            </a:r>
            <a:r>
              <a:rPr lang="uk-UA" sz="1200" dirty="0" smtClean="0">
                <a:latin typeface="Times New Roman" panose="02020603050405020304" pitchFamily="18" charset="0"/>
                <a:cs typeface="Times New Roman" panose="02020603050405020304" pitchFamily="18" charset="0"/>
              </a:rPr>
              <a:t>. Заходи впливу, що застосовуються до неповнолітніх) за статтями КУпАП.</a:t>
            </a:r>
          </a:p>
          <a:p>
            <a:pPr marL="0" indent="0">
              <a:buFont typeface="Wingdings" panose="05000000000000000000" pitchFamily="2" charset="2"/>
              <a:buNone/>
            </a:pPr>
            <a:endParaRPr lang="uk-UA" sz="1200" b="1" i="1" dirty="0" smtClean="0"/>
          </a:p>
          <a:p>
            <a:pPr marL="0" indent="0">
              <a:buFont typeface="Wingdings" panose="05000000000000000000" pitchFamily="2" charset="2"/>
              <a:buNone/>
            </a:pPr>
            <a:endParaRPr lang="uk-UA" sz="1200" b="1" i="1" dirty="0" smtClean="0"/>
          </a:p>
          <a:p>
            <a:pPr marL="0" indent="0">
              <a:buFont typeface="Wingdings" panose="05000000000000000000" pitchFamily="2" charset="2"/>
              <a:buNone/>
            </a:pPr>
            <a:endParaRPr lang="uk-UA" sz="1200" dirty="0" smtClean="0"/>
          </a:p>
          <a:p>
            <a:pPr marL="0" indent="0">
              <a:buFont typeface="Wingdings" panose="05000000000000000000" pitchFamily="2" charset="2"/>
              <a:buNone/>
            </a:pPr>
            <a:endParaRPr lang="uk-UA" sz="1200"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Рисунок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 y="-26203"/>
            <a:ext cx="9175750" cy="6884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Объект 1"/>
          <p:cNvSpPr>
            <a:spLocks noGrp="1"/>
          </p:cNvSpPr>
          <p:nvPr>
            <p:ph idx="1"/>
          </p:nvPr>
        </p:nvSpPr>
        <p:spPr>
          <a:xfrm>
            <a:off x="320675" y="404813"/>
            <a:ext cx="8569325" cy="5040312"/>
          </a:xfrm>
        </p:spPr>
        <p:txBody>
          <a:bodyPr/>
          <a:lstStyle/>
          <a:p>
            <a:pPr marL="0" indent="0">
              <a:buFont typeface="Wingdings" panose="05000000000000000000" pitchFamily="2" charset="2"/>
              <a:buNone/>
            </a:pPr>
            <a:endParaRPr lang="uk-UA" sz="2000" b="1" dirty="0" smtClean="0"/>
          </a:p>
          <a:p>
            <a:pPr marL="0" indent="0">
              <a:buFont typeface="Wingdings" panose="05000000000000000000" pitchFamily="2" charset="2"/>
              <a:buNone/>
            </a:pPr>
            <a:endParaRPr lang="uk-UA" sz="2000" b="1" dirty="0"/>
          </a:p>
          <a:p>
            <a:pPr marL="0" indent="0">
              <a:buFont typeface="Wingdings" panose="05000000000000000000" pitchFamily="2" charset="2"/>
              <a:buNone/>
            </a:pPr>
            <a:r>
              <a:rPr lang="uk-UA" sz="2000" b="1" dirty="0" smtClean="0"/>
              <a:t>Державні статистичні спостереження (ДСС)</a:t>
            </a:r>
          </a:p>
          <a:p>
            <a:pPr marL="0" indent="0">
              <a:buFont typeface="Wingdings" panose="05000000000000000000" pitchFamily="2" charset="2"/>
              <a:buNone/>
            </a:pPr>
            <a:endParaRPr lang="uk-UA" sz="1400" b="1" i="1" dirty="0" smtClean="0"/>
          </a:p>
          <a:p>
            <a:pPr marL="0" indent="0">
              <a:buFont typeface="Wingdings" panose="05000000000000000000" pitchFamily="2" charset="2"/>
              <a:buNone/>
            </a:pPr>
            <a:endParaRPr lang="uk-UA" sz="1400" b="1" i="1" dirty="0"/>
          </a:p>
          <a:p>
            <a:pPr marL="0" indent="0">
              <a:buFont typeface="Wingdings" panose="05000000000000000000" pitchFamily="2" charset="2"/>
              <a:buNone/>
            </a:pPr>
            <a:r>
              <a:rPr lang="uk-UA" sz="1400" b="1" i="1" dirty="0" smtClean="0"/>
              <a:t>Туризм</a:t>
            </a:r>
            <a:endParaRPr lang="uk-UA" sz="1400" dirty="0" smtClean="0"/>
          </a:p>
          <a:p>
            <a:pPr marL="0" indent="0" algn="just">
              <a:buFont typeface="Wingdings" panose="05000000000000000000" pitchFamily="2" charset="2"/>
              <a:buNone/>
            </a:pPr>
            <a:r>
              <a:rPr lang="uk-UA" sz="1400" dirty="0" smtClean="0">
                <a:latin typeface="Times New Roman" panose="02020603050405020304" pitchFamily="18" charset="0"/>
                <a:cs typeface="Times New Roman" panose="02020603050405020304" pitchFamily="18" charset="0"/>
              </a:rPr>
              <a:t>Державні статистичні спостереження зі статистики туризму охоплюють такі напрями:</a:t>
            </a:r>
          </a:p>
          <a:p>
            <a:pPr marL="0" indent="0" algn="just">
              <a:buFont typeface="Wingdings" panose="05000000000000000000" pitchFamily="2" charset="2"/>
              <a:buNone/>
            </a:pPr>
            <a:r>
              <a:rPr lang="uk-UA" sz="1400" dirty="0" smtClean="0">
                <a:latin typeface="Times New Roman" panose="02020603050405020304" pitchFamily="18" charset="0"/>
                <a:cs typeface="Times New Roman" panose="02020603050405020304" pitchFamily="18" charset="0"/>
              </a:rPr>
              <a:t> 1. Діяльність дитячих закладів оздоровлення та відпочинку – державне статистичне спостереження за формою № 1-от (один раз на рік) "Звіт дитячого закладу оздоровлення та відпочинку за літо ____ року". </a:t>
            </a:r>
            <a:r>
              <a:rPr lang="uk-UA" sz="1400" b="1" dirty="0" smtClean="0">
                <a:latin typeface="Times New Roman" panose="02020603050405020304" pitchFamily="18" charset="0"/>
                <a:cs typeface="Times New Roman" panose="02020603050405020304" pitchFamily="18" charset="0"/>
              </a:rPr>
              <a:t>Мета</a:t>
            </a:r>
            <a:r>
              <a:rPr lang="uk-UA" sz="1400" dirty="0" smtClean="0">
                <a:latin typeface="Times New Roman" panose="02020603050405020304" pitchFamily="18" charset="0"/>
                <a:cs typeface="Times New Roman" panose="02020603050405020304" pitchFamily="18" charset="0"/>
              </a:rPr>
              <a:t> спостереження – збирання, розроблення, узагальнення та поширення даних щодо мережі дитячих закладів оздоровлення та відпочинку, чисельності оздоровлених у них дітей.</a:t>
            </a:r>
          </a:p>
          <a:p>
            <a:pPr marL="0" indent="0" algn="just">
              <a:buFont typeface="Wingdings" panose="05000000000000000000" pitchFamily="2" charset="2"/>
              <a:buNone/>
            </a:pPr>
            <a:r>
              <a:rPr lang="uk-UA" sz="1400" dirty="0" smtClean="0">
                <a:latin typeface="Times New Roman" panose="02020603050405020304" pitchFamily="18" charset="0"/>
                <a:cs typeface="Times New Roman" panose="02020603050405020304" pitchFamily="18" charset="0"/>
              </a:rPr>
              <a:t>2. Туристична діяльність – державне статистичне спостереження за формою № 1-туризм (річна) "Звіт про туристичну діяльність за ____ рік". </a:t>
            </a:r>
            <a:r>
              <a:rPr lang="uk-UA" sz="1400" b="1" dirty="0" smtClean="0">
                <a:latin typeface="Times New Roman" panose="02020603050405020304" pitchFamily="18" charset="0"/>
                <a:cs typeface="Times New Roman" panose="02020603050405020304" pitchFamily="18" charset="0"/>
              </a:rPr>
              <a:t>Мета</a:t>
            </a:r>
            <a:r>
              <a:rPr lang="uk-UA" sz="1400" dirty="0" smtClean="0">
                <a:latin typeface="Times New Roman" panose="02020603050405020304" pitchFamily="18" charset="0"/>
                <a:cs typeface="Times New Roman" panose="02020603050405020304" pitchFamily="18" charset="0"/>
              </a:rPr>
              <a:t> спостереження – збирання, розроблення, узагальнення та поширення даних з питань діяльності туроператорів та </a:t>
            </a:r>
            <a:r>
              <a:rPr lang="uk-UA" sz="1400" dirty="0" err="1" smtClean="0">
                <a:latin typeface="Times New Roman" panose="02020603050405020304" pitchFamily="18" charset="0"/>
                <a:cs typeface="Times New Roman" panose="02020603050405020304" pitchFamily="18" charset="0"/>
              </a:rPr>
              <a:t>турагентів</a:t>
            </a:r>
            <a:r>
              <a:rPr lang="uk-UA" sz="1400" dirty="0" smtClean="0">
                <a:latin typeface="Times New Roman" panose="02020603050405020304" pitchFamily="18" charset="0"/>
                <a:cs typeface="Times New Roman" panose="02020603050405020304" pitchFamily="18" charset="0"/>
              </a:rPr>
              <a:t>.</a:t>
            </a:r>
          </a:p>
          <a:p>
            <a:pPr marL="0" indent="0" algn="just">
              <a:buFont typeface="Wingdings" panose="05000000000000000000" pitchFamily="2" charset="2"/>
              <a:buNone/>
            </a:pPr>
            <a:r>
              <a:rPr lang="uk-UA" sz="1400" dirty="0" smtClean="0">
                <a:latin typeface="Times New Roman" panose="02020603050405020304" pitchFamily="18" charset="0"/>
                <a:cs typeface="Times New Roman" panose="02020603050405020304" pitchFamily="18" charset="0"/>
              </a:rPr>
              <a:t> До системи показників статистики туризму включено показники щодо кількості дитячих закладів оздоровлення та відпочинку із розподілом їх за типами, кількості дітей, місткості дитячих закладах оздоровлення та відпочинку, тривалості перебування у дитячих закладах оздоровлення та відпочинку, кількості туроператорів (</a:t>
            </a:r>
            <a:r>
              <a:rPr lang="uk-UA" sz="1400" dirty="0" err="1" smtClean="0">
                <a:latin typeface="Times New Roman" panose="02020603050405020304" pitchFamily="18" charset="0"/>
                <a:cs typeface="Times New Roman" panose="02020603050405020304" pitchFamily="18" charset="0"/>
              </a:rPr>
              <a:t>турагентів</a:t>
            </a:r>
            <a:r>
              <a:rPr lang="uk-UA" sz="1400" dirty="0" smtClean="0">
                <a:latin typeface="Times New Roman" panose="02020603050405020304" pitchFamily="18" charset="0"/>
                <a:cs typeface="Times New Roman" panose="02020603050405020304" pitchFamily="18" charset="0"/>
              </a:rPr>
              <a:t>) та кількості обслуговуваних ними осіб, у тому числі дітей та показники, що характеризують фінансово-господарську діяльність зазначених закладів та організацій.</a:t>
            </a:r>
          </a:p>
          <a:p>
            <a:pPr marL="0" indent="0" algn="just">
              <a:buFont typeface="Wingdings" panose="05000000000000000000" pitchFamily="2" charset="2"/>
              <a:buNone/>
            </a:pPr>
            <a:r>
              <a:rPr lang="uk-UA" sz="1400" dirty="0" smtClean="0">
                <a:latin typeface="Times New Roman" panose="02020603050405020304" pitchFamily="18" charset="0"/>
                <a:cs typeface="Times New Roman" panose="02020603050405020304" pitchFamily="18" charset="0"/>
              </a:rPr>
              <a:t> </a:t>
            </a:r>
          </a:p>
          <a:p>
            <a:pPr marL="0" indent="0" algn="just">
              <a:buFont typeface="Wingdings" panose="05000000000000000000" pitchFamily="2" charset="2"/>
              <a:buNone/>
            </a:pPr>
            <a:r>
              <a:rPr lang="uk-UA" sz="1400" dirty="0" smtClean="0">
                <a:latin typeface="Times New Roman" panose="02020603050405020304" pitchFamily="18" charset="0"/>
                <a:cs typeface="Times New Roman" panose="02020603050405020304" pitchFamily="18" charset="0"/>
              </a:rPr>
              <a:t>Слід також зауважити, що у формах державних статистичних спостережень з економічної статистики містяться показники, які дають можливість опосередковано розширити інформаційні рамки дослідження щодо становища дітей (виробництво окремих видів товарів та продуктів дитячого харчування, тощо). </a:t>
            </a:r>
          </a:p>
          <a:p>
            <a:pPr marL="0" indent="0">
              <a:buFont typeface="Wingdings" panose="05000000000000000000" pitchFamily="2" charset="2"/>
              <a:buNone/>
            </a:pPr>
            <a:endParaRPr lang="uk-UA" sz="1400"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a:p>
            <a:pPr marL="0" indent="0">
              <a:buFont typeface="Wingdings" panose="05000000000000000000" pitchFamily="2" charset="2"/>
              <a:buNone/>
            </a:pPr>
            <a:endParaRPr lang="uk-UA"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Профиль">
  <a:themeElements>
    <a:clrScheme name="Профиль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Профиль">
      <a:majorFont>
        <a:latin typeface="Verdana"/>
        <a:ea typeface=""/>
        <a:cs typeface=""/>
      </a:majorFont>
      <a:minorFont>
        <a:latin typeface="Verdana"/>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Профиль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Профиль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Профиль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Профиль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Профиль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Профиль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Профиль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Профиль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Профиль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Profile</Template>
  <TotalTime>2789</TotalTime>
  <Words>4952</Words>
  <Application>Microsoft Office PowerPoint</Application>
  <PresentationFormat>Экран (4:3)</PresentationFormat>
  <Paragraphs>630</Paragraphs>
  <Slides>38</Slides>
  <Notes>17</Notes>
  <HiddenSlides>0</HiddenSlides>
  <MMClips>0</MMClips>
  <ScaleCrop>false</ScaleCrop>
  <HeadingPairs>
    <vt:vector size="8" baseType="variant">
      <vt:variant>
        <vt:lpstr>Использованные шрифты</vt:lpstr>
      </vt:variant>
      <vt:variant>
        <vt:i4>8</vt:i4>
      </vt:variant>
      <vt:variant>
        <vt:lpstr>Тема</vt:lpstr>
      </vt:variant>
      <vt:variant>
        <vt:i4>1</vt:i4>
      </vt:variant>
      <vt:variant>
        <vt:lpstr>Внедренные серверы OLE</vt:lpstr>
      </vt:variant>
      <vt:variant>
        <vt:i4>1</vt:i4>
      </vt:variant>
      <vt:variant>
        <vt:lpstr>Заголовки слайдов</vt:lpstr>
      </vt:variant>
      <vt:variant>
        <vt:i4>38</vt:i4>
      </vt:variant>
    </vt:vector>
  </HeadingPairs>
  <TitlesOfParts>
    <vt:vector size="48" baseType="lpstr">
      <vt:lpstr>Arial</vt:lpstr>
      <vt:lpstr>Calibri</vt:lpstr>
      <vt:lpstr>Calibri Light</vt:lpstr>
      <vt:lpstr>Palatino Linotype</vt:lpstr>
      <vt:lpstr>Times New Roman</vt:lpstr>
      <vt:lpstr>TimesNewRomanPSMT</vt:lpstr>
      <vt:lpstr>Verdana</vt:lpstr>
      <vt:lpstr>Wingdings</vt:lpstr>
      <vt:lpstr>Профиль</vt:lpstr>
      <vt:lpstr>Аркуш</vt:lpstr>
      <vt:lpstr>Презентация PowerPoint</vt:lpstr>
      <vt:lpstr>Презентация PowerPoint</vt:lpstr>
      <vt:lpstr>Основні завдання органів державної статистики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Методологія.  Усі ДСС проводяться відповідно до Методологічних положень щодо проведення та організації ДСС, які розміщено на офіційному веб-сайті Держстату (www.ukrstat.gov.ua) у розділі Методологія та класифікатори/Статистична методологія. Методологічні положення містять опис основних понять та термінів, методологічні й організаційні засади проведення державного статистичного спостереження, порядок формування та актуалізації сукупності звітних одиниць, методи проведення й обробки результатів ДСС, забезпечення якості даних та конфіденційність статистичної інформації.</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vt:lpstr>
      <vt:lpstr> </vt:lpstr>
      <vt:lpstr> </vt:lpstr>
      <vt:lpstr> </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N.Vlasenko</cp:lastModifiedBy>
  <cp:revision>209</cp:revision>
  <cp:lastPrinted>2019-04-11T15:24:17Z</cp:lastPrinted>
  <dcterms:created xsi:type="dcterms:W3CDTF">2008-04-18T06:18:29Z</dcterms:created>
  <dcterms:modified xsi:type="dcterms:W3CDTF">2019-04-11T15:28:39Z</dcterms:modified>
</cp:coreProperties>
</file>