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62" r:id="rId6"/>
    <p:sldId id="259" r:id="rId7"/>
    <p:sldId id="260" r:id="rId8"/>
    <p:sldId id="263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7925658598230773E-2"/>
          <c:y val="1.9929902210866504E-2"/>
          <c:w val="0.67308508311461068"/>
          <c:h val="0.89855020909362271"/>
        </c:manualLayout>
      </c:layout>
      <c:lineChart>
        <c:grouping val="standard"/>
        <c:varyColors val="0"/>
        <c:ser>
          <c:idx val="0"/>
          <c:order val="0"/>
          <c:tx>
            <c:strRef>
              <c:f>'[бідні діти_2013-2017_new.xlsx]середньодушові'!$I$22</c:f>
              <c:strCache>
                <c:ptCount val="1"/>
                <c:pt idx="0">
                  <c:v>40% з найменшими доходами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'[бідні діти_2013-2017_new.xlsx]середньодушові'!$H$23:$H$27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'[бідні діти_2013-2017_new.xlsx]середньодушові'!$I$23:$I$27</c:f>
              <c:numCache>
                <c:formatCode>###0</c:formatCode>
                <c:ptCount val="5"/>
                <c:pt idx="0">
                  <c:v>950.31208752278462</c:v>
                </c:pt>
                <c:pt idx="1">
                  <c:v>994.8541883766411</c:v>
                </c:pt>
                <c:pt idx="2">
                  <c:v>1130.5611754154795</c:v>
                </c:pt>
                <c:pt idx="3">
                  <c:v>1397.1147618585874</c:v>
                </c:pt>
                <c:pt idx="4">
                  <c:v>1780.2616369090426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C1A-4DF9-B669-C41507AD8884}"/>
            </c:ext>
          </c:extLst>
        </c:ser>
        <c:ser>
          <c:idx val="1"/>
          <c:order val="1"/>
          <c:tx>
            <c:strRef>
              <c:f>'[бідні діти_2013-2017_new.xlsx]середньодушові'!$J$22</c:f>
              <c:strCache>
                <c:ptCount val="1"/>
                <c:pt idx="0">
                  <c:v>60% з найвищими доходами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'[бідні діти_2013-2017_new.xlsx]середньодушові'!$H$23:$H$27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'[бідні діти_2013-2017_new.xlsx]середньодушові'!$J$23:$J$27</c:f>
              <c:numCache>
                <c:formatCode>###0</c:formatCode>
                <c:ptCount val="5"/>
                <c:pt idx="0">
                  <c:v>1766</c:v>
                </c:pt>
                <c:pt idx="1">
                  <c:v>1789</c:v>
                </c:pt>
                <c:pt idx="2">
                  <c:v>2125.6090791387783</c:v>
                </c:pt>
                <c:pt idx="3">
                  <c:v>2505</c:v>
                </c:pt>
                <c:pt idx="4">
                  <c:v>3424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C1A-4DF9-B669-C41507AD88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5911552"/>
        <c:axId val="165901056"/>
      </c:lineChart>
      <c:catAx>
        <c:axId val="165911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5901056"/>
        <c:crosses val="autoZero"/>
        <c:auto val="1"/>
        <c:lblAlgn val="ctr"/>
        <c:lblOffset val="100"/>
        <c:noMultiLvlLbl val="0"/>
      </c:catAx>
      <c:valAx>
        <c:axId val="165901056"/>
        <c:scaling>
          <c:orientation val="minMax"/>
        </c:scaling>
        <c:delete val="0"/>
        <c:axPos val="l"/>
        <c:majorGridlines/>
        <c:numFmt formatCode="###0" sourceLinked="1"/>
        <c:majorTickMark val="out"/>
        <c:minorTickMark val="none"/>
        <c:tickLblPos val="nextTo"/>
        <c:crossAx val="165911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570209973753276"/>
          <c:y val="0.65690506086770928"/>
          <c:w val="0.24503864100320794"/>
          <c:h val="0.101482491129512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Недостатність коштів для придбання комп’ютера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Лист1!$I$8</c:f>
              <c:strCache>
                <c:ptCount val="1"/>
                <c:pt idx="0">
                  <c:v>Недостатність коштів для придбання комп’ютера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Лист1!$J$8:$L$8</c:f>
              <c:numCache>
                <c:formatCode>General</c:formatCode>
                <c:ptCount val="3"/>
                <c:pt idx="0">
                  <c:v>13.3</c:v>
                </c:pt>
                <c:pt idx="1">
                  <c:v>13.3</c:v>
                </c:pt>
                <c:pt idx="2">
                  <c:v>23.6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F-4654-ADC0-54C7DAF0F5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609088"/>
        <c:axId val="213619072"/>
      </c:barChart>
      <c:catAx>
        <c:axId val="213609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619072"/>
        <c:crosses val="autoZero"/>
        <c:auto val="1"/>
        <c:lblAlgn val="ctr"/>
        <c:lblOffset val="100"/>
        <c:noMultiLvlLbl val="0"/>
      </c:catAx>
      <c:valAx>
        <c:axId val="213619072"/>
        <c:scaling>
          <c:orientation val="minMax"/>
          <c:max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609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середньодушові!$I$28</c:f>
              <c:strCache>
                <c:ptCount val="1"/>
                <c:pt idx="0">
                  <c:v>40% з найменшими доходами</c:v>
                </c:pt>
              </c:strCache>
            </c:strRef>
          </c:tx>
          <c:invertIfNegative val="0"/>
          <c:cat>
            <c:strRef>
              <c:f>середньодушові!$H$29:$H$32</c:f>
              <c:strCache>
                <c:ptCount val="4"/>
                <c:pt idx="0">
                  <c:v>2014/2013</c:v>
                </c:pt>
                <c:pt idx="1">
                  <c:v>2015/2014</c:v>
                </c:pt>
                <c:pt idx="2">
                  <c:v>2016/2015</c:v>
                </c:pt>
                <c:pt idx="3">
                  <c:v>2017/2016</c:v>
                </c:pt>
              </c:strCache>
            </c:strRef>
          </c:cat>
          <c:val>
            <c:numRef>
              <c:f>середньодушові!$I$29:$I$32</c:f>
              <c:numCache>
                <c:formatCode>0.00</c:formatCode>
                <c:ptCount val="4"/>
                <c:pt idx="0">
                  <c:v>1.0468710242021293</c:v>
                </c:pt>
                <c:pt idx="1">
                  <c:v>1</c:v>
                </c:pt>
                <c:pt idx="2">
                  <c:v>1.4043412373207547</c:v>
                </c:pt>
                <c:pt idx="3">
                  <c:v>1.2742415193872503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30-4BD9-B3EC-466CBE3BFD77}"/>
            </c:ext>
          </c:extLst>
        </c:ser>
        <c:ser>
          <c:idx val="1"/>
          <c:order val="1"/>
          <c:tx>
            <c:strRef>
              <c:f>середньодушові!$J$28</c:f>
              <c:strCache>
                <c:ptCount val="1"/>
                <c:pt idx="0">
                  <c:v>60% з найвищими доходами</c:v>
                </c:pt>
              </c:strCache>
            </c:strRef>
          </c:tx>
          <c:invertIfNegative val="0"/>
          <c:cat>
            <c:strRef>
              <c:f>середньодушові!$H$29:$H$32</c:f>
              <c:strCache>
                <c:ptCount val="4"/>
                <c:pt idx="0">
                  <c:v>2014/2013</c:v>
                </c:pt>
                <c:pt idx="1">
                  <c:v>2015/2014</c:v>
                </c:pt>
                <c:pt idx="2">
                  <c:v>2016/2015</c:v>
                </c:pt>
                <c:pt idx="3">
                  <c:v>2017/2016</c:v>
                </c:pt>
              </c:strCache>
            </c:strRef>
          </c:cat>
          <c:val>
            <c:numRef>
              <c:f>середньодушові!$J$29:$J$32</c:f>
              <c:numCache>
                <c:formatCode>0.00</c:formatCode>
                <c:ptCount val="4"/>
                <c:pt idx="0">
                  <c:v>1.0130237825594564</c:v>
                </c:pt>
                <c:pt idx="1">
                  <c:v>0.99976605759560067</c:v>
                </c:pt>
                <c:pt idx="2">
                  <c:v>1.4005512369208313</c:v>
                </c:pt>
                <c:pt idx="3">
                  <c:v>1.3668662674650698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30-4BD9-B3EC-466CBE3BF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959296"/>
        <c:axId val="135960832"/>
      </c:barChart>
      <c:catAx>
        <c:axId val="135959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5960832"/>
        <c:crosses val="autoZero"/>
        <c:auto val="1"/>
        <c:lblAlgn val="ctr"/>
        <c:lblOffset val="100"/>
        <c:noMultiLvlLbl val="0"/>
      </c:catAx>
      <c:valAx>
        <c:axId val="135960832"/>
        <c:scaling>
          <c:orientation val="minMax"/>
        </c:scaling>
        <c:delete val="1"/>
        <c:axPos val="l"/>
        <c:majorGridlines/>
        <c:numFmt formatCode="0.00" sourceLinked="1"/>
        <c:majorTickMark val="out"/>
        <c:minorTickMark val="none"/>
        <c:tickLblPos val="nextTo"/>
        <c:crossAx val="135959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 err="1">
                <a:solidFill>
                  <a:schemeClr val="tx2"/>
                </a:solidFill>
              </a:rPr>
              <a:t>Недостатність</a:t>
            </a:r>
            <a:r>
              <a:rPr lang="ru-RU" sz="1200" dirty="0">
                <a:solidFill>
                  <a:schemeClr val="tx2"/>
                </a:solidFill>
              </a:rPr>
              <a:t> </a:t>
            </a:r>
            <a:r>
              <a:rPr lang="ru-RU" sz="1200" dirty="0" err="1">
                <a:solidFill>
                  <a:schemeClr val="tx2"/>
                </a:solidFill>
              </a:rPr>
              <a:t>коштів</a:t>
            </a:r>
            <a:r>
              <a:rPr lang="ru-RU" sz="1200" dirty="0">
                <a:solidFill>
                  <a:schemeClr val="tx2"/>
                </a:solidFill>
              </a:rPr>
              <a:t> для </a:t>
            </a:r>
            <a:r>
              <a:rPr lang="ru-RU" sz="1200" dirty="0" err="1">
                <a:solidFill>
                  <a:schemeClr val="tx2"/>
                </a:solidFill>
              </a:rPr>
              <a:t>споживання</a:t>
            </a:r>
            <a:r>
              <a:rPr lang="ru-RU" sz="1200" dirty="0">
                <a:solidFill>
                  <a:schemeClr val="tx2"/>
                </a:solidFill>
              </a:rPr>
              <a:t> </a:t>
            </a:r>
            <a:r>
              <a:rPr lang="ru-RU" sz="1200" dirty="0" err="1">
                <a:solidFill>
                  <a:schemeClr val="tx2"/>
                </a:solidFill>
              </a:rPr>
              <a:t>страв</a:t>
            </a:r>
            <a:r>
              <a:rPr lang="ru-RU" sz="1200" dirty="0">
                <a:solidFill>
                  <a:schemeClr val="tx2"/>
                </a:solidFill>
              </a:rPr>
              <a:t> з </a:t>
            </a:r>
            <a:r>
              <a:rPr lang="ru-RU" sz="1200" dirty="0" err="1">
                <a:solidFill>
                  <a:schemeClr val="tx2"/>
                </a:solidFill>
              </a:rPr>
              <a:t>м’ясом</a:t>
            </a:r>
            <a:r>
              <a:rPr lang="ru-RU" sz="1200" dirty="0">
                <a:solidFill>
                  <a:schemeClr val="tx2"/>
                </a:solidFill>
              </a:rPr>
              <a:t>, курятиною, </a:t>
            </a:r>
            <a:r>
              <a:rPr lang="ru-RU" sz="1200" dirty="0" err="1">
                <a:solidFill>
                  <a:schemeClr val="tx2"/>
                </a:solidFill>
              </a:rPr>
              <a:t>рибою</a:t>
            </a:r>
            <a:endParaRPr lang="ru-RU" sz="1200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2"/>
                </a:solidFill>
              </a:rPr>
              <a:t> (</a:t>
            </a:r>
            <a:r>
              <a:rPr lang="ru-RU" sz="1200" dirty="0" err="1">
                <a:solidFill>
                  <a:schemeClr val="tx2"/>
                </a:solidFill>
              </a:rPr>
              <a:t>або</a:t>
            </a:r>
            <a:r>
              <a:rPr lang="ru-RU" sz="1200" dirty="0">
                <a:solidFill>
                  <a:schemeClr val="tx2"/>
                </a:solidFill>
              </a:rPr>
              <a:t> </a:t>
            </a:r>
            <a:r>
              <a:rPr lang="ru-RU" sz="1200" dirty="0" err="1">
                <a:solidFill>
                  <a:schemeClr val="tx2"/>
                </a:solidFill>
              </a:rPr>
              <a:t>їх</a:t>
            </a:r>
            <a:r>
              <a:rPr lang="ru-RU" sz="1200" dirty="0">
                <a:solidFill>
                  <a:schemeClr val="tx2"/>
                </a:solidFill>
              </a:rPr>
              <a:t> </a:t>
            </a:r>
            <a:r>
              <a:rPr lang="ru-RU" sz="1200" dirty="0" err="1">
                <a:solidFill>
                  <a:schemeClr val="tx2"/>
                </a:solidFill>
              </a:rPr>
              <a:t>вегетаріанським</a:t>
            </a:r>
            <a:r>
              <a:rPr lang="ru-RU" sz="1200" dirty="0">
                <a:solidFill>
                  <a:schemeClr val="tx2"/>
                </a:solidFill>
              </a:rPr>
              <a:t> </a:t>
            </a:r>
            <a:r>
              <a:rPr lang="ru-RU" sz="1200" dirty="0" err="1">
                <a:solidFill>
                  <a:schemeClr val="tx2"/>
                </a:solidFill>
              </a:rPr>
              <a:t>еквівалентом</a:t>
            </a:r>
            <a:r>
              <a:rPr lang="ru-RU" sz="1200" dirty="0">
                <a:solidFill>
                  <a:schemeClr val="tx2"/>
                </a:solidFill>
              </a:rPr>
              <a:t>) через день</a:t>
            </a:r>
          </a:p>
        </c:rich>
      </c:tx>
      <c:layout>
        <c:manualLayout>
          <c:xMode val="edge"/>
          <c:yMode val="edge"/>
          <c:x val="0.11256136553514118"/>
          <c:y val="1.734617422927212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Лист1!$I$6</c:f>
              <c:strCache>
                <c:ptCount val="1"/>
                <c:pt idx="0">
                  <c:v>Недостатність коштів для споживання страв з м’ясом, курятиною, рибою (або їх вегетаріанським еквівалентом) через день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Лист1!$J$6:$L$6</c:f>
              <c:numCache>
                <c:formatCode>General</c:formatCode>
                <c:ptCount val="3"/>
                <c:pt idx="0">
                  <c:v>21.8</c:v>
                </c:pt>
                <c:pt idx="1">
                  <c:v>23.4</c:v>
                </c:pt>
                <c:pt idx="2">
                  <c:v>39.5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CC-4C7A-BE96-A94654FA9F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9896448"/>
        <c:axId val="219914624"/>
      </c:barChart>
      <c:catAx>
        <c:axId val="219896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9914624"/>
        <c:crosses val="autoZero"/>
        <c:auto val="1"/>
        <c:lblAlgn val="ctr"/>
        <c:lblOffset val="100"/>
        <c:noMultiLvlLbl val="0"/>
      </c:catAx>
      <c:valAx>
        <c:axId val="219914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896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Недостатність коштів для оновлення за потребою нового одягу та взуття для дітей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Лист1!$I$7</c:f>
              <c:strCache>
                <c:ptCount val="1"/>
                <c:pt idx="0">
                  <c:v>Недостатність коштів для оновлення за потребою нового одягу та взуття для дітей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-2.7557701922008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75-4F0C-A993-5BF65E763811}"/>
                </c:ext>
              </c:extLst>
            </c:dLbl>
            <c:dLbl>
              <c:idx val="2"/>
              <c:layout>
                <c:manualLayout>
                  <c:x val="0"/>
                  <c:y val="-3.30692423064103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75-4F0C-A993-5BF65E7638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Лист1!$J$7:$L$7</c:f>
              <c:numCache>
                <c:formatCode>General</c:formatCode>
                <c:ptCount val="3"/>
                <c:pt idx="0">
                  <c:v>21.1</c:v>
                </c:pt>
                <c:pt idx="1">
                  <c:v>25.7</c:v>
                </c:pt>
                <c:pt idx="2">
                  <c:v>34.6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5-4F0C-A993-5BF65E7638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9968256"/>
        <c:axId val="219969792"/>
      </c:barChart>
      <c:catAx>
        <c:axId val="219968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9969792"/>
        <c:crosses val="autoZero"/>
        <c:auto val="1"/>
        <c:lblAlgn val="ctr"/>
        <c:lblOffset val="100"/>
        <c:noMultiLvlLbl val="0"/>
      </c:catAx>
      <c:valAx>
        <c:axId val="219969792"/>
        <c:scaling>
          <c:orientation val="minMax"/>
          <c:max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9682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Недостатність коштів для оплати необхідних ліків та медичного приладдя, призначених лікарем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Лист1!$I$11</c:f>
              <c:strCache>
                <c:ptCount val="1"/>
                <c:pt idx="0">
                  <c:v>Недостатність коштів для оплати необхідних ліків та медичного приладдя, призначених лікарем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741103831832964E-3"/>
                  <c:y val="-4.094893514631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71-4E96-A035-8CC9EEF37AA4}"/>
                </c:ext>
              </c:extLst>
            </c:dLbl>
            <c:dLbl>
              <c:idx val="1"/>
              <c:layout>
                <c:manualLayout>
                  <c:x val="3.741103831832964E-3"/>
                  <c:y val="-4.094893514631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71-4E96-A035-8CC9EEF37AA4}"/>
                </c:ext>
              </c:extLst>
            </c:dLbl>
            <c:dLbl>
              <c:idx val="2"/>
              <c:layout>
                <c:manualLayout>
                  <c:x val="-3.741103831832964E-3"/>
                  <c:y val="-2.55930844664486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71-4E96-A035-8CC9EEF37AA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Лист1!$J$11:$L$11</c:f>
              <c:numCache>
                <c:formatCode>General</c:formatCode>
                <c:ptCount val="3"/>
                <c:pt idx="0">
                  <c:v>25.1</c:v>
                </c:pt>
                <c:pt idx="1">
                  <c:v>24.9</c:v>
                </c:pt>
                <c:pt idx="2">
                  <c:v>44.8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71-4E96-A035-8CC9EEF37A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167488"/>
        <c:axId val="211169280"/>
      </c:barChart>
      <c:catAx>
        <c:axId val="211167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1169280"/>
        <c:crosses val="autoZero"/>
        <c:auto val="1"/>
        <c:lblAlgn val="ctr"/>
        <c:lblOffset val="100"/>
        <c:noMultiLvlLbl val="0"/>
      </c:catAx>
      <c:valAx>
        <c:axId val="211169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167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Недостатність коштів для тижневого сімейного відпочинку не вдома щонайменше один раз на рік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Лист1!$I$13</c:f>
              <c:strCache>
                <c:ptCount val="1"/>
                <c:pt idx="0">
                  <c:v>Недостатність коштів для тижневого сімейного відпочинку не вдома щонайменше один раз на рік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Лист1!$J$13:$L$13</c:f>
              <c:numCache>
                <c:formatCode>General</c:formatCode>
                <c:ptCount val="3"/>
                <c:pt idx="0">
                  <c:v>51.4</c:v>
                </c:pt>
                <c:pt idx="1">
                  <c:v>56.3</c:v>
                </c:pt>
                <c:pt idx="2">
                  <c:v>66.900000000000006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F0-4FC7-A9C1-C16D288CA5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218432"/>
        <c:axId val="211219968"/>
      </c:barChart>
      <c:catAx>
        <c:axId val="211218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1219968"/>
        <c:crosses val="autoZero"/>
        <c:auto val="1"/>
        <c:lblAlgn val="ctr"/>
        <c:lblOffset val="100"/>
        <c:noMultiLvlLbl val="0"/>
      </c:catAx>
      <c:valAx>
        <c:axId val="211219968"/>
        <c:scaling>
          <c:orientation val="minMax"/>
          <c:max val="7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218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Відсутність у зв’язку з недостатністю коштів житлової площі, що не перевищує 5 кв.м. на особу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Лист1!$I$10</c:f>
              <c:strCache>
                <c:ptCount val="1"/>
                <c:pt idx="0">
                  <c:v>Відсутність у зв’язку з недостатністю коштів житлової площі, що не перевищує 5 кв.м. на особу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7525381340607544E-3"/>
                  <c:y val="-4.1440294976587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C5-484D-A4E3-0C4606FE28A5}"/>
                </c:ext>
              </c:extLst>
            </c:dLbl>
            <c:dLbl>
              <c:idx val="1"/>
              <c:layout>
                <c:manualLayout>
                  <c:x val="0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C5-484D-A4E3-0C4606FE28A5}"/>
                </c:ext>
              </c:extLst>
            </c:dLbl>
            <c:dLbl>
              <c:idx val="2"/>
              <c:layout>
                <c:manualLayout>
                  <c:x val="-3.7525381340607544E-3"/>
                  <c:y val="-1.3338391007129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C5-484D-A4E3-0C4606FE28A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Лист1!$J$10:$L$10</c:f>
              <c:numCache>
                <c:formatCode>General</c:formatCode>
                <c:ptCount val="3"/>
                <c:pt idx="0">
                  <c:v>5.0999999999999996</c:v>
                </c:pt>
                <c:pt idx="1">
                  <c:v>7.9</c:v>
                </c:pt>
                <c:pt idx="2">
                  <c:v>22.1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C5-484D-A4E3-0C4606FE2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48960"/>
        <c:axId val="213450752"/>
      </c:barChart>
      <c:catAx>
        <c:axId val="21344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450752"/>
        <c:crosses val="autoZero"/>
        <c:auto val="1"/>
        <c:lblAlgn val="ctr"/>
        <c:lblOffset val="100"/>
        <c:noMultiLvlLbl val="0"/>
      </c:catAx>
      <c:valAx>
        <c:axId val="213450752"/>
        <c:scaling>
          <c:orientation val="minMax"/>
          <c:max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448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Недостатність коштів для отримання будь-якої професійної освіти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Лист1!$I$12</c:f>
              <c:strCache>
                <c:ptCount val="1"/>
                <c:pt idx="0">
                  <c:v>Недостатність коштів для отримання будь-якої професійної освіти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-3.7357461743269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65-41BC-B85A-E8C41B00AB8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Лист1!$J$12:$L$12</c:f>
              <c:numCache>
                <c:formatCode>General</c:formatCode>
                <c:ptCount val="3"/>
                <c:pt idx="0">
                  <c:v>10.4</c:v>
                </c:pt>
                <c:pt idx="1">
                  <c:v>11.4</c:v>
                </c:pt>
                <c:pt idx="2">
                  <c:v>25.2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65-41BC-B85A-E8C41B00AB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99904"/>
        <c:axId val="213501440"/>
      </c:barChart>
      <c:catAx>
        <c:axId val="213499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501440"/>
        <c:crosses val="autoZero"/>
        <c:auto val="1"/>
        <c:lblAlgn val="ctr"/>
        <c:lblOffset val="100"/>
        <c:noMultiLvlLbl val="0"/>
      </c:catAx>
      <c:valAx>
        <c:axId val="213501440"/>
        <c:scaling>
          <c:orientation val="minMax"/>
          <c:max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499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solidFill>
                  <a:schemeClr val="tx2"/>
                </a:solidFill>
              </a:rPr>
              <a:t>Відсутність можливості дозволити собі неочікувані необхідні витрати за рахунок власних ресурсів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Лист1!$I$14</c:f>
              <c:strCache>
                <c:ptCount val="1"/>
                <c:pt idx="0">
                  <c:v>Відсутність можливості дозволити собі неочікувані необхідні витрати за рахунок власних ресурсів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-2.3148148148148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A97-4C32-A65C-70AB8A91B98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Лист1!$J$5:$L$5</c:f>
              <c:strCache>
                <c:ptCount val="3"/>
                <c:pt idx="0">
                  <c:v>1 дитина</c:v>
                </c:pt>
                <c:pt idx="1">
                  <c:v>2-е дітей </c:v>
                </c:pt>
                <c:pt idx="2">
                  <c:v>3 і більше дитини</c:v>
                </c:pt>
              </c:strCache>
            </c:strRef>
          </c:cat>
          <c:val>
            <c:numRef>
              <c:f>Лист1!$J$14:$L$14</c:f>
              <c:numCache>
                <c:formatCode>General</c:formatCode>
                <c:ptCount val="3"/>
                <c:pt idx="0">
                  <c:v>57.3</c:v>
                </c:pt>
                <c:pt idx="1">
                  <c:v>60.2</c:v>
                </c:pt>
                <c:pt idx="2">
                  <c:v>75.3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97-4C32-A65C-70AB8A91B9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554304"/>
        <c:axId val="213555840"/>
      </c:barChart>
      <c:catAx>
        <c:axId val="213554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555840"/>
        <c:crosses val="autoZero"/>
        <c:auto val="1"/>
        <c:lblAlgn val="ctr"/>
        <c:lblOffset val="100"/>
        <c:noMultiLvlLbl val="0"/>
      </c:catAx>
      <c:valAx>
        <c:axId val="213555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554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0.51282</cdr:x>
      <cdr:y>0.18894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6156176" y="-1556792"/>
          <a:ext cx="1440160" cy="5040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uk-UA" sz="1100" b="1" dirty="0" smtClean="0">
              <a:solidFill>
                <a:schemeClr val="tx2"/>
              </a:solidFill>
            </a:rPr>
            <a:t>Темпи зростання доходів</a:t>
          </a:r>
          <a:endParaRPr lang="ru-RU" sz="1100" b="1" dirty="0">
            <a:solidFill>
              <a:schemeClr val="tx2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F1607-B819-4276-9387-459A8F09249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775AF-8FCF-4936-8273-7972EADA5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910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775AF-8FCF-4936-8273-7972EADA5C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4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775AF-8FCF-4936-8273-7972EADA5CE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74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775AF-8FCF-4936-8273-7972EADA5CE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9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17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7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0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64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4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511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20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36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92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55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55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19698-EB41-43F1-8AAE-C06331ED838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D28DD-0E25-479F-A5FF-CD50CEF60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9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Ціль 10. Скорочення нерівності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445224"/>
            <a:ext cx="5824736" cy="1104528"/>
          </a:xfrm>
        </p:spPr>
        <p:txBody>
          <a:bodyPr/>
          <a:lstStyle/>
          <a:p>
            <a:pPr algn="r"/>
            <a:r>
              <a:rPr lang="ru-RU" i="1" dirty="0" smtClean="0"/>
              <a:t>О. Макарова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21088"/>
            <a:ext cx="26955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88640"/>
            <a:ext cx="7042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err="1">
                <a:solidFill>
                  <a:schemeClr val="tx1">
                    <a:tint val="75000"/>
                  </a:schemeClr>
                </a:solidFill>
              </a:rPr>
              <a:t>Ук</a:t>
            </a:r>
            <a:r>
              <a:rPr lang="uk-UA" sz="3200" i="1" dirty="0" err="1">
                <a:solidFill>
                  <a:schemeClr val="tx1">
                    <a:tint val="75000"/>
                  </a:schemeClr>
                </a:solidFill>
              </a:rPr>
              <a:t>раїнський</a:t>
            </a:r>
            <a:r>
              <a:rPr lang="uk-UA" sz="3200" i="1" dirty="0">
                <a:solidFill>
                  <a:schemeClr val="tx1">
                    <a:tint val="75000"/>
                  </a:schemeClr>
                </a:solidFill>
              </a:rPr>
              <a:t> центр соціальних реформ</a:t>
            </a:r>
            <a:endParaRPr lang="ru-RU" sz="3200" i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72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>
                <a:solidFill>
                  <a:schemeClr val="tx2"/>
                </a:solidFill>
              </a:rPr>
              <a:t>Становище дітей з інвалідністю</a:t>
            </a:r>
            <a:r>
              <a:rPr lang="uk-UA" sz="2000" dirty="0">
                <a:solidFill>
                  <a:schemeClr val="tx2"/>
                </a:solidFill>
              </a:rPr>
              <a:t> 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1600" dirty="0" smtClean="0"/>
              <a:t>Кількість дітей з інвалідністю у 2018 р. – 159 тис. осіб</a:t>
            </a:r>
          </a:p>
          <a:p>
            <a:pPr marL="0" indent="0">
              <a:buNone/>
            </a:pPr>
            <a:r>
              <a:rPr lang="uk-UA" sz="1600" dirty="0" smtClean="0"/>
              <a:t>(2% дитячого населення)</a:t>
            </a:r>
          </a:p>
          <a:p>
            <a:pPr marL="0" indent="0">
              <a:buNone/>
            </a:pPr>
            <a:endParaRPr lang="uk-UA" sz="1600" dirty="0"/>
          </a:p>
          <a:p>
            <a:pPr marL="0" indent="0" algn="ctr">
              <a:buNone/>
            </a:pPr>
            <a:r>
              <a:rPr lang="uk-UA" sz="1600" dirty="0" smtClean="0"/>
              <a:t>Загальні проблеми:</a:t>
            </a:r>
          </a:p>
          <a:p>
            <a:pPr marL="0" indent="0">
              <a:buNone/>
            </a:pPr>
            <a:endParaRPr lang="uk-UA" sz="1600" dirty="0"/>
          </a:p>
          <a:p>
            <a:pPr marL="514350" indent="-514350">
              <a:buAutoNum type="arabicPeriod"/>
            </a:pPr>
            <a:r>
              <a:rPr lang="uk-UA" sz="1600" dirty="0" smtClean="0"/>
              <a:t>Обмежений доступ до універсальних благ та послуг: освіта, транспорт, робота, культурні цінності;</a:t>
            </a:r>
          </a:p>
          <a:p>
            <a:pPr marL="514350" indent="-514350">
              <a:buAutoNum type="arabicPeriod"/>
            </a:pPr>
            <a:r>
              <a:rPr lang="uk-UA" sz="1600" dirty="0" smtClean="0"/>
              <a:t>Недостатній кадровий потенціал для роботи із врахуванням потреб людей з інвалідністю;</a:t>
            </a:r>
          </a:p>
          <a:p>
            <a:pPr marL="514350" indent="-514350">
              <a:buAutoNum type="arabicPeriod"/>
            </a:pPr>
            <a:r>
              <a:rPr lang="uk-UA" sz="1600" dirty="0" smtClean="0"/>
              <a:t>Недостатня інформованість суспільства щодо проблем людей з інвалідністю;</a:t>
            </a:r>
            <a:endParaRPr lang="uk-UA" sz="1600" dirty="0"/>
          </a:p>
          <a:p>
            <a:pPr marL="514350" indent="-514350">
              <a:buAutoNum type="arabicPeriod"/>
            </a:pPr>
            <a:r>
              <a:rPr lang="uk-UA" sz="1600" dirty="0" smtClean="0"/>
              <a:t>Обмежена інформаційна база для дослідження проблем.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uk-UA" sz="2900" dirty="0"/>
              <a:t>За результатами національного дослідження ставлення суспільства до дітей із уразливих груп, кожна друга людина вважає, що українське суспільство толерантно ставиться до дітей з інвалідністю. Толерантність до дітей, які живуть із ВІЛ, або безпритульних дітей оцінюється в 30%. Разом з тим рівень готовності суспільства прийняти в своє близьке оточення дітей із уразливих груп вкрай низький: лише 13% по відношенню до дітей з інвалідністю, 10% – до дітей, позбавлених батьківського піклування, 8% – до безпритульних дітей, 3% – до дітей, що живуть із ВІЛ. За даними дослідження, одна третя респондентів вважає, що у сім'ї дитина з інвалідністю не може отримати достатній догляд, тому їй буде краще в спеціалізованому дитячому </a:t>
            </a:r>
            <a:r>
              <a:rPr lang="uk-UA" sz="2900" dirty="0" smtClean="0"/>
              <a:t>будинку.</a:t>
            </a:r>
          </a:p>
          <a:p>
            <a:pPr marL="0" indent="0">
              <a:buNone/>
            </a:pPr>
            <a:endParaRPr lang="uk-UA" sz="2900" dirty="0"/>
          </a:p>
          <a:p>
            <a:pPr marL="0" indent="0">
              <a:buNone/>
            </a:pPr>
            <a:r>
              <a:rPr lang="uk-UA" sz="2900" dirty="0" smtClean="0"/>
              <a:t>Проект </a:t>
            </a:r>
            <a:r>
              <a:rPr lang="uk-UA" sz="2900" dirty="0"/>
              <a:t>«#</a:t>
            </a:r>
            <a:r>
              <a:rPr lang="uk-UA" sz="2900" dirty="0" err="1"/>
              <a:t>ThisAbility</a:t>
            </a:r>
            <a:r>
              <a:rPr lang="uk-UA" sz="2900" dirty="0"/>
              <a:t>», спрямований на вирішення питань соціальної інклюзії в Україні. Дитячий фонд ООН (ЮНІСЕФ) та Національна Асамблея інвалідів України (НАІУ), 2015 р.</a:t>
            </a:r>
            <a:endParaRPr lang="ru-RU" sz="2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912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tx2"/>
                </a:solidFill>
              </a:rPr>
              <a:t>Індикатори виконання завдань 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814044"/>
              </p:ext>
            </p:extLst>
          </p:nvPr>
        </p:nvGraphicFramePr>
        <p:xfrm>
          <a:off x="251520" y="828992"/>
          <a:ext cx="8568953" cy="5698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2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7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Забезпечити прискорене зростання найменш забезпечених 40% домогосподарств  з дітьми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Співвідношення середньодушових сукупних доходів найменш забезпечених 40% домогосподарств та всіх домогосподарств з дітьми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ОУЖД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Підтримати законодавчим шляхом та заохочувати активну участь дітей у соціальному, економічному і політичному житті незалежно від статі, інвалідності, походження, релігійного та економічного чи іншого статусу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Дотримання стандартів</a:t>
                      </a:r>
                      <a:r>
                        <a:rPr lang="ru-RU" sz="1200" dirty="0">
                          <a:effectLst/>
                        </a:rPr>
                        <a:t>, </a:t>
                      </a:r>
                      <a:r>
                        <a:rPr lang="uk-UA" sz="1200" dirty="0">
                          <a:effectLst/>
                        </a:rPr>
                        <a:t>викладених у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Загальному коментарі № 12 «Конвенції про права дитини»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Коаліці</a:t>
                      </a:r>
                      <a:r>
                        <a:rPr lang="uk-UA" sz="1200">
                          <a:effectLst/>
                        </a:rPr>
                        <a:t>я</a:t>
                      </a:r>
                      <a:r>
                        <a:rPr lang="ru-RU" sz="1200">
                          <a:effectLst/>
                        </a:rPr>
                        <a:t> «Права дитини в країні»</a:t>
                      </a:r>
                      <a:r>
                        <a:rPr lang="uk-UA" sz="1200">
                          <a:effectLst/>
                        </a:rPr>
                        <a:t> Опитування </a:t>
                      </a:r>
                      <a:r>
                        <a:rPr lang="ru-RU" sz="1200">
                          <a:effectLst/>
                        </a:rPr>
                        <a:t>«Голоси дітей»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844">
                <a:tc row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effectLst/>
                          <a:latin typeface="Arial Narrow" panose="020B0606020202030204" pitchFamily="34" charset="0"/>
                        </a:rPr>
                        <a:t>10.3. Запобігати використанню дитячої праці та проявам дискримінації щодо дітей. Забезпечити доступність</a:t>
                      </a:r>
                      <a:r>
                        <a:rPr lang="uk-UA" sz="1200" baseline="0" dirty="0" smtClean="0">
                          <a:effectLst/>
                          <a:latin typeface="Arial Narrow" panose="020B0606020202030204" pitchFamily="34" charset="0"/>
                        </a:rPr>
                        <a:t> соціальних послуг для всіх дітей. </a:t>
                      </a:r>
                      <a:endParaRPr lang="ru-RU" sz="1200" dirty="0" smtClean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% дітей віком 15-17 років, які займаються дитячою працею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Обстеження МОП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8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частка молоді, якій доводилося стикатися з переслідуванням або знущанням з боку однолітків під час навчання в учбовому закладі (середня школа, ВНЗ), </a:t>
                      </a:r>
                      <a:r>
                        <a:rPr lang="uk-UA" sz="1200" dirty="0" smtClean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Спеціальне обстеження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1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% д/г з дітьми, що проживають у сільській місцевості та потерпають від відсутності поблизу житла дошкільних закладів (дитячих садків, ясел)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Депривація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6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% д/г з дітьми, потерпали  від недостатності коштів для отримання будь-якої професійної освіти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Депривація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1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% д/г з дітьми, що проживають у сільській місцевості та потерпають від незабезпеченості населеного пункту своєчасними послугами екстреної (швидкої) медичної допомоги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Депривація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6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Забезпечити реалізацію політики соціального захисту на засадах справедливості і в інтересах дітей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Питома вага видатків соціального захисту, спрямованих в інтересах дітей у державному бюджеті/національних рахунках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Державний бюджет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Нацрахунки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660" marR="4866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33563" y="828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63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</a:rPr>
              <a:t>Глобальні проблеми нерівності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«Наша </a:t>
            </a:r>
            <a:r>
              <a:rPr lang="ru-RU" sz="1600" dirty="0" err="1" smtClean="0"/>
              <a:t>економічна</a:t>
            </a:r>
            <a:r>
              <a:rPr lang="ru-RU" sz="1600" dirty="0" smtClean="0"/>
              <a:t> система </a:t>
            </a:r>
            <a:r>
              <a:rPr lang="ru-RU" sz="1600" dirty="0" err="1" smtClean="0"/>
              <a:t>зруйнована</a:t>
            </a:r>
            <a:r>
              <a:rPr lang="ru-RU" sz="1600" dirty="0" smtClean="0"/>
              <a:t> </a:t>
            </a:r>
            <a:r>
              <a:rPr lang="ru-RU" sz="1600" dirty="0"/>
              <a:t>— </a:t>
            </a:r>
            <a:r>
              <a:rPr lang="ru-RU" sz="1600" dirty="0" err="1" smtClean="0"/>
              <a:t>сотні</a:t>
            </a:r>
            <a:r>
              <a:rPr lang="ru-RU" sz="1600" dirty="0" smtClean="0"/>
              <a:t> </a:t>
            </a:r>
            <a:r>
              <a:rPr lang="ru-RU" sz="1600" dirty="0" err="1" smtClean="0"/>
              <a:t>мільйонів</a:t>
            </a:r>
            <a:r>
              <a:rPr lang="ru-RU" sz="1600" dirty="0" smtClean="0"/>
              <a:t> людей в </a:t>
            </a:r>
            <a:r>
              <a:rPr lang="ru-RU" sz="1600" dirty="0" err="1" smtClean="0"/>
              <a:t>ній</a:t>
            </a:r>
            <a:r>
              <a:rPr lang="ru-RU" sz="1600" dirty="0" smtClean="0"/>
              <a:t> </a:t>
            </a:r>
            <a:r>
              <a:rPr lang="ru-RU" sz="1600" dirty="0" err="1" smtClean="0"/>
              <a:t>живуть</a:t>
            </a:r>
            <a:r>
              <a:rPr lang="ru-RU" sz="1600" dirty="0" smtClean="0"/>
              <a:t> у </a:t>
            </a:r>
            <a:r>
              <a:rPr lang="ru-RU" sz="1600" dirty="0" err="1" smtClean="0"/>
              <a:t>зубожінні</a:t>
            </a:r>
            <a:r>
              <a:rPr lang="ru-RU" sz="1600" dirty="0" smtClean="0"/>
              <a:t>, у той час, як </a:t>
            </a:r>
            <a:r>
              <a:rPr lang="ru-RU" sz="1600" dirty="0" err="1" smtClean="0"/>
              <a:t>грошові</a:t>
            </a:r>
            <a:r>
              <a:rPr lang="ru-RU" sz="1600" dirty="0" smtClean="0"/>
              <a:t> потоки </a:t>
            </a:r>
            <a:r>
              <a:rPr lang="ru-RU" sz="1600" dirty="0" err="1" smtClean="0"/>
              <a:t>йдуть</a:t>
            </a:r>
            <a:r>
              <a:rPr lang="ru-RU" sz="1600" dirty="0" smtClean="0"/>
              <a:t> до тих, </a:t>
            </a:r>
            <a:r>
              <a:rPr lang="ru-RU" sz="1600" dirty="0" err="1" smtClean="0"/>
              <a:t>хто</a:t>
            </a:r>
            <a:r>
              <a:rPr lang="ru-RU" sz="1600" dirty="0" smtClean="0"/>
              <a:t> </a:t>
            </a:r>
            <a:r>
              <a:rPr lang="ru-RU" sz="1600" dirty="0" err="1" smtClean="0"/>
              <a:t>знаходиться</a:t>
            </a:r>
            <a:r>
              <a:rPr lang="ru-RU" sz="1600" dirty="0" smtClean="0"/>
              <a:t> на </a:t>
            </a:r>
            <a:r>
              <a:rPr lang="ru-RU" sz="1600" dirty="0" err="1" smtClean="0"/>
              <a:t>самої</a:t>
            </a:r>
            <a:r>
              <a:rPr lang="ru-RU" sz="1600" dirty="0" smtClean="0"/>
              <a:t> </a:t>
            </a:r>
            <a:r>
              <a:rPr lang="ru-RU" sz="1600" dirty="0" err="1" smtClean="0"/>
              <a:t>вершині</a:t>
            </a:r>
            <a:r>
              <a:rPr lang="ru-RU" sz="1600" dirty="0" smtClean="0"/>
              <a:t>», </a:t>
            </a:r>
            <a:r>
              <a:rPr lang="ru-RU" sz="1600" dirty="0"/>
              <a:t>— </a:t>
            </a:r>
            <a:r>
              <a:rPr lang="ru-RU" sz="1600" dirty="0" err="1" smtClean="0"/>
              <a:t>констатує</a:t>
            </a:r>
            <a:r>
              <a:rPr lang="ru-RU" sz="1600" dirty="0" smtClean="0"/>
              <a:t> у </a:t>
            </a:r>
            <a:r>
              <a:rPr lang="ru-RU" sz="1600" dirty="0" err="1" smtClean="0"/>
              <a:t>своїй</a:t>
            </a:r>
            <a:r>
              <a:rPr lang="ru-RU" sz="1600" dirty="0" smtClean="0"/>
              <a:t> </a:t>
            </a:r>
            <a:r>
              <a:rPr lang="ru-RU" sz="1600" dirty="0" err="1" smtClean="0"/>
              <a:t>доповіді</a:t>
            </a:r>
            <a:r>
              <a:rPr lang="ru-RU" sz="1600" dirty="0" smtClean="0"/>
              <a:t> «</a:t>
            </a:r>
            <a:r>
              <a:rPr lang="ru-RU" sz="1600" dirty="0" err="1" smtClean="0"/>
              <a:t>Спільне</a:t>
            </a:r>
            <a:r>
              <a:rPr lang="ru-RU" sz="1600" dirty="0" smtClean="0"/>
              <a:t> благо </a:t>
            </a:r>
            <a:r>
              <a:rPr lang="ru-RU" sz="1600" dirty="0" err="1" smtClean="0"/>
              <a:t>або</a:t>
            </a:r>
            <a:r>
              <a:rPr lang="ru-RU" sz="1600" dirty="0" smtClean="0"/>
              <a:t> </a:t>
            </a:r>
            <a:r>
              <a:rPr lang="ru-RU" sz="1600" dirty="0" err="1" smtClean="0"/>
              <a:t>приватний</a:t>
            </a:r>
            <a:r>
              <a:rPr lang="ru-RU" sz="1600" dirty="0" smtClean="0"/>
              <a:t> </a:t>
            </a:r>
            <a:r>
              <a:rPr lang="ru-RU" sz="1600" dirty="0" err="1" smtClean="0"/>
              <a:t>статок</a:t>
            </a:r>
            <a:r>
              <a:rPr lang="ru-RU" sz="1600" dirty="0" smtClean="0"/>
              <a:t>?» </a:t>
            </a:r>
            <a:r>
              <a:rPr lang="ru-RU" sz="1600" dirty="0" err="1" smtClean="0"/>
              <a:t>міжнародна</a:t>
            </a:r>
            <a:r>
              <a:rPr lang="ru-RU" sz="1600" dirty="0" smtClean="0"/>
              <a:t> </a:t>
            </a:r>
            <a:r>
              <a:rPr lang="ru-RU" sz="1600" dirty="0" err="1" smtClean="0"/>
              <a:t>організація</a:t>
            </a:r>
            <a:r>
              <a:rPr lang="ru-RU" sz="1600" dirty="0" smtClean="0"/>
              <a:t>  </a:t>
            </a:r>
            <a:r>
              <a:rPr lang="ru-RU" sz="1600" dirty="0" err="1"/>
              <a:t>Oxfam</a:t>
            </a:r>
            <a:r>
              <a:rPr lang="ru-RU" sz="1600" dirty="0"/>
              <a:t>, </a:t>
            </a:r>
            <a:r>
              <a:rPr lang="ru-RU" sz="1600" dirty="0" smtClean="0"/>
              <a:t>яка </a:t>
            </a:r>
            <a:r>
              <a:rPr lang="ru-RU" sz="1600" dirty="0" err="1" smtClean="0"/>
              <a:t>має</a:t>
            </a:r>
            <a:r>
              <a:rPr lang="ru-RU" sz="1600" dirty="0" smtClean="0"/>
              <a:t> на </a:t>
            </a:r>
            <a:r>
              <a:rPr lang="ru-RU" sz="1600" dirty="0" err="1" smtClean="0"/>
              <a:t>меті</a:t>
            </a:r>
            <a:r>
              <a:rPr lang="ru-RU" sz="1600" dirty="0" smtClean="0"/>
              <a:t> </a:t>
            </a:r>
            <a:r>
              <a:rPr lang="ru-RU" sz="1600" dirty="0" err="1" smtClean="0"/>
              <a:t>завдання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боротьби</a:t>
            </a:r>
            <a:r>
              <a:rPr lang="ru-RU" sz="1600" dirty="0" smtClean="0"/>
              <a:t> з </a:t>
            </a:r>
            <a:r>
              <a:rPr lang="ru-RU" sz="1600" dirty="0" err="1" smtClean="0"/>
              <a:t>бідінстю</a:t>
            </a:r>
            <a:r>
              <a:rPr lang="ru-RU" sz="1600" dirty="0" smtClean="0"/>
              <a:t>. </a:t>
            </a:r>
            <a:r>
              <a:rPr lang="ru-RU" sz="1600" dirty="0" err="1" smtClean="0"/>
              <a:t>Доповідь</a:t>
            </a:r>
            <a:r>
              <a:rPr lang="ru-RU" sz="1600" dirty="0" smtClean="0"/>
              <a:t> </a:t>
            </a:r>
            <a:r>
              <a:rPr lang="ru-RU" sz="1600" dirty="0" err="1" smtClean="0"/>
              <a:t>була</a:t>
            </a:r>
            <a:r>
              <a:rPr lang="ru-RU" sz="1600" dirty="0" smtClean="0"/>
              <a:t> </a:t>
            </a:r>
            <a:r>
              <a:rPr lang="ru-RU" sz="1600" dirty="0" err="1" smtClean="0"/>
              <a:t>підготовлена</a:t>
            </a:r>
            <a:r>
              <a:rPr lang="ru-RU" sz="1600" dirty="0" smtClean="0"/>
              <a:t> до </a:t>
            </a:r>
            <a:r>
              <a:rPr lang="ru-RU" sz="1600" dirty="0" err="1" smtClean="0"/>
              <a:t>Всесвітнього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економічного</a:t>
            </a:r>
            <a:r>
              <a:rPr lang="ru-RU" sz="1600" dirty="0" smtClean="0"/>
              <a:t> форуму у </a:t>
            </a:r>
            <a:r>
              <a:rPr lang="ru-RU" sz="1600" dirty="0" err="1" smtClean="0"/>
              <a:t>Давосі</a:t>
            </a:r>
            <a:r>
              <a:rPr lang="ru-RU" sz="1600" dirty="0" smtClean="0"/>
              <a:t> у 2018 </a:t>
            </a:r>
            <a:r>
              <a:rPr lang="ru-RU" sz="1600" dirty="0" err="1" smtClean="0"/>
              <a:t>році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/>
              <a:t>За </a:t>
            </a:r>
            <a:r>
              <a:rPr lang="ru-RU" sz="1600" dirty="0" err="1" smtClean="0"/>
              <a:t>останній</a:t>
            </a:r>
            <a:r>
              <a:rPr lang="ru-RU" sz="1600" dirty="0" smtClean="0"/>
              <a:t> </a:t>
            </a:r>
            <a:r>
              <a:rPr lang="ru-RU" sz="1600" dirty="0" err="1" smtClean="0"/>
              <a:t>рік</a:t>
            </a:r>
            <a:r>
              <a:rPr lang="ru-RU" sz="1600" dirty="0" smtClean="0"/>
              <a:t> </a:t>
            </a:r>
            <a:r>
              <a:rPr lang="ru-RU" sz="1600" dirty="0" err="1" smtClean="0"/>
              <a:t>сукупний</a:t>
            </a:r>
            <a:r>
              <a:rPr lang="ru-RU" sz="1600" dirty="0" smtClean="0"/>
              <a:t> </a:t>
            </a:r>
            <a:r>
              <a:rPr lang="ru-RU" sz="1600" dirty="0" err="1" smtClean="0"/>
              <a:t>статок</a:t>
            </a:r>
            <a:r>
              <a:rPr lang="ru-RU" sz="1600" dirty="0" smtClean="0"/>
              <a:t> </a:t>
            </a:r>
            <a:r>
              <a:rPr lang="ru-RU" sz="1600" dirty="0" err="1" smtClean="0"/>
              <a:t>мільярдерів</a:t>
            </a:r>
            <a:r>
              <a:rPr lang="ru-RU" sz="1600" dirty="0" smtClean="0"/>
              <a:t> в </a:t>
            </a:r>
            <a:r>
              <a:rPr lang="ru-RU" sz="1600" dirty="0" err="1" smtClean="0"/>
              <a:t>усьому</a:t>
            </a:r>
            <a:r>
              <a:rPr lang="ru-RU" sz="1600" dirty="0" smtClean="0"/>
              <a:t> </a:t>
            </a:r>
            <a:r>
              <a:rPr lang="ru-RU" sz="1600" dirty="0" err="1" smtClean="0"/>
              <a:t>світі</a:t>
            </a:r>
            <a:r>
              <a:rPr lang="ru-RU" sz="1600" dirty="0" smtClean="0"/>
              <a:t>  </a:t>
            </a:r>
            <a:r>
              <a:rPr lang="ru-RU" sz="1600" dirty="0" err="1" smtClean="0"/>
              <a:t>зріс</a:t>
            </a:r>
            <a:r>
              <a:rPr lang="ru-RU" sz="1600" dirty="0" smtClean="0"/>
              <a:t> на $</a:t>
            </a:r>
            <a:r>
              <a:rPr lang="ru-RU" sz="1600" dirty="0"/>
              <a:t>900 </a:t>
            </a:r>
            <a:r>
              <a:rPr lang="ru-RU" sz="1600" dirty="0" smtClean="0"/>
              <a:t>млрд (за </a:t>
            </a:r>
            <a:r>
              <a:rPr lang="ru-RU" sz="1600" dirty="0" err="1" smtClean="0"/>
              <a:t>підрахунками</a:t>
            </a:r>
            <a:r>
              <a:rPr lang="ru-RU" sz="1600" dirty="0" smtClean="0"/>
              <a:t> </a:t>
            </a:r>
            <a:r>
              <a:rPr lang="ru-RU" sz="1600" dirty="0" err="1" smtClean="0"/>
              <a:t>Forbes</a:t>
            </a:r>
            <a:r>
              <a:rPr lang="ru-RU" sz="1600" dirty="0"/>
              <a:t>), </a:t>
            </a:r>
            <a:r>
              <a:rPr lang="ru-RU" sz="1600" dirty="0" err="1" smtClean="0"/>
              <a:t>тобто</a:t>
            </a:r>
            <a:r>
              <a:rPr lang="ru-RU" sz="1600" dirty="0" smtClean="0"/>
              <a:t> в </a:t>
            </a:r>
            <a:r>
              <a:rPr lang="ru-RU" sz="1600" dirty="0" err="1" smtClean="0"/>
              <a:t>середньому</a:t>
            </a:r>
            <a:r>
              <a:rPr lang="ru-RU" sz="1600" dirty="0" smtClean="0"/>
              <a:t> на $</a:t>
            </a:r>
            <a:r>
              <a:rPr lang="ru-RU" sz="1600" dirty="0"/>
              <a:t>2,5 млрд </a:t>
            </a:r>
            <a:r>
              <a:rPr lang="ru-RU" sz="1600" dirty="0" smtClean="0"/>
              <a:t>за </a:t>
            </a:r>
            <a:r>
              <a:rPr lang="ru-RU" sz="1600" dirty="0"/>
              <a:t>день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За </a:t>
            </a:r>
            <a:r>
              <a:rPr lang="ru-RU" sz="1600" dirty="0" err="1" smtClean="0"/>
              <a:t>останні</a:t>
            </a:r>
            <a:r>
              <a:rPr lang="ru-RU" sz="1600" dirty="0" smtClean="0"/>
              <a:t>  10 </a:t>
            </a:r>
            <a:r>
              <a:rPr lang="ru-RU" sz="1600" dirty="0" err="1" smtClean="0"/>
              <a:t>років</a:t>
            </a:r>
            <a:r>
              <a:rPr lang="ru-RU" sz="1600" dirty="0" smtClean="0"/>
              <a:t> число </a:t>
            </a:r>
            <a:r>
              <a:rPr lang="ru-RU" sz="1600" dirty="0" err="1" smtClean="0"/>
              <a:t>доларових</a:t>
            </a:r>
            <a:r>
              <a:rPr lang="ru-RU" sz="1600" dirty="0" smtClean="0"/>
              <a:t> </a:t>
            </a:r>
            <a:r>
              <a:rPr lang="ru-RU" sz="1600" dirty="0" err="1" smtClean="0"/>
              <a:t>мильярдерів</a:t>
            </a:r>
            <a:r>
              <a:rPr lang="ru-RU" sz="1600" dirty="0" smtClean="0"/>
              <a:t> </a:t>
            </a:r>
            <a:r>
              <a:rPr lang="ru-RU" sz="1600" dirty="0" err="1" smtClean="0"/>
              <a:t>зросло</a:t>
            </a:r>
            <a:r>
              <a:rPr lang="ru-RU" sz="1600" dirty="0" smtClean="0"/>
              <a:t> </a:t>
            </a:r>
            <a:r>
              <a:rPr lang="ru-RU" sz="1600" dirty="0" err="1" smtClean="0"/>
              <a:t>майже</a:t>
            </a:r>
            <a:r>
              <a:rPr lang="ru-RU" sz="1600" dirty="0" smtClean="0"/>
              <a:t> </a:t>
            </a:r>
            <a:r>
              <a:rPr lang="ru-RU" sz="1600" dirty="0" err="1" smtClean="0"/>
              <a:t>удвічі</a:t>
            </a:r>
            <a:r>
              <a:rPr lang="ru-RU" sz="1600" dirty="0" smtClean="0"/>
              <a:t>, </a:t>
            </a:r>
            <a:r>
              <a:rPr lang="ru-RU" sz="1600" dirty="0"/>
              <a:t>а </a:t>
            </a:r>
            <a:r>
              <a:rPr lang="ru-RU" sz="1600" dirty="0" smtClean="0"/>
              <a:t>у </a:t>
            </a:r>
            <a:r>
              <a:rPr lang="ru-RU" sz="1600" dirty="0"/>
              <a:t>2017-2018 </a:t>
            </a:r>
            <a:r>
              <a:rPr lang="ru-RU" sz="1600" dirty="0" smtClean="0"/>
              <a:t>роках </a:t>
            </a:r>
            <a:r>
              <a:rPr lang="ru-RU" sz="1600" dirty="0" err="1" smtClean="0"/>
              <a:t>новий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доларовий</a:t>
            </a:r>
            <a:r>
              <a:rPr lang="ru-RU" sz="1600" dirty="0" smtClean="0"/>
              <a:t> </a:t>
            </a:r>
            <a:r>
              <a:rPr lang="ru-RU" sz="1600" dirty="0" err="1" smtClean="0"/>
              <a:t>мільярдер</a:t>
            </a:r>
            <a:r>
              <a:rPr lang="ru-RU" sz="1600" dirty="0" smtClean="0"/>
              <a:t> </a:t>
            </a:r>
            <a:r>
              <a:rPr lang="ru-RU" sz="1600" dirty="0" err="1" smtClean="0"/>
              <a:t>з’являвся</a:t>
            </a:r>
            <a:r>
              <a:rPr lang="ru-RU" sz="1600" dirty="0" smtClean="0"/>
              <a:t> у </a:t>
            </a:r>
            <a:r>
              <a:rPr lang="ru-RU" sz="1600" dirty="0" err="1" smtClean="0"/>
              <a:t>середньому</a:t>
            </a:r>
            <a:r>
              <a:rPr lang="ru-RU" sz="1600" dirty="0" smtClean="0"/>
              <a:t> </a:t>
            </a:r>
            <a:r>
              <a:rPr lang="ru-RU" sz="1600" dirty="0" err="1" smtClean="0"/>
              <a:t>кожні</a:t>
            </a:r>
            <a:r>
              <a:rPr lang="ru-RU" sz="1600" dirty="0" smtClean="0"/>
              <a:t> два </a:t>
            </a:r>
            <a:r>
              <a:rPr lang="ru-RU" sz="1600" dirty="0" err="1" smtClean="0"/>
              <a:t>дні</a:t>
            </a:r>
            <a:r>
              <a:rPr lang="ru-RU" sz="1600" dirty="0" smtClean="0"/>
              <a:t>. </a:t>
            </a:r>
            <a:r>
              <a:rPr lang="ru-RU" sz="1600" dirty="0"/>
              <a:t>При </a:t>
            </a:r>
            <a:r>
              <a:rPr lang="ru-RU" sz="1600" dirty="0" err="1" smtClean="0"/>
              <a:t>цьому</a:t>
            </a:r>
            <a:r>
              <a:rPr lang="ru-RU" sz="1600" dirty="0" smtClean="0"/>
              <a:t> у </a:t>
            </a:r>
            <a:r>
              <a:rPr lang="ru-RU" sz="1600" dirty="0"/>
              <a:t>2018 </a:t>
            </a:r>
            <a:r>
              <a:rPr lang="ru-RU" sz="1600" dirty="0" err="1" smtClean="0"/>
              <a:t>році</a:t>
            </a:r>
            <a:r>
              <a:rPr lang="ru-RU" sz="1600" dirty="0" smtClean="0"/>
              <a:t> </a:t>
            </a:r>
            <a:r>
              <a:rPr lang="ru-RU" sz="1600" dirty="0" err="1" smtClean="0"/>
              <a:t>посилилася</a:t>
            </a:r>
            <a:r>
              <a:rPr lang="ru-RU" sz="1600" dirty="0" smtClean="0"/>
              <a:t> </a:t>
            </a:r>
            <a:r>
              <a:rPr lang="ru-RU" sz="1600" dirty="0" err="1" smtClean="0"/>
              <a:t>тенденція</a:t>
            </a:r>
            <a:r>
              <a:rPr lang="ru-RU" sz="1600" dirty="0" smtClean="0"/>
              <a:t> до </a:t>
            </a:r>
            <a:r>
              <a:rPr lang="ru-RU" sz="1600" dirty="0" err="1" smtClean="0"/>
              <a:t>конентрації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багатства</a:t>
            </a:r>
            <a:r>
              <a:rPr lang="ru-RU" sz="1600" dirty="0" smtClean="0"/>
              <a:t>  — </a:t>
            </a:r>
            <a:r>
              <a:rPr lang="ru-RU" sz="1600" dirty="0"/>
              <a:t>26 </a:t>
            </a:r>
            <a:r>
              <a:rPr lang="ru-RU" sz="1600" dirty="0" err="1" smtClean="0"/>
              <a:t>найбагатших</a:t>
            </a:r>
            <a:r>
              <a:rPr lang="ru-RU" sz="1600" dirty="0" smtClean="0"/>
              <a:t> людей </a:t>
            </a:r>
            <a:r>
              <a:rPr lang="ru-RU" sz="1600" dirty="0" err="1" smtClean="0"/>
              <a:t>світу</a:t>
            </a:r>
            <a:r>
              <a:rPr lang="ru-RU" sz="1600" dirty="0" smtClean="0"/>
              <a:t> </a:t>
            </a:r>
            <a:r>
              <a:rPr lang="ru-RU" sz="1600" dirty="0" err="1" smtClean="0"/>
              <a:t>володіли</a:t>
            </a:r>
            <a:r>
              <a:rPr lang="ru-RU" sz="1600" dirty="0" smtClean="0"/>
              <a:t> </a:t>
            </a:r>
            <a:r>
              <a:rPr lang="ru-RU" sz="1600" dirty="0" err="1" smtClean="0"/>
              <a:t>статками</a:t>
            </a:r>
            <a:r>
              <a:rPr lang="ru-RU" sz="1600" dirty="0" smtClean="0"/>
              <a:t>, </a:t>
            </a:r>
            <a:r>
              <a:rPr lang="ru-RU" sz="1600" dirty="0" err="1" smtClean="0"/>
              <a:t>які</a:t>
            </a:r>
            <a:r>
              <a:rPr lang="ru-RU" sz="1600" dirty="0" smtClean="0"/>
              <a:t> </a:t>
            </a:r>
            <a:r>
              <a:rPr lang="ru-RU" sz="1600" dirty="0" err="1" smtClean="0"/>
              <a:t>дорвінювали</a:t>
            </a:r>
            <a:r>
              <a:rPr lang="ru-RU" sz="1600" dirty="0" smtClean="0"/>
              <a:t> </a:t>
            </a:r>
            <a:r>
              <a:rPr lang="ru-RU" sz="1600" dirty="0" err="1" smtClean="0"/>
              <a:t>статкам</a:t>
            </a:r>
            <a:r>
              <a:rPr lang="ru-RU" sz="1600" dirty="0" smtClean="0"/>
              <a:t> </a:t>
            </a:r>
            <a:r>
              <a:rPr lang="ru-RU" sz="1600" dirty="0" err="1" smtClean="0"/>
              <a:t>найбідніших</a:t>
            </a:r>
            <a:r>
              <a:rPr lang="ru-RU" sz="1600" dirty="0" smtClean="0"/>
              <a:t> 3,8 </a:t>
            </a:r>
            <a:r>
              <a:rPr lang="ru-RU" sz="1600" dirty="0"/>
              <a:t>млрд </a:t>
            </a:r>
            <a:r>
              <a:rPr lang="ru-RU" sz="1600" dirty="0" smtClean="0"/>
              <a:t>людей (у 2017 </a:t>
            </a:r>
            <a:r>
              <a:rPr lang="ru-RU" sz="1600" dirty="0" err="1" smtClean="0"/>
              <a:t>році</a:t>
            </a:r>
            <a:r>
              <a:rPr lang="ru-RU" sz="1600" dirty="0" smtClean="0"/>
              <a:t> </a:t>
            </a:r>
            <a:r>
              <a:rPr lang="ru-RU" sz="1600" dirty="0" err="1" smtClean="0"/>
              <a:t>цю</a:t>
            </a:r>
            <a:r>
              <a:rPr lang="ru-RU" sz="1600" dirty="0" smtClean="0"/>
              <a:t> суму </a:t>
            </a:r>
            <a:r>
              <a:rPr lang="ru-RU" sz="1600" dirty="0" err="1" smtClean="0"/>
              <a:t>акумулювали</a:t>
            </a:r>
            <a:r>
              <a:rPr lang="ru-RU" sz="1600" dirty="0" smtClean="0"/>
              <a:t> 43 </a:t>
            </a:r>
            <a:r>
              <a:rPr lang="ru-RU" sz="1600" dirty="0" err="1" smtClean="0"/>
              <a:t>людини</a:t>
            </a:r>
            <a:r>
              <a:rPr lang="ru-RU" sz="1600" dirty="0" smtClean="0"/>
              <a:t>).</a:t>
            </a:r>
          </a:p>
          <a:p>
            <a:pPr algn="just"/>
            <a:r>
              <a:rPr lang="ru-RU" sz="1600" dirty="0" smtClean="0"/>
              <a:t>Тим часом </a:t>
            </a:r>
            <a:r>
              <a:rPr lang="ru-RU" sz="1600" dirty="0" err="1" smtClean="0"/>
              <a:t>Oxfam</a:t>
            </a:r>
            <a:r>
              <a:rPr lang="ru-RU" sz="1600" dirty="0" smtClean="0"/>
              <a:t> </a:t>
            </a:r>
            <a:r>
              <a:rPr lang="ru-RU" sz="1600" dirty="0" err="1" smtClean="0"/>
              <a:t>вказує</a:t>
            </a:r>
            <a:r>
              <a:rPr lang="ru-RU" sz="1600" dirty="0" smtClean="0"/>
              <a:t>, </a:t>
            </a:r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 smtClean="0"/>
              <a:t>успіхи</a:t>
            </a:r>
            <a:r>
              <a:rPr lang="ru-RU" sz="1600" dirty="0" smtClean="0"/>
              <a:t> у </a:t>
            </a:r>
            <a:r>
              <a:rPr lang="ru-RU" sz="1600" dirty="0" err="1" smtClean="0"/>
              <a:t>боротьбі</a:t>
            </a:r>
            <a:r>
              <a:rPr lang="ru-RU" sz="1600" dirty="0" smtClean="0"/>
              <a:t> з </a:t>
            </a:r>
            <a:r>
              <a:rPr lang="ru-RU" sz="1600" dirty="0" err="1" smtClean="0"/>
              <a:t>бідінстю</a:t>
            </a:r>
            <a:r>
              <a:rPr lang="ru-RU" sz="1600" dirty="0" smtClean="0"/>
              <a:t> </a:t>
            </a:r>
            <a:r>
              <a:rPr lang="ru-RU" sz="1600" dirty="0" err="1" smtClean="0"/>
              <a:t>останніми</a:t>
            </a:r>
            <a:r>
              <a:rPr lang="ru-RU" sz="1600" dirty="0" smtClean="0"/>
              <a:t> роками </a:t>
            </a:r>
            <a:r>
              <a:rPr lang="ru-RU" sz="1600" dirty="0" err="1" smtClean="0"/>
              <a:t>доволі</a:t>
            </a:r>
            <a:r>
              <a:rPr lang="ru-RU" sz="1600" dirty="0" smtClean="0"/>
              <a:t> </a:t>
            </a:r>
            <a:r>
              <a:rPr lang="ru-RU" sz="1600" dirty="0" err="1" smtClean="0"/>
              <a:t>скромн</a:t>
            </a:r>
            <a:r>
              <a:rPr lang="uk-UA" sz="1600" dirty="0" smtClean="0"/>
              <a:t>і</a:t>
            </a:r>
            <a:r>
              <a:rPr lang="ru-RU" sz="1600" dirty="0" smtClean="0"/>
              <a:t>. </a:t>
            </a:r>
            <a:r>
              <a:rPr lang="ru-RU" sz="1600" dirty="0" err="1" smtClean="0"/>
              <a:t>Темпи</a:t>
            </a:r>
            <a:r>
              <a:rPr lang="ru-RU" sz="1600" dirty="0" smtClean="0"/>
              <a:t> </a:t>
            </a:r>
            <a:r>
              <a:rPr lang="ru-RU" sz="1600" dirty="0" err="1" smtClean="0"/>
              <a:t>скорочення</a:t>
            </a:r>
            <a:r>
              <a:rPr lang="ru-RU" sz="1600" dirty="0" smtClean="0"/>
              <a:t>  </a:t>
            </a:r>
            <a:r>
              <a:rPr lang="ru-RU" sz="1600" dirty="0"/>
              <a:t>числа людей</a:t>
            </a:r>
            <a:r>
              <a:rPr lang="ru-RU" sz="1600" dirty="0" smtClean="0"/>
              <a:t>, </a:t>
            </a:r>
            <a:r>
              <a:rPr lang="ru-RU" sz="1600" dirty="0" err="1" smtClean="0"/>
              <a:t>які</a:t>
            </a:r>
            <a:r>
              <a:rPr lang="ru-RU" sz="1600" dirty="0" smtClean="0"/>
              <a:t> </a:t>
            </a:r>
            <a:r>
              <a:rPr lang="ru-RU" sz="1600" dirty="0" err="1" smtClean="0"/>
              <a:t>живуть</a:t>
            </a:r>
            <a:r>
              <a:rPr lang="ru-RU" sz="1600" dirty="0" smtClean="0"/>
              <a:t> у </a:t>
            </a:r>
            <a:r>
              <a:rPr lang="ru-RU" sz="1600" dirty="0" err="1" smtClean="0"/>
              <a:t>краній</a:t>
            </a:r>
            <a:r>
              <a:rPr lang="ru-RU" sz="1600" dirty="0" smtClean="0"/>
              <a:t> </a:t>
            </a:r>
            <a:r>
              <a:rPr lang="ru-RU" sz="1600" dirty="0" err="1" smtClean="0"/>
              <a:t>бідності</a:t>
            </a:r>
            <a:r>
              <a:rPr lang="ru-RU" sz="1600" dirty="0" smtClean="0"/>
              <a:t> (</a:t>
            </a:r>
            <a:r>
              <a:rPr lang="ru-RU" sz="1600" dirty="0" err="1" smtClean="0"/>
              <a:t>Всесвітній</a:t>
            </a:r>
            <a:r>
              <a:rPr lang="ru-RU" sz="1600" dirty="0" smtClean="0"/>
              <a:t> банк </a:t>
            </a:r>
            <a:r>
              <a:rPr lang="ru-RU" sz="1600" dirty="0" err="1" smtClean="0"/>
              <a:t>визначає</a:t>
            </a:r>
            <a:r>
              <a:rPr lang="ru-RU" sz="1600" dirty="0" smtClean="0"/>
              <a:t> </a:t>
            </a:r>
            <a:r>
              <a:rPr lang="ru-RU" sz="1600" dirty="0" err="1" smtClean="0"/>
              <a:t>цю</a:t>
            </a:r>
            <a:r>
              <a:rPr lang="ru-RU" sz="1600" dirty="0" smtClean="0"/>
              <a:t> </a:t>
            </a:r>
            <a:r>
              <a:rPr lang="ru-RU" sz="1600" dirty="0" err="1" smtClean="0"/>
              <a:t>групу</a:t>
            </a:r>
            <a:r>
              <a:rPr lang="ru-RU" sz="1600" dirty="0" smtClean="0"/>
              <a:t> як людей</a:t>
            </a:r>
            <a:r>
              <a:rPr lang="ru-RU" sz="1600" dirty="0"/>
              <a:t>, </a:t>
            </a:r>
            <a:r>
              <a:rPr lang="ru-RU" sz="1600" dirty="0" smtClean="0"/>
              <a:t>чий </a:t>
            </a:r>
            <a:r>
              <a:rPr lang="ru-RU" sz="1600" dirty="0" err="1" smtClean="0"/>
              <a:t>денний</a:t>
            </a:r>
            <a:r>
              <a:rPr lang="ru-RU" sz="1600" dirty="0" smtClean="0"/>
              <a:t> </a:t>
            </a:r>
            <a:r>
              <a:rPr lang="ru-RU" sz="1600" dirty="0" err="1" smtClean="0"/>
              <a:t>заробіток</a:t>
            </a:r>
            <a:r>
              <a:rPr lang="ru-RU" sz="1600" dirty="0" smtClean="0"/>
              <a:t> </a:t>
            </a:r>
            <a:r>
              <a:rPr lang="ru-RU" sz="1600" dirty="0" err="1" smtClean="0"/>
              <a:t>складає</a:t>
            </a:r>
            <a:r>
              <a:rPr lang="ru-RU" sz="1600" dirty="0" smtClean="0"/>
              <a:t> $</a:t>
            </a:r>
            <a:r>
              <a:rPr lang="ru-RU" sz="1600" dirty="0"/>
              <a:t>1,9</a:t>
            </a:r>
            <a:r>
              <a:rPr lang="ru-RU" sz="1600" dirty="0" smtClean="0"/>
              <a:t>) </a:t>
            </a:r>
            <a:r>
              <a:rPr lang="ru-RU" sz="1600" dirty="0" err="1" smtClean="0"/>
              <a:t>уповільнилося</a:t>
            </a:r>
            <a:r>
              <a:rPr lang="ru-RU" sz="1600" dirty="0" smtClean="0"/>
              <a:t> </a:t>
            </a:r>
            <a:r>
              <a:rPr lang="ru-RU" sz="1600" dirty="0" err="1" smtClean="0"/>
              <a:t>удвічі</a:t>
            </a:r>
            <a:r>
              <a:rPr lang="ru-RU" sz="1600" dirty="0" smtClean="0"/>
              <a:t> з 2013 року. За </a:t>
            </a:r>
            <a:r>
              <a:rPr lang="ru-RU" sz="1600" dirty="0" err="1" smtClean="0"/>
              <a:t>останній</a:t>
            </a:r>
            <a:r>
              <a:rPr lang="ru-RU" sz="1600" dirty="0" smtClean="0"/>
              <a:t> </a:t>
            </a:r>
            <a:r>
              <a:rPr lang="ru-RU" sz="1600" dirty="0" err="1" smtClean="0"/>
              <a:t>рік</a:t>
            </a:r>
            <a:r>
              <a:rPr lang="ru-RU" sz="1600" dirty="0" smtClean="0"/>
              <a:t> </a:t>
            </a:r>
            <a:r>
              <a:rPr lang="ru-RU" sz="1600" dirty="0" err="1" smtClean="0"/>
              <a:t>добробут</a:t>
            </a:r>
            <a:r>
              <a:rPr lang="ru-RU" sz="1600" dirty="0" smtClean="0"/>
              <a:t> </a:t>
            </a:r>
            <a:r>
              <a:rPr lang="ru-RU" sz="1600" dirty="0" err="1" smtClean="0"/>
              <a:t>біднішої</a:t>
            </a:r>
            <a:r>
              <a:rPr lang="ru-RU" sz="1600" dirty="0" smtClean="0"/>
              <a:t> </a:t>
            </a:r>
            <a:r>
              <a:rPr lang="ru-RU" sz="1600" dirty="0" err="1" smtClean="0"/>
              <a:t>половини</a:t>
            </a:r>
            <a:r>
              <a:rPr lang="ru-RU" sz="1600" dirty="0" smtClean="0"/>
              <a:t> </a:t>
            </a:r>
            <a:r>
              <a:rPr lang="ru-RU" sz="1600" dirty="0" err="1" smtClean="0"/>
              <a:t>населення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знизився</a:t>
            </a:r>
            <a:r>
              <a:rPr lang="ru-RU" sz="1600" dirty="0" smtClean="0"/>
              <a:t> на 11%.</a:t>
            </a:r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"</a:t>
            </a:r>
            <a:r>
              <a:rPr lang="ru-RU" sz="1600" dirty="0"/>
              <a:t>Таким образом </a:t>
            </a:r>
            <a:r>
              <a:rPr lang="ru-RU" sz="1600" dirty="0" smtClean="0"/>
              <a:t>ми </a:t>
            </a:r>
            <a:r>
              <a:rPr lang="ru-RU" sz="1600" dirty="0" err="1" smtClean="0"/>
              <a:t>бачимо</a:t>
            </a:r>
            <a:r>
              <a:rPr lang="ru-RU" sz="1600" dirty="0" smtClean="0"/>
              <a:t>, </a:t>
            </a:r>
            <a:r>
              <a:rPr lang="ru-RU" sz="1600" dirty="0" err="1" smtClean="0"/>
              <a:t>що</a:t>
            </a:r>
            <a:r>
              <a:rPr lang="ru-RU" sz="1600" dirty="0" smtClean="0"/>
              <a:t> і доходи і </a:t>
            </a:r>
            <a:r>
              <a:rPr lang="ru-RU" sz="1600" dirty="0" err="1" smtClean="0"/>
              <a:t>багатство</a:t>
            </a:r>
            <a:r>
              <a:rPr lang="ru-RU" sz="1600" dirty="0" smtClean="0"/>
              <a:t> є </a:t>
            </a:r>
            <a:r>
              <a:rPr lang="ru-RU" sz="1600" dirty="0" err="1" smtClean="0"/>
              <a:t>надзвичайно</a:t>
            </a:r>
            <a:r>
              <a:rPr lang="ru-RU" sz="1600" dirty="0" smtClean="0"/>
              <a:t> </a:t>
            </a:r>
            <a:r>
              <a:rPr lang="ru-RU" sz="1600" dirty="0" err="1" smtClean="0"/>
              <a:t>зконцентрованими</a:t>
            </a:r>
            <a:r>
              <a:rPr lang="ru-RU" sz="1600" dirty="0" smtClean="0"/>
              <a:t>. </a:t>
            </a:r>
            <a:r>
              <a:rPr lang="ru-RU" sz="1600" dirty="0" err="1" smtClean="0"/>
              <a:t>Це</a:t>
            </a:r>
            <a:r>
              <a:rPr lang="ru-RU" sz="1600" dirty="0" smtClean="0"/>
              <a:t> </a:t>
            </a:r>
            <a:r>
              <a:rPr lang="ru-RU" sz="1600" dirty="0" err="1" smtClean="0"/>
              <a:t>означає</a:t>
            </a:r>
            <a:r>
              <a:rPr lang="ru-RU" sz="1600" dirty="0" smtClean="0"/>
              <a:t>, </a:t>
            </a:r>
            <a:r>
              <a:rPr lang="ru-RU" sz="1600" dirty="0" err="1" smtClean="0"/>
              <a:t>що</a:t>
            </a:r>
            <a:r>
              <a:rPr lang="ru-RU" sz="1600" dirty="0" smtClean="0"/>
              <a:t> у </a:t>
            </a:r>
            <a:r>
              <a:rPr lang="ru-RU" sz="1600" dirty="0" err="1" smtClean="0"/>
              <a:t>багатьох</a:t>
            </a:r>
            <a:r>
              <a:rPr lang="ru-RU" sz="1600" dirty="0" smtClean="0"/>
              <a:t> </a:t>
            </a:r>
            <a:r>
              <a:rPr lang="ru-RU" sz="1600" dirty="0" err="1" smtClean="0"/>
              <a:t>суспільствах</a:t>
            </a:r>
            <a:r>
              <a:rPr lang="ru-RU" sz="1600" dirty="0" smtClean="0"/>
              <a:t> </a:t>
            </a:r>
            <a:r>
              <a:rPr lang="ru-RU" sz="1600" dirty="0" err="1" smtClean="0"/>
              <a:t>відсутня</a:t>
            </a:r>
            <a:r>
              <a:rPr lang="ru-RU" sz="1600" dirty="0" smtClean="0"/>
              <a:t> </a:t>
            </a:r>
            <a:r>
              <a:rPr lang="ru-RU" sz="1600" dirty="0" err="1" smtClean="0"/>
              <a:t>рівність</a:t>
            </a:r>
            <a:r>
              <a:rPr lang="ru-RU" sz="1600" dirty="0" smtClean="0"/>
              <a:t> </a:t>
            </a:r>
            <a:r>
              <a:rPr lang="ru-RU" sz="1600" dirty="0" err="1" smtClean="0"/>
              <a:t>можливостей</a:t>
            </a:r>
            <a:r>
              <a:rPr lang="ru-RU" sz="1600" dirty="0" smtClean="0"/>
              <a:t>»</a:t>
            </a:r>
            <a:endParaRPr lang="ru-RU" sz="16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7937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Ціль 10. Скорочення нерівності</a:t>
            </a:r>
            <a:br>
              <a:rPr lang="uk-UA" sz="20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uk-UA" sz="20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(завдання ЦСР)</a:t>
            </a:r>
            <a:endParaRPr lang="ru-RU" sz="20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992647"/>
              </p:ext>
            </p:extLst>
          </p:nvPr>
        </p:nvGraphicFramePr>
        <p:xfrm>
          <a:off x="457200" y="1124744"/>
          <a:ext cx="8003232" cy="51879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6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3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3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06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Завдання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(глобальне визначення)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Завдання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(національне визначення)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Завдання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щодо розвитку дітей та молоді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6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10.1.  До 2030 року поступово досягти і підтримувати зростання доходів найменш забезпечених 40 % населення на рівні, що перевищує середній по країні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10.1.  Забезпечити прискорене зростання доходів найменш забезпечених 40% населення</a:t>
                      </a:r>
                      <a:endParaRPr lang="ru-RU" sz="1200" b="1" baseline="0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10.1.Забезпечити прискорене зростання доходів найменш забезпечених 40% домогосподарств з дітьми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21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10.2. До 2030 року підтримати законодавчим шляхом та заохочувати активну участь усіх людей у соціальному, економічному і політичному житті незалежно від їхнього віку, статі, інвалідності, походження, релігійного та економічного чи іншого статусу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Відсутнє</a:t>
                      </a:r>
                      <a:endParaRPr lang="ru-RU" sz="1200" b="1" baseline="0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10.2. Підтримати законодавчим шляхом та заохочувати активну участь дітей та молоді у соціальному, економічному і політичному житті незалежно від статі, інвалідності, походження, релігійного та економічного чи іншого статусу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31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10.3. Забезпечити рівність можливостей і зменшити нерівність результатів, у </a:t>
                      </a:r>
                      <a:r>
                        <a:rPr lang="uk-UA" sz="1200" dirty="0" err="1">
                          <a:effectLst/>
                          <a:latin typeface="Arial Narrow" panose="020B0606020202030204" pitchFamily="34" charset="0"/>
                        </a:rPr>
                        <a:t>т.ч</a:t>
                      </a: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. шляхом скасування дискримінаційних законів, політики і практики та сприяння прийняттю відповідного законодавства, політики і заходів у цьому напрямі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10.3. </a:t>
                      </a:r>
                      <a:r>
                        <a:rPr lang="ru-RU" sz="1200" b="1" baseline="0" dirty="0" err="1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Запобігати</a:t>
                      </a:r>
                      <a:r>
                        <a:rPr lang="ru-RU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проявам</a:t>
                      </a:r>
                      <a:r>
                        <a:rPr lang="ru-RU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200" b="1" baseline="0" dirty="0" err="1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дискримінації</a:t>
                      </a:r>
                      <a:r>
                        <a:rPr lang="ru-RU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 у </a:t>
                      </a:r>
                      <a:r>
                        <a:rPr lang="ru-RU" sz="1200" b="1" baseline="0" dirty="0" err="1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суспільстві</a:t>
                      </a:r>
                      <a:endParaRPr lang="ru-RU" sz="1200" b="1" baseline="0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10.3. </a:t>
                      </a:r>
                      <a:r>
                        <a:rPr lang="uk-UA" sz="1200" dirty="0" smtClean="0">
                          <a:effectLst/>
                          <a:latin typeface="Arial Narrow" panose="020B0606020202030204" pitchFamily="34" charset="0"/>
                        </a:rPr>
                        <a:t>Запобігати використанню дитячої праці та проявам дискримінації щодо дітей. Забезпечити доступність</a:t>
                      </a:r>
                      <a:r>
                        <a:rPr lang="uk-UA" sz="1200" baseline="0" dirty="0" smtClean="0">
                          <a:effectLst/>
                          <a:latin typeface="Arial Narrow" panose="020B0606020202030204" pitchFamily="34" charset="0"/>
                        </a:rPr>
                        <a:t> соціальних послуг для всіх дітей. 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baseline="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10.4. Забезпечити доступність послуг соціальної сфери</a:t>
                      </a:r>
                      <a:endParaRPr lang="ru-RU" sz="1200" b="1" baseline="0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52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10.4. Прийняти відповідну політику, особливо бюджетно податкову політику у сфері соціального захисту, і поступово домагатися більшої рівності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10.</a:t>
                      </a:r>
                      <a:r>
                        <a:rPr lang="uk-UA" sz="1200" b="1" dirty="0"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. </a:t>
                      </a:r>
                      <a:r>
                        <a:rPr lang="ru-RU" sz="1200" b="1" dirty="0" err="1">
                          <a:effectLst/>
                          <a:latin typeface="Arial Narrow" panose="020B0606020202030204" pitchFamily="34" charset="0"/>
                        </a:rPr>
                        <a:t>Проводити</a:t>
                      </a: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Arial Narrow" panose="020B0606020202030204" pitchFamily="34" charset="0"/>
                        </a:rPr>
                        <a:t>політику</a:t>
                      </a: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 оплати </a:t>
                      </a:r>
                      <a:r>
                        <a:rPr lang="ru-RU" sz="1200" b="1" dirty="0" err="1">
                          <a:effectLst/>
                          <a:latin typeface="Arial Narrow" panose="020B0606020202030204" pitchFamily="34" charset="0"/>
                        </a:rPr>
                        <a:t>праці</a:t>
                      </a: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 на засадах </a:t>
                      </a:r>
                      <a:r>
                        <a:rPr lang="ru-RU" sz="1200" b="1" dirty="0" err="1">
                          <a:effectLst/>
                          <a:latin typeface="Arial Narrow" panose="020B0606020202030204" pitchFamily="34" charset="0"/>
                        </a:rPr>
                        <a:t>рівності</a:t>
                      </a: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 та </a:t>
                      </a:r>
                      <a:r>
                        <a:rPr lang="ru-RU" sz="1200" b="1" dirty="0" err="1">
                          <a:effectLst/>
                          <a:latin typeface="Arial Narrow" panose="020B0606020202030204" pitchFamily="34" charset="0"/>
                        </a:rPr>
                        <a:t>справедливості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10.4. Забезпечити реалізацію політики соціального захисту на засадах </a:t>
                      </a:r>
                      <a:r>
                        <a:rPr lang="uk-UA" sz="1200" dirty="0" smtClean="0">
                          <a:effectLst/>
                          <a:latin typeface="Arial Narrow" panose="020B0606020202030204" pitchFamily="34" charset="0"/>
                        </a:rPr>
                        <a:t>справедливості та </a:t>
                      </a: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в інтересах дітей </a:t>
                      </a:r>
                      <a:r>
                        <a:rPr lang="uk-UA" sz="1200" dirty="0" smtClean="0">
                          <a:effectLst/>
                          <a:latin typeface="Arial Narrow" panose="020B0606020202030204" pitchFamily="34" charset="0"/>
                        </a:rPr>
                        <a:t>і </a:t>
                      </a:r>
                      <a:r>
                        <a:rPr lang="uk-UA" sz="1200" dirty="0">
                          <a:effectLst/>
                          <a:latin typeface="Arial Narrow" panose="020B0606020202030204" pitchFamily="34" charset="0"/>
                        </a:rPr>
                        <a:t>молоді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0512" marR="60512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34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chemeClr val="tx2"/>
                </a:solidFill>
                <a:latin typeface="Arial Narrow" panose="020B0606020202030204" pitchFamily="34" charset="0"/>
              </a:rPr>
              <a:t>Середньодушові доходи на місяць найменш забезпечених сімей з дітьми та решти сімей з дітьми, грн.</a:t>
            </a:r>
            <a:r>
              <a:rPr lang="ru-RU" sz="2000" dirty="0">
                <a:solidFill>
                  <a:schemeClr val="tx2"/>
                </a:solidFill>
                <a:latin typeface="Arial Narrow" panose="020B0606020202030204" pitchFamily="34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Arial Narrow" panose="020B0606020202030204" pitchFamily="34" charset="0"/>
              </a:rPr>
            </a:br>
            <a:endParaRPr lang="ru-RU" sz="20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609510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652739"/>
              </p:ext>
            </p:extLst>
          </p:nvPr>
        </p:nvGraphicFramePr>
        <p:xfrm>
          <a:off x="6156176" y="1556792"/>
          <a:ext cx="2808312" cy="2667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1000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>
                <a:solidFill>
                  <a:schemeClr val="tx2"/>
                </a:solidFill>
              </a:rPr>
              <a:t>Поширення ознак </a:t>
            </a:r>
            <a:r>
              <a:rPr lang="uk-UA" sz="2000" b="1" dirty="0" err="1">
                <a:solidFill>
                  <a:schemeClr val="tx2"/>
                </a:solidFill>
              </a:rPr>
              <a:t>депривації</a:t>
            </a:r>
            <a:r>
              <a:rPr lang="uk-UA" sz="2000" b="1" dirty="0">
                <a:solidFill>
                  <a:schemeClr val="tx2"/>
                </a:solidFill>
              </a:rPr>
              <a:t> у домогосподарствах с дітьми, %</a:t>
            </a:r>
            <a:r>
              <a:rPr lang="ru-RU" sz="2000" dirty="0">
                <a:solidFill>
                  <a:schemeClr val="tx2"/>
                </a:solidFill>
              </a:rPr>
              <a:t/>
            </a:r>
            <a:br>
              <a:rPr lang="ru-RU" sz="2000" dirty="0">
                <a:solidFill>
                  <a:schemeClr val="tx2"/>
                </a:solidFill>
              </a:rPr>
            </a:b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83521"/>
              </p:ext>
            </p:extLst>
          </p:nvPr>
        </p:nvGraphicFramePr>
        <p:xfrm>
          <a:off x="457200" y="1600200"/>
          <a:ext cx="3826768" cy="2260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313939"/>
              </p:ext>
            </p:extLst>
          </p:nvPr>
        </p:nvGraphicFramePr>
        <p:xfrm>
          <a:off x="4716016" y="1556792"/>
          <a:ext cx="343812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0016840"/>
              </p:ext>
            </p:extLst>
          </p:nvPr>
        </p:nvGraphicFramePr>
        <p:xfrm>
          <a:off x="5148064" y="4077072"/>
          <a:ext cx="3394720" cy="2481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523507"/>
              </p:ext>
            </p:extLst>
          </p:nvPr>
        </p:nvGraphicFramePr>
        <p:xfrm>
          <a:off x="755576" y="3933056"/>
          <a:ext cx="338437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806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</a:rPr>
              <a:t>Поширення </a:t>
            </a:r>
            <a:r>
              <a:rPr lang="uk-UA" sz="2000" b="1" dirty="0">
                <a:solidFill>
                  <a:schemeClr val="tx2"/>
                </a:solidFill>
              </a:rPr>
              <a:t>ознак </a:t>
            </a:r>
            <a:r>
              <a:rPr lang="uk-UA" sz="2000" b="1" dirty="0" err="1">
                <a:solidFill>
                  <a:schemeClr val="tx2"/>
                </a:solidFill>
              </a:rPr>
              <a:t>депривації</a:t>
            </a:r>
            <a:r>
              <a:rPr lang="uk-UA" sz="2000" b="1" dirty="0">
                <a:solidFill>
                  <a:schemeClr val="tx2"/>
                </a:solidFill>
              </a:rPr>
              <a:t> у домогосподарствах с дітьми, %</a:t>
            </a:r>
            <a:r>
              <a:rPr lang="ru-RU" sz="2000" dirty="0">
                <a:solidFill>
                  <a:schemeClr val="tx2"/>
                </a:solidFill>
              </a:rPr>
              <a:t/>
            </a:r>
            <a:br>
              <a:rPr lang="ru-RU" sz="2000" dirty="0">
                <a:solidFill>
                  <a:schemeClr val="tx2"/>
                </a:solidFill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125474"/>
              </p:ext>
            </p:extLst>
          </p:nvPr>
        </p:nvGraphicFramePr>
        <p:xfrm>
          <a:off x="611560" y="1340768"/>
          <a:ext cx="3384376" cy="2451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612365"/>
              </p:ext>
            </p:extLst>
          </p:nvPr>
        </p:nvGraphicFramePr>
        <p:xfrm>
          <a:off x="4788024" y="1412776"/>
          <a:ext cx="3438128" cy="2379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33440"/>
              </p:ext>
            </p:extLst>
          </p:nvPr>
        </p:nvGraphicFramePr>
        <p:xfrm>
          <a:off x="4211960" y="39330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362762"/>
              </p:ext>
            </p:extLst>
          </p:nvPr>
        </p:nvGraphicFramePr>
        <p:xfrm>
          <a:off x="323528" y="4221088"/>
          <a:ext cx="3744416" cy="2239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4819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200" b="1" dirty="0">
                <a:solidFill>
                  <a:schemeClr val="tx2"/>
                </a:solidFill>
              </a:rPr>
              <a:t>Питома вага осіб, які зазнають 4 і більше ознак </a:t>
            </a:r>
            <a:r>
              <a:rPr lang="uk-UA" sz="2200" b="1" dirty="0" err="1" smtClean="0">
                <a:solidFill>
                  <a:schemeClr val="tx2"/>
                </a:solidFill>
              </a:rPr>
              <a:t>депривації</a:t>
            </a:r>
            <a:r>
              <a:rPr lang="uk-UA" sz="2200" b="1" dirty="0" smtClean="0">
                <a:solidFill>
                  <a:schemeClr val="tx2"/>
                </a:solidFill>
              </a:rPr>
              <a:t/>
            </a:r>
            <a:br>
              <a:rPr lang="uk-UA" sz="2200" b="1" dirty="0" smtClean="0">
                <a:solidFill>
                  <a:schemeClr val="tx2"/>
                </a:solidFill>
              </a:rPr>
            </a:br>
            <a:r>
              <a:rPr lang="uk-UA" sz="2200" b="1" dirty="0" smtClean="0">
                <a:solidFill>
                  <a:schemeClr val="tx2"/>
                </a:solidFill>
              </a:rPr>
              <a:t> </a:t>
            </a:r>
            <a:r>
              <a:rPr lang="uk-UA" sz="2200" b="1" dirty="0">
                <a:solidFill>
                  <a:schemeClr val="tx2"/>
                </a:solidFill>
              </a:rPr>
              <a:t>(глибока матеріальна </a:t>
            </a:r>
            <a:r>
              <a:rPr lang="uk-UA" sz="2200" b="1" dirty="0" err="1">
                <a:solidFill>
                  <a:schemeClr val="tx2"/>
                </a:solidFill>
              </a:rPr>
              <a:t>депривація</a:t>
            </a:r>
            <a:r>
              <a:rPr lang="uk-UA" sz="2200" b="1" dirty="0">
                <a:solidFill>
                  <a:schemeClr val="tx2"/>
                </a:solidFill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4507946"/>
              </p:ext>
            </p:extLst>
          </p:nvPr>
        </p:nvGraphicFramePr>
        <p:xfrm>
          <a:off x="683568" y="1556792"/>
          <a:ext cx="8064895" cy="4608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0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1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3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Особи з розподілом за віком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Міські домогосподарства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Сільські домогосподарства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38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Всі особи, які проживають у домогосподарствах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24,1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32,5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у тому числі діти у віці: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 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 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До 3 років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23,5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40,3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3-6 років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21,1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31,9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7-13 років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25,6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29,3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Хлопці 14-15 років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26,9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34,3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Дівчата 14-15 років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30,3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23,9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Хлопці 16-17 років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29,6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30,6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Дівчата 16-17 років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>
                          <a:effectLst/>
                        </a:rPr>
                        <a:t>27,8</a:t>
                      </a:r>
                      <a:endParaRPr lang="ru-RU" sz="14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effectLst/>
                        </a:rPr>
                        <a:t>42,1</a:t>
                      </a:r>
                      <a:endParaRPr lang="ru-RU" sz="14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7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2000" b="1" dirty="0" err="1">
                <a:solidFill>
                  <a:schemeClr val="tx2"/>
                </a:solidFill>
              </a:rPr>
              <a:t>Булінг</a:t>
            </a:r>
            <a:r>
              <a:rPr lang="uk-UA" sz="2000" b="1" dirty="0">
                <a:solidFill>
                  <a:schemeClr val="tx2"/>
                </a:solidFill>
              </a:rPr>
              <a:t> у навчальних </a:t>
            </a:r>
            <a:r>
              <a:rPr lang="uk-UA" sz="2000" b="1" dirty="0" smtClean="0">
                <a:solidFill>
                  <a:schemeClr val="tx2"/>
                </a:solidFill>
              </a:rPr>
              <a:t>закладах</a:t>
            </a:r>
            <a:br>
              <a:rPr lang="uk-UA" sz="2000" b="1" dirty="0" smtClean="0">
                <a:solidFill>
                  <a:schemeClr val="tx2"/>
                </a:solidFill>
              </a:rPr>
            </a:br>
            <a:r>
              <a:rPr lang="uk-UA" sz="2000" b="1" dirty="0" smtClean="0">
                <a:solidFill>
                  <a:schemeClr val="tx2"/>
                </a:solidFill>
              </a:rPr>
              <a:t>(дослідження 2017 р.)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endParaRPr lang="uk-UA" sz="2000" b="1" dirty="0" smtClean="0">
              <a:solidFill>
                <a:schemeClr val="tx2"/>
              </a:solidFill>
            </a:endParaRPr>
          </a:p>
          <a:p>
            <a:endParaRPr lang="uk-UA" sz="2000" b="1" dirty="0">
              <a:solidFill>
                <a:schemeClr val="tx2"/>
              </a:solidFill>
            </a:endParaRPr>
          </a:p>
          <a:p>
            <a:endParaRPr lang="uk-UA" sz="2000" b="1" dirty="0" smtClean="0">
              <a:solidFill>
                <a:schemeClr val="tx2"/>
              </a:solidFill>
            </a:endParaRPr>
          </a:p>
          <a:p>
            <a:endParaRPr lang="uk-UA" sz="2000" b="1" dirty="0">
              <a:solidFill>
                <a:schemeClr val="tx2"/>
              </a:solidFill>
            </a:endParaRPr>
          </a:p>
          <a:p>
            <a:endParaRPr lang="uk-UA" sz="2000" b="1" dirty="0" smtClean="0">
              <a:solidFill>
                <a:schemeClr val="tx2"/>
              </a:solidFill>
            </a:endParaRPr>
          </a:p>
          <a:p>
            <a:r>
              <a:rPr lang="uk-UA" sz="2000" b="1" dirty="0" smtClean="0">
                <a:solidFill>
                  <a:schemeClr val="tx2"/>
                </a:solidFill>
              </a:rPr>
              <a:t>67</a:t>
            </a:r>
            <a:r>
              <a:rPr lang="uk-UA" sz="2000" b="1" dirty="0">
                <a:solidFill>
                  <a:schemeClr val="tx2"/>
                </a:solidFill>
              </a:rPr>
              <a:t>%, тобто дві третини дітей протягом останніх трьох місяців зіштовхувались з </a:t>
            </a:r>
            <a:r>
              <a:rPr lang="uk-UA" sz="2000" b="1" dirty="0" smtClean="0">
                <a:solidFill>
                  <a:schemeClr val="tx2"/>
                </a:solidFill>
              </a:rPr>
              <a:t>переслідуваннями;</a:t>
            </a:r>
          </a:p>
          <a:p>
            <a:r>
              <a:rPr lang="uk-UA" sz="2000" b="1" dirty="0" smtClean="0">
                <a:solidFill>
                  <a:schemeClr val="tx2"/>
                </a:solidFill>
              </a:rPr>
              <a:t>24</a:t>
            </a:r>
            <a:r>
              <a:rPr lang="uk-UA" sz="2000" b="1" dirty="0">
                <a:solidFill>
                  <a:schemeClr val="tx2"/>
                </a:solidFill>
              </a:rPr>
              <a:t>%, тобто кожна четверта дитина, за цей же період, ставали жертвами </a:t>
            </a:r>
            <a:r>
              <a:rPr lang="uk-UA" sz="2000" b="1" dirty="0" err="1">
                <a:solidFill>
                  <a:schemeClr val="tx2"/>
                </a:solidFill>
              </a:rPr>
              <a:t>булінгу</a:t>
            </a:r>
            <a:r>
              <a:rPr lang="uk-UA" sz="2000" b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uk-UA" sz="2000" b="1" dirty="0" smtClean="0">
                <a:solidFill>
                  <a:schemeClr val="tx2"/>
                </a:solidFill>
              </a:rPr>
              <a:t>80</a:t>
            </a:r>
            <a:r>
              <a:rPr lang="uk-UA" sz="2000" b="1" dirty="0">
                <a:solidFill>
                  <a:schemeClr val="tx2"/>
                </a:solidFill>
              </a:rPr>
              <a:t>% дітей до 15-ти річного віку зіштовхувались з проявами цькування – чи як спостерігачі, чи як жертви, чи як ініціатори </a:t>
            </a:r>
            <a:r>
              <a:rPr lang="uk-UA" sz="2000" b="1" dirty="0" smtClean="0">
                <a:solidFill>
                  <a:schemeClr val="tx2"/>
                </a:solidFill>
              </a:rPr>
              <a:t>переслідувань;</a:t>
            </a:r>
          </a:p>
          <a:p>
            <a:r>
              <a:rPr lang="uk-UA" sz="2000" b="1" dirty="0" smtClean="0">
                <a:solidFill>
                  <a:schemeClr val="tx2"/>
                </a:solidFill>
              </a:rPr>
              <a:t>Близько </a:t>
            </a:r>
            <a:r>
              <a:rPr lang="uk-UA" sz="2000" b="1" dirty="0">
                <a:solidFill>
                  <a:schemeClr val="tx2"/>
                </a:solidFill>
              </a:rPr>
              <a:t>8% є хронічними жертвами, тобто піддаються </a:t>
            </a:r>
            <a:r>
              <a:rPr lang="uk-UA" sz="2000" b="1" dirty="0" err="1">
                <a:solidFill>
                  <a:schemeClr val="tx2"/>
                </a:solidFill>
              </a:rPr>
              <a:t>булінгу</a:t>
            </a:r>
            <a:r>
              <a:rPr lang="uk-UA" sz="2000" b="1" dirty="0">
                <a:solidFill>
                  <a:schemeClr val="tx2"/>
                </a:solidFill>
              </a:rPr>
              <a:t> декілька разів на тиждень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" name="AutoShape 2" descr="Картинки по запросу буллинг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0768"/>
            <a:ext cx="26289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287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>
                <a:solidFill>
                  <a:schemeClr val="tx2"/>
                </a:solidFill>
              </a:rPr>
              <a:t>Експлуатація дитячої праці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uk-UA" sz="3500" dirty="0"/>
              <a:t>Національне обстеження дитячої праці в Україні було проведено </a:t>
            </a:r>
            <a:r>
              <a:rPr lang="uk-UA" sz="3500" dirty="0" smtClean="0"/>
              <a:t>ГО «</a:t>
            </a:r>
            <a:r>
              <a:rPr lang="uk-UA" sz="3500" dirty="0"/>
              <a:t>Український центр соціальних реформ» та Державною службою статистики України за сприяння Міжнародної програми з питань ліквідації дитячої праці (IPEC) та Міжнародної організації праці (МОП), 2014-2015 рр</a:t>
            </a:r>
            <a:r>
              <a:rPr lang="uk-UA" sz="3500" dirty="0" smtClean="0"/>
              <a:t>.:</a:t>
            </a:r>
            <a:endParaRPr lang="ru-RU" sz="3500" dirty="0"/>
          </a:p>
          <a:p>
            <a:pPr marL="0" indent="0" algn="just">
              <a:buNone/>
            </a:pPr>
            <a:r>
              <a:rPr lang="uk-UA" sz="3500" dirty="0" smtClean="0"/>
              <a:t>Власне </a:t>
            </a:r>
            <a:r>
              <a:rPr lang="uk-UA" sz="3500" dirty="0"/>
              <a:t>до дитячої праці були залучені 264,1 тис. дітей із 607,4 тис. дітей, що брали участь в опитуванні</a:t>
            </a:r>
            <a:r>
              <a:rPr lang="uk-UA" sz="3500" dirty="0" smtClean="0"/>
              <a:t>.</a:t>
            </a:r>
          </a:p>
          <a:p>
            <a:pPr marL="0" indent="0" algn="just">
              <a:buNone/>
            </a:pPr>
            <a:r>
              <a:rPr lang="uk-UA" sz="3500" dirty="0" smtClean="0"/>
              <a:t>Рівень </a:t>
            </a:r>
            <a:r>
              <a:rPr lang="uk-UA" sz="3500" dirty="0"/>
              <a:t>залучення до економічної діяльності загалом та до дитячої праці (особливо на небезпечній роботі) у хлопців істотно вищий, ніж у дівчат. Найнижчий рівень зайнятості у дітей молодшої вікової групи (5-11 років), і хоч вся їхня економічна діяльність належить до дитячої праці, вони переважно виконують роботу, що не є небезпечною</a:t>
            </a:r>
            <a:r>
              <a:rPr lang="uk-UA" sz="3500" dirty="0" smtClean="0"/>
              <a:t>.</a:t>
            </a:r>
          </a:p>
          <a:p>
            <a:pPr marL="0" indent="0" algn="just">
              <a:buNone/>
            </a:pPr>
            <a:r>
              <a:rPr lang="uk-UA" sz="3500" dirty="0" smtClean="0"/>
              <a:t>На </a:t>
            </a:r>
            <a:r>
              <a:rPr lang="uk-UA" sz="3500" dirty="0"/>
              <a:t>небезпечній роботі працюють переважно діти старшої вікової групи (15-17 років</a:t>
            </a:r>
            <a:r>
              <a:rPr lang="uk-UA" sz="3500" dirty="0" smtClean="0"/>
              <a:t>).</a:t>
            </a:r>
          </a:p>
          <a:p>
            <a:pPr marL="0" indent="0" algn="just">
              <a:buNone/>
            </a:pPr>
            <a:r>
              <a:rPr lang="uk-UA" sz="3500" dirty="0" smtClean="0"/>
              <a:t>Найбільшим </a:t>
            </a:r>
            <a:r>
              <a:rPr lang="uk-UA" sz="3500" dirty="0"/>
              <a:t>сектором залучення праці дітей є сільське господарство. Найчастіше діти працюють безоплатно, допомагаючи в сімейному бізнесі чи господарстві. </a:t>
            </a:r>
          </a:p>
          <a:p>
            <a:pPr algn="just"/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uk-UA" sz="3000" dirty="0"/>
              <a:t>Наприкінці травня 2016 року в клініку </a:t>
            </a:r>
            <a:r>
              <a:rPr lang="uk-UA" sz="3000" dirty="0" err="1"/>
              <a:t>Нововодолазького</a:t>
            </a:r>
            <a:r>
              <a:rPr lang="uk-UA" sz="3000" dirty="0"/>
              <a:t> району Харківської області доставили шістнадцятирічного </a:t>
            </a:r>
            <a:r>
              <a:rPr lang="uk-UA" sz="3000" dirty="0" err="1"/>
              <a:t>підлітка</a:t>
            </a:r>
            <a:r>
              <a:rPr lang="uk-UA" sz="3000" dirty="0"/>
              <a:t> з села Охоче, який кілька годин перебував у стані коми. Медики діагностували в нього набряк обличчя і анафілактичний шок. Виявилось, що хлопець нелегально працював на місцевій птахофабриці і втратив свідомість на робочому місці. За словами працівників фабрики, хлопець</a:t>
            </a:r>
            <a:r>
              <a:rPr lang="ru-RU" sz="3000" dirty="0"/>
              <a:t>,</a:t>
            </a:r>
            <a:r>
              <a:rPr lang="uk-UA" sz="3000" dirty="0"/>
              <a:t> який </a:t>
            </a:r>
            <a:r>
              <a:rPr lang="uk-UA" sz="3000" dirty="0" err="1"/>
              <a:t>переносив</a:t>
            </a:r>
            <a:r>
              <a:rPr lang="uk-UA" sz="3000" dirty="0"/>
              <a:t> в цеху курей</a:t>
            </a:r>
            <a:r>
              <a:rPr lang="ru-RU" sz="3000" dirty="0"/>
              <a:t>,</a:t>
            </a:r>
            <a:r>
              <a:rPr lang="uk-UA" sz="3000" dirty="0"/>
              <a:t> у всіх на очах схопився за горло і почав задихатися</a:t>
            </a:r>
            <a:r>
              <a:rPr lang="ru-RU" sz="3000" dirty="0"/>
              <a:t>. У н</a:t>
            </a:r>
            <a:r>
              <a:rPr lang="uk-UA" sz="3000" dirty="0" err="1"/>
              <a:t>ього</a:t>
            </a:r>
            <a:r>
              <a:rPr lang="uk-UA" sz="3000" dirty="0"/>
              <a:t> почорніло обличчя, і якщо б «швидка» своєчасно не забрала його в реанімацію, все б могло закінчитися трагедією.  Місцеві жителі і лікарі впевнені у причинах такого нападу: важкий </a:t>
            </a:r>
            <a:r>
              <a:rPr lang="ru-RU" sz="3000" dirty="0"/>
              <a:t>«аромат» </a:t>
            </a:r>
            <a:r>
              <a:rPr lang="ru-RU" sz="3000" dirty="0" err="1"/>
              <a:t>ам</a:t>
            </a:r>
            <a:r>
              <a:rPr lang="uk-UA" sz="3000" dirty="0"/>
              <a:t>і</a:t>
            </a:r>
            <a:r>
              <a:rPr lang="ru-RU" sz="3000" dirty="0" err="1"/>
              <a:t>ак</a:t>
            </a:r>
            <a:r>
              <a:rPr lang="uk-UA" sz="3000" dirty="0"/>
              <a:t>у чутно навіть на великій відстані від </a:t>
            </a:r>
            <a:r>
              <a:rPr lang="ru-RU" sz="3000" dirty="0"/>
              <a:t>фабрики, а в цехах </a:t>
            </a:r>
            <a:r>
              <a:rPr lang="uk-UA" sz="3000" dirty="0"/>
              <a:t>до нього приєднується токсичний запах хімікатів, повітря насичене дрібними частками пір’я та пуху</a:t>
            </a:r>
            <a:r>
              <a:rPr lang="ru-RU" sz="3000" dirty="0"/>
              <a:t>.</a:t>
            </a:r>
            <a:r>
              <a:rPr lang="uk-UA" sz="3000" dirty="0"/>
              <a:t> У таких умовах важко працювати навіть дорослим, які часто страждають захворюваннями шкіри та дихальних шляхів</a:t>
            </a:r>
            <a:r>
              <a:rPr lang="ru-RU" sz="3000" dirty="0"/>
              <a:t>.</a:t>
            </a:r>
          </a:p>
          <a:p>
            <a:pPr marL="0" indent="0" algn="just">
              <a:buNone/>
            </a:pPr>
            <a:r>
              <a:rPr lang="uk-UA" sz="3000" dirty="0"/>
              <a:t> Як показала прокурорська перевірка, на птахофабриці постійно працювали десятки неповнолітніх дітей. "Неповнолітні працювали без згоди батьків та укладання трудових договорів.  Дітей не інформували про умови праці та шкідливих факторів виробництва, з ними не проводили інструктаж з </a:t>
            </a:r>
            <a:r>
              <a:rPr lang="uk-UA" sz="3000" dirty="0" err="1"/>
              <a:t>техниці</a:t>
            </a:r>
            <a:r>
              <a:rPr lang="uk-UA" sz="3000" dirty="0"/>
              <a:t> безпеки. Неповнолітні працівники не проходили медогляд і не мали певного </a:t>
            </a:r>
            <a:r>
              <a:rPr lang="uk-UA" sz="3000" dirty="0" smtClean="0"/>
              <a:t>робочого </a:t>
            </a:r>
            <a:r>
              <a:rPr lang="uk-UA" sz="3000" dirty="0"/>
              <a:t>місця", - відмітили у прокуратурі/ </a:t>
            </a:r>
            <a:r>
              <a:rPr lang="ru-RU" sz="3000" i="1" dirty="0"/>
              <a:t>http://www.sq.com.ua/</a:t>
            </a:r>
            <a:endParaRPr lang="ru-RU" sz="30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269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1609</Words>
  <Application>Microsoft Office PowerPoint</Application>
  <PresentationFormat>Экран (4:3)</PresentationFormat>
  <Paragraphs>133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Times New Roman</vt:lpstr>
      <vt:lpstr>Тема Office</vt:lpstr>
      <vt:lpstr>Ціль 10. Скорочення нерівності</vt:lpstr>
      <vt:lpstr>Глобальні проблеми нерівності</vt:lpstr>
      <vt:lpstr>Ціль 10. Скорочення нерівності (завдання ЦСР)</vt:lpstr>
      <vt:lpstr>Середньодушові доходи на місяць найменш забезпечених сімей з дітьми та решти сімей з дітьми, грн. </vt:lpstr>
      <vt:lpstr>Поширення ознак депривації у домогосподарствах с дітьми, % </vt:lpstr>
      <vt:lpstr>Поширення ознак депривації у домогосподарствах с дітьми, % </vt:lpstr>
      <vt:lpstr>Питома вага осіб, які зазнають 4 і більше ознак депривації  (глибока матеріальна депривація) </vt:lpstr>
      <vt:lpstr>Булінг у навчальних закладах (дослідження 2017 р.)</vt:lpstr>
      <vt:lpstr>Експлуатація дитячої праці</vt:lpstr>
      <vt:lpstr>Становище дітей з інвалідністю </vt:lpstr>
      <vt:lpstr>Індикатори виконання завдань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Ціль 10. Скорочення нерівності</dc:title>
  <dc:creator>Helen_Makarova</dc:creator>
  <cp:lastModifiedBy>Пользователь Windows</cp:lastModifiedBy>
  <cp:revision>25</cp:revision>
  <cp:lastPrinted>2019-04-11T14:01:03Z</cp:lastPrinted>
  <dcterms:created xsi:type="dcterms:W3CDTF">2019-04-08T11:06:56Z</dcterms:created>
  <dcterms:modified xsi:type="dcterms:W3CDTF">2019-04-11T14:07:11Z</dcterms:modified>
</cp:coreProperties>
</file>