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88" r:id="rId1"/>
  </p:sldMasterIdLst>
  <p:notesMasterIdLst>
    <p:notesMasterId r:id="rId18"/>
  </p:notesMasterIdLst>
  <p:handoutMasterIdLst>
    <p:handoutMasterId r:id="rId19"/>
  </p:handoutMasterIdLst>
  <p:sldIdLst>
    <p:sldId id="504" r:id="rId2"/>
    <p:sldId id="456" r:id="rId3"/>
    <p:sldId id="512" r:id="rId4"/>
    <p:sldId id="513" r:id="rId5"/>
    <p:sldId id="524" r:id="rId6"/>
    <p:sldId id="515" r:id="rId7"/>
    <p:sldId id="516" r:id="rId8"/>
    <p:sldId id="517" r:id="rId9"/>
    <p:sldId id="520" r:id="rId10"/>
    <p:sldId id="525" r:id="rId11"/>
    <p:sldId id="518" r:id="rId12"/>
    <p:sldId id="521" r:id="rId13"/>
    <p:sldId id="523" r:id="rId14"/>
    <p:sldId id="522" r:id="rId15"/>
    <p:sldId id="510" r:id="rId16"/>
    <p:sldId id="475" r:id="rId17"/>
  </p:sldIdLst>
  <p:sldSz cx="9144000" cy="6858000" type="screen4x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i barabash" initials="ab" lastIdx="1" clrIdx="0">
    <p:extLst>
      <p:ext uri="{19B8F6BF-5375-455C-9EA6-DF929625EA0E}">
        <p15:presenceInfo xmlns:p15="http://schemas.microsoft.com/office/powerpoint/2012/main" userId="bd93a52d323edc1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4169"/>
    <a:srgbClr val="A31B43"/>
    <a:srgbClr val="F5F5F5"/>
    <a:srgbClr val="F6F6F6"/>
    <a:srgbClr val="F4F4F4"/>
    <a:srgbClr val="F3F3F3"/>
    <a:srgbClr val="FBFBFB"/>
    <a:srgbClr val="4D4D4D"/>
    <a:srgbClr val="0070C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9" autoAdjust="0"/>
    <p:restoredTop sz="99135" autoAdjust="0"/>
  </p:normalViewPr>
  <p:slideViewPr>
    <p:cSldViewPr>
      <p:cViewPr varScale="1">
        <p:scale>
          <a:sx n="60" d="100"/>
          <a:sy n="60" d="100"/>
        </p:scale>
        <p:origin x="137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2EB5FCD5-7AB7-43FD-9AF1-DC795C0CD3D2}" type="datetimeFigureOut">
              <a:rPr lang="ru-RU" altLang="ru-RU"/>
              <a:pPr>
                <a:defRPr/>
              </a:pPr>
              <a:t>15.04.2019</a:t>
            </a:fld>
            <a:endParaRPr lang="ru-RU" altLang="ru-RU"/>
          </a:p>
        </p:txBody>
      </p:sp>
      <p:sp>
        <p:nvSpPr>
          <p:cNvPr id="275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75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Verdana" pitchFamily="34" charset="0"/>
              </a:defRPr>
            </a:lvl1pPr>
          </a:lstStyle>
          <a:p>
            <a:pPr>
              <a:defRPr/>
            </a:pPr>
            <a:fld id="{E4BDED64-0309-4C51-AF4D-FA461E0785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/>
              <a:t>Щелчок правит образец текста</a:t>
            </a:r>
          </a:p>
          <a:p>
            <a:pPr lvl="1"/>
            <a:r>
              <a:rPr lang="ru-RU" altLang="ru-RU" noProof="0"/>
              <a:t>Второй уровень</a:t>
            </a:r>
          </a:p>
          <a:p>
            <a:pPr lvl="2"/>
            <a:r>
              <a:rPr lang="ru-RU" altLang="ru-RU" noProof="0"/>
              <a:t>Третий уровень</a:t>
            </a:r>
          </a:p>
          <a:p>
            <a:pPr lvl="3"/>
            <a:r>
              <a:rPr lang="ru-RU" altLang="ru-RU" noProof="0"/>
              <a:t>Четвертый уровень</a:t>
            </a:r>
          </a:p>
          <a:p>
            <a:pPr lvl="4"/>
            <a:r>
              <a:rPr lang="ru-RU" altLang="ru-RU" noProof="0"/>
              <a:t>Пятый уровень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Verdana" pitchFamily="34" charset="0"/>
              </a:defRPr>
            </a:lvl1pPr>
          </a:lstStyle>
          <a:p>
            <a:pPr>
              <a:defRPr/>
            </a:pPr>
            <a:fld id="{B9AEC9BF-C59D-4AE2-BA6D-0557D894E0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AEC9BF-C59D-4AE2-BA6D-0557D894E03B}" type="slidenum">
              <a:rPr lang="ru-RU" altLang="ru-RU" smtClean="0"/>
              <a:pPr>
                <a:defRPr/>
              </a:pPr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94074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AEC9BF-C59D-4AE2-BA6D-0557D894E03B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82688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AEC9BF-C59D-4AE2-BA6D-0557D894E03B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10688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AEC9BF-C59D-4AE2-BA6D-0557D894E03B}" type="slidenum">
              <a:rPr lang="ru-RU" altLang="ru-RU" smtClean="0"/>
              <a:pPr>
                <a:defRPr/>
              </a:pPr>
              <a:t>12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95118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AEC9BF-C59D-4AE2-BA6D-0557D894E03B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772696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AEC9BF-C59D-4AE2-BA6D-0557D894E03B}" type="slidenum">
              <a:rPr lang="ru-RU" altLang="ru-RU" smtClean="0"/>
              <a:pPr>
                <a:defRPr/>
              </a:pPr>
              <a:t>14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76503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AEC9BF-C59D-4AE2-BA6D-0557D894E03B}" type="slidenum">
              <a:rPr lang="ru-RU" altLang="ru-RU" smtClean="0"/>
              <a:pPr>
                <a:defRPr/>
              </a:pPr>
              <a:t>15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46830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AEC9BF-C59D-4AE2-BA6D-0557D894E03B}" type="slidenum">
              <a:rPr lang="ru-RU" altLang="ru-RU" smtClean="0"/>
              <a:pPr>
                <a:defRPr/>
              </a:pPr>
              <a:t>16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1961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AEC9BF-C59D-4AE2-BA6D-0557D894E03B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21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AEC9BF-C59D-4AE2-BA6D-0557D894E03B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157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AEC9BF-C59D-4AE2-BA6D-0557D894E03B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7650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AEC9BF-C59D-4AE2-BA6D-0557D894E03B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08495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AEC9BF-C59D-4AE2-BA6D-0557D894E03B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29265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AEC9BF-C59D-4AE2-BA6D-0557D894E03B}" type="slidenum">
              <a:rPr lang="ru-RU" altLang="ru-RU" smtClean="0"/>
              <a:pPr>
                <a:defRPr/>
              </a:pPr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66677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AEC9BF-C59D-4AE2-BA6D-0557D894E03B}" type="slidenum">
              <a:rPr lang="ru-RU" altLang="ru-RU" smtClean="0"/>
              <a:pPr>
                <a:defRPr/>
              </a:pPr>
              <a:t>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0156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AEC9BF-C59D-4AE2-BA6D-0557D894E03B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912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C252FD-B201-4065-8CCF-60977C910765}" type="datetime1">
              <a:rPr lang="ru-RU" altLang="ru-RU" smtClean="0"/>
              <a:pPr>
                <a:defRPr/>
              </a:pPr>
              <a:t>15.04.2019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3C31E6-DE36-43A5-8040-1BB9D407D69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6884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BFFB22-8183-478B-B1D2-E4B2A682D393}" type="datetime1">
              <a:rPr lang="ru-RU" altLang="ru-RU" smtClean="0"/>
              <a:pPr>
                <a:defRPr/>
              </a:pPr>
              <a:t>15.04.2019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FDF688-2116-4315-9901-8929D0E0B2B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84714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E65DA6-3C27-411C-AC94-1C6F4B28421C}" type="datetime1">
              <a:rPr lang="ru-RU" altLang="ru-RU" smtClean="0"/>
              <a:pPr>
                <a:defRPr/>
              </a:pPr>
              <a:t>15.04.2019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9573BB-9802-4657-83F1-D10D63471F9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6406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E68315-FCEB-4214-8CAE-61245AFD8394}" type="datetime1">
              <a:rPr lang="ru-RU" altLang="ru-RU" smtClean="0"/>
              <a:pPr>
                <a:defRPr/>
              </a:pPr>
              <a:t>15.04.2019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DE287-9F28-4722-9EA0-103AAB9F82E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9246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194D2C-03F9-4786-AB13-7E85726E108E}" type="datetime1">
              <a:rPr lang="ru-RU" altLang="ru-RU" smtClean="0"/>
              <a:pPr>
                <a:defRPr/>
              </a:pPr>
              <a:t>15.04.2019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645A55-12AA-453F-96C6-DE02BD6F237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210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F7A9F6-236D-4ECB-8DD0-4A9F6B5C794E}" type="datetime1">
              <a:rPr lang="ru-RU" altLang="ru-RU" smtClean="0"/>
              <a:pPr>
                <a:defRPr/>
              </a:pPr>
              <a:t>15.04.2019</a:t>
            </a:fld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1CC80D-F8B4-4F86-A660-7ACF2E2B5E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0858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AD59A0-CD57-4346-89B4-80BC72BC72ED}" type="datetime1">
              <a:rPr lang="ru-RU" altLang="ru-RU" smtClean="0"/>
              <a:pPr>
                <a:defRPr/>
              </a:pPr>
              <a:t>15.04.2019</a:t>
            </a:fld>
            <a:endParaRPr lang="ru-RU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61A7DA-7850-4C66-AF16-8C005D98594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9316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56AB61-64CC-4B1C-9F4D-13E46308F4C8}" type="datetime1">
              <a:rPr lang="ru-RU" altLang="ru-RU" smtClean="0"/>
              <a:pPr>
                <a:defRPr/>
              </a:pPr>
              <a:t>15.04.2019</a:t>
            </a:fld>
            <a:endParaRPr lang="ru-RU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DCCD14-E63B-428E-80C7-C06FA4A9FD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9454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E426C7-F391-4AFA-8F47-4745A9CA3C64}" type="datetime1">
              <a:rPr lang="ru-RU" altLang="ru-RU" smtClean="0"/>
              <a:pPr>
                <a:defRPr/>
              </a:pPr>
              <a:t>15.04.2019</a:t>
            </a:fld>
            <a:endParaRPr lang="ru-RU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EBF9FE-0504-4E29-97E8-CCA2C75A094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0515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D02926-B294-469B-BC7F-ED057456573B}" type="datetime1">
              <a:rPr lang="ru-RU" altLang="ru-RU" smtClean="0"/>
              <a:pPr>
                <a:defRPr/>
              </a:pPr>
              <a:t>15.04.2019</a:t>
            </a:fld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28022A-D8FF-4069-8A06-75198085B308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20666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705972-F779-4EC3-8EE3-3D7D075EC4D5}" type="datetime1">
              <a:rPr lang="ru-RU" altLang="ru-RU" smtClean="0"/>
              <a:pPr>
                <a:defRPr/>
              </a:pPr>
              <a:t>15.04.2019</a:t>
            </a:fld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4D90E-654D-4B24-BD5E-955855BF023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0901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A618F03-36FF-4793-93D9-853388C0ABC2}" type="datetime1">
              <a:rPr lang="ru-RU" altLang="ru-RU" smtClean="0"/>
              <a:pPr>
                <a:defRPr/>
              </a:pPr>
              <a:t>15.04.2019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902865B-BA16-4DF4-9A08-EB40C2E2717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7670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8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9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A7F3A228-DAED-4C63-B4CB-F00DEB18C69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" t="92158" r="-185" b="511"/>
          <a:stretch/>
        </p:blipFill>
        <p:spPr>
          <a:xfrm>
            <a:off x="0" y="6381328"/>
            <a:ext cx="9144000" cy="50405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746D095-7DDB-4881-A37D-59CC719FA212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9145"/>
            <a:ext cx="3059831" cy="31318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3024ACD-2DD0-422C-8FC4-B1A5113535D7}"/>
              </a:ext>
            </a:extLst>
          </p:cNvPr>
          <p:cNvSpPr txBox="1"/>
          <p:nvPr/>
        </p:nvSpPr>
        <p:spPr>
          <a:xfrm>
            <a:off x="1115616" y="1052736"/>
            <a:ext cx="6480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A31B43"/>
                </a:solidFill>
                <a:latin typeface="Century Gothic" panose="020B0502020202020204" pitchFamily="34" charset="0"/>
              </a:rPr>
              <a:t>8</a:t>
            </a:r>
            <a:endParaRPr lang="uk-UA" sz="6600" b="1" dirty="0">
              <a:solidFill>
                <a:srgbClr val="A31B43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10ECF2E-C128-4200-A682-C3FB82B9D447}"/>
              </a:ext>
            </a:extLst>
          </p:cNvPr>
          <p:cNvSpPr>
            <a:spLocks/>
          </p:cNvSpPr>
          <p:nvPr/>
        </p:nvSpPr>
        <p:spPr bwMode="auto">
          <a:xfrm>
            <a:off x="755576" y="1952836"/>
            <a:ext cx="727280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br>
              <a:rPr lang="uk-UA" altLang="ru-RU" sz="4400" b="1" dirty="0">
                <a:solidFill>
                  <a:srgbClr val="A31B43"/>
                </a:solidFill>
                <a:latin typeface="Century Gothic" panose="020B0502020202020204" pitchFamily="34" charset="0"/>
              </a:rPr>
            </a:br>
            <a:r>
              <a:rPr lang="uk-UA" altLang="ru-RU" sz="4400" b="1" dirty="0">
                <a:solidFill>
                  <a:srgbClr val="A31B43"/>
                </a:solidFill>
                <a:latin typeface="Century Gothic" panose="020B0502020202020204" pitchFamily="34" charset="0"/>
              </a:rPr>
              <a:t>ЦІЛЬ 8.</a:t>
            </a:r>
          </a:p>
          <a:p>
            <a:pPr algn="r"/>
            <a:r>
              <a:rPr lang="uk-UA" altLang="ru-RU" sz="4400" b="1" dirty="0">
                <a:solidFill>
                  <a:srgbClr val="A31B43"/>
                </a:solidFill>
                <a:latin typeface="Century Gothic" panose="020B0502020202020204" pitchFamily="34" charset="0"/>
              </a:rPr>
              <a:t> </a:t>
            </a:r>
          </a:p>
          <a:p>
            <a:pPr algn="r"/>
            <a:r>
              <a:rPr lang="uk-UA" altLang="ru-RU" sz="4400" b="1" dirty="0">
                <a:solidFill>
                  <a:srgbClr val="A31B43"/>
                </a:solidFill>
                <a:latin typeface="Century Gothic" panose="020B0502020202020204" pitchFamily="34" charset="0"/>
              </a:rPr>
              <a:t>ГІДНА ПРАЦЯ ТА ЕКОНОМІЧНЕ ЗРОСТАННЯ</a:t>
            </a:r>
            <a:endParaRPr lang="ru-RU" altLang="ru-RU" sz="4400" b="1" dirty="0">
              <a:solidFill>
                <a:srgbClr val="A31B43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51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D2D0514-61DE-4C57-9A02-1E5958575A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"/>
            <a:ext cx="9144000" cy="6839712"/>
          </a:xfrm>
          <a:prstGeom prst="rect">
            <a:avLst/>
          </a:prstGeom>
        </p:spPr>
      </p:pic>
      <p:sp>
        <p:nvSpPr>
          <p:cNvPr id="28" name="Text Box 12">
            <a:extLst>
              <a:ext uri="{FF2B5EF4-FFF2-40B4-BE49-F238E27FC236}">
                <a16:creationId xmlns:a16="http://schemas.microsoft.com/office/drawing/2014/main" id="{03BDF551-A4DA-472D-A661-5089EFEAF41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589670" y="2537924"/>
            <a:ext cx="421486" cy="1055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anchor="ctr"/>
          <a:lstStyle/>
          <a:p>
            <a:pPr algn="ctr" defTabSz="342900" eaLnBrk="0" hangingPunct="0"/>
            <a:endParaRPr lang="uk-UA" altLang="en-US" sz="130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0EC22DA-ED7B-4714-A6F7-FF9C1BED86F2}"/>
              </a:ext>
            </a:extLst>
          </p:cNvPr>
          <p:cNvSpPr/>
          <p:nvPr/>
        </p:nvSpPr>
        <p:spPr>
          <a:xfrm>
            <a:off x="971600" y="992902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2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Причини за </a:t>
            </a:r>
            <a:r>
              <a:rPr lang="uk-UA" sz="12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якими молодь у віці 15-24 роки не працює, не навчається і не набуває професійних навичок у 2015-2017 роках</a:t>
            </a:r>
            <a:r>
              <a:rPr lang="ru-RU" sz="12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.</a:t>
            </a:r>
            <a:endParaRPr lang="uk-UA" sz="1200" b="1" dirty="0">
              <a:solidFill>
                <a:srgbClr val="4D4D4D"/>
              </a:solidFill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endParaRPr lang="uk-UA" sz="1200" dirty="0">
              <a:solidFill>
                <a:srgbClr val="4D4D4D"/>
              </a:solidFill>
              <a:latin typeface="Century Gothic" panose="020B0502020202020204" pitchFamily="34" charset="0"/>
              <a:ea typeface="Calibri" panose="020F0502020204030204" pitchFamily="34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D72D51FD-2951-4A49-A8DC-3C2F55EF8705}"/>
              </a:ext>
            </a:extLst>
          </p:cNvPr>
          <p:cNvSpPr>
            <a:spLocks/>
          </p:cNvSpPr>
          <p:nvPr/>
        </p:nvSpPr>
        <p:spPr bwMode="auto">
          <a:xfrm>
            <a:off x="971600" y="-99392"/>
            <a:ext cx="7776864" cy="827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br>
              <a:rPr lang="uk-UA" altLang="ru-RU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</a:br>
            <a:r>
              <a:rPr lang="uk-UA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  <a:t>МОЛОДЬ, ЯКА НЕ ПРАЦЮЄ, НЕ НАВЧАЄТЬСЯ І НЕ НАБУВАЄ ПРОФЕСІЙНИХ НАВИЧОК </a:t>
            </a:r>
            <a:endParaRPr lang="uk-UA" altLang="ru-RU" sz="2400" b="1" dirty="0">
              <a:solidFill>
                <a:srgbClr val="A31B43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0482243-0445-457D-A49D-B94236341F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8417" y="1639233"/>
            <a:ext cx="7073983" cy="4526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8541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D2D0514-61DE-4C57-9A02-1E5958575A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"/>
            <a:ext cx="9144000" cy="6839712"/>
          </a:xfrm>
          <a:prstGeom prst="rect">
            <a:avLst/>
          </a:prstGeom>
        </p:spPr>
      </p:pic>
      <p:sp>
        <p:nvSpPr>
          <p:cNvPr id="28" name="Text Box 12">
            <a:extLst>
              <a:ext uri="{FF2B5EF4-FFF2-40B4-BE49-F238E27FC236}">
                <a16:creationId xmlns:a16="http://schemas.microsoft.com/office/drawing/2014/main" id="{03BDF551-A4DA-472D-A661-5089EFEAF41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589670" y="2537924"/>
            <a:ext cx="421486" cy="1055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anchor="ctr"/>
          <a:lstStyle/>
          <a:p>
            <a:pPr algn="ctr" defTabSz="342900" eaLnBrk="0" hangingPunct="0"/>
            <a:endParaRPr lang="uk-UA" altLang="en-US" sz="130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0EC22DA-ED7B-4714-A6F7-FF9C1BED86F2}"/>
              </a:ext>
            </a:extLst>
          </p:cNvPr>
          <p:cNvSpPr/>
          <p:nvPr/>
        </p:nvSpPr>
        <p:spPr>
          <a:xfrm>
            <a:off x="971600" y="992902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2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Причини за </a:t>
            </a:r>
            <a:r>
              <a:rPr lang="uk-UA" sz="12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якими молодь у віці 15-24 роки не працює, не навчається і не набуває професійних навичок у 2017 році, за статтю</a:t>
            </a:r>
            <a:r>
              <a:rPr lang="ru-RU" sz="12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.</a:t>
            </a:r>
            <a:endParaRPr lang="uk-UA" sz="1200" b="1" dirty="0">
              <a:solidFill>
                <a:srgbClr val="4D4D4D"/>
              </a:solidFill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endParaRPr lang="uk-UA" sz="1200" dirty="0">
              <a:solidFill>
                <a:srgbClr val="4D4D4D"/>
              </a:solidFill>
              <a:latin typeface="Century Gothic" panose="020B0502020202020204" pitchFamily="34" charset="0"/>
              <a:ea typeface="Calibri" panose="020F0502020204030204" pitchFamily="34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D72D51FD-2951-4A49-A8DC-3C2F55EF8705}"/>
              </a:ext>
            </a:extLst>
          </p:cNvPr>
          <p:cNvSpPr>
            <a:spLocks/>
          </p:cNvSpPr>
          <p:nvPr/>
        </p:nvSpPr>
        <p:spPr bwMode="auto">
          <a:xfrm>
            <a:off x="971600" y="-99392"/>
            <a:ext cx="7776864" cy="827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br>
              <a:rPr lang="uk-UA" altLang="ru-RU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</a:br>
            <a:r>
              <a:rPr lang="uk-UA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  <a:t>МОЛОДЬ, ЯКА НЕ ПРАЦЮЄ, НЕ НАВЧАЄТЬСЯ І НЕ НАБУВАЄ ПРОФЕСІЙНИХ НАВИЧОК </a:t>
            </a:r>
            <a:endParaRPr lang="uk-UA" altLang="ru-RU" sz="2400" b="1" dirty="0">
              <a:solidFill>
                <a:srgbClr val="A31B43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351712-CB51-4590-96E1-65F09F6427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1556792"/>
            <a:ext cx="6984776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1809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D2D0514-61DE-4C57-9A02-1E5958575A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"/>
            <a:ext cx="9144000" cy="6839712"/>
          </a:xfrm>
          <a:prstGeom prst="rect">
            <a:avLst/>
          </a:prstGeom>
        </p:spPr>
      </p:pic>
      <p:sp>
        <p:nvSpPr>
          <p:cNvPr id="28" name="Text Box 12">
            <a:extLst>
              <a:ext uri="{FF2B5EF4-FFF2-40B4-BE49-F238E27FC236}">
                <a16:creationId xmlns:a16="http://schemas.microsoft.com/office/drawing/2014/main" id="{03BDF551-A4DA-472D-A661-5089EFEAF41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589670" y="2537924"/>
            <a:ext cx="421486" cy="1055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anchor="ctr"/>
          <a:lstStyle/>
          <a:p>
            <a:pPr algn="ctr" defTabSz="342900" eaLnBrk="0" hangingPunct="0"/>
            <a:endParaRPr lang="uk-UA" altLang="en-US" sz="130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0EC22DA-ED7B-4714-A6F7-FF9C1BED86F2}"/>
              </a:ext>
            </a:extLst>
          </p:cNvPr>
          <p:cNvSpPr/>
          <p:nvPr/>
        </p:nvSpPr>
        <p:spPr>
          <a:xfrm>
            <a:off x="971600" y="992902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2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Причини за </a:t>
            </a:r>
            <a:r>
              <a:rPr lang="uk-UA" sz="12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якими молодь у віці 15-24 роки не працює, не навчається і не набуває професійних навичок у 2017 році, за місцем проживання</a:t>
            </a:r>
            <a:r>
              <a:rPr lang="ru-RU" sz="12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.</a:t>
            </a:r>
            <a:endParaRPr lang="uk-UA" sz="1200" b="1" dirty="0">
              <a:solidFill>
                <a:srgbClr val="4D4D4D"/>
              </a:solidFill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endParaRPr lang="uk-UA" sz="1200" dirty="0">
              <a:solidFill>
                <a:srgbClr val="4D4D4D"/>
              </a:solidFill>
              <a:latin typeface="Century Gothic" panose="020B0502020202020204" pitchFamily="34" charset="0"/>
              <a:ea typeface="Calibri" panose="020F0502020204030204" pitchFamily="34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D72D51FD-2951-4A49-A8DC-3C2F55EF8705}"/>
              </a:ext>
            </a:extLst>
          </p:cNvPr>
          <p:cNvSpPr>
            <a:spLocks/>
          </p:cNvSpPr>
          <p:nvPr/>
        </p:nvSpPr>
        <p:spPr bwMode="auto">
          <a:xfrm>
            <a:off x="971600" y="-99392"/>
            <a:ext cx="7776864" cy="827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br>
              <a:rPr lang="uk-UA" altLang="ru-RU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</a:br>
            <a:r>
              <a:rPr lang="uk-UA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  <a:t>МОЛОДЬ, ЯКА НЕ ПРАЦЮЄ, НЕ НАВЧАЄТЬСЯ І НЕ НАБУВАЄ ПРОФЕСІЙНИХ НАВИЧОК </a:t>
            </a:r>
            <a:endParaRPr lang="uk-UA" altLang="ru-RU" sz="2400" b="1" dirty="0">
              <a:solidFill>
                <a:srgbClr val="A31B43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FAC3BFD-DB21-46B1-9F9B-4DD8B8C7C7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8456" y="1556792"/>
            <a:ext cx="6425912" cy="4660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6770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6ACBB8BE-D746-4125-BFA6-590D70F6F0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82" y="0"/>
            <a:ext cx="9144000" cy="6839712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1596FD0-4118-4F25-9A19-7D2A969C0D01}"/>
              </a:ext>
            </a:extLst>
          </p:cNvPr>
          <p:cNvSpPr/>
          <p:nvPr/>
        </p:nvSpPr>
        <p:spPr>
          <a:xfrm>
            <a:off x="539552" y="1844824"/>
            <a:ext cx="3452128" cy="3907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</a:pPr>
            <a:r>
              <a:rPr lang="uk-UA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Перша – зростання кількості молодих людей, які виїжджають на роботу за кордон, у зв’язку із чим Україна втрачає свій трудовий потенціал; друга – зростання такої категорії серед молоді, як пенсіонери, що є наслідком триваючого військового конфлікту на території України, і потребує ретельної уваги з боку влади як з точки зору створення адекватних соціальних механізмів захисту цієї категорії, так і механізмів їх залучення до ринку праці; третя – настання проблем, пов’язаних із «демографічним провалом» кінця 1990-х початку 2000- років, що природньо наразі зменшує трудовий потенціал України. </a:t>
            </a:r>
            <a:endParaRPr lang="uk-UA" altLang="ru-RU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Заголовок 1">
            <a:extLst>
              <a:ext uri="{FF2B5EF4-FFF2-40B4-BE49-F238E27FC236}">
                <a16:creationId xmlns:a16="http://schemas.microsoft.com/office/drawing/2014/main" id="{88C097EB-A578-433F-B6C7-8CA5BAE2D5D0}"/>
              </a:ext>
            </a:extLst>
          </p:cNvPr>
          <p:cNvSpPr>
            <a:spLocks/>
          </p:cNvSpPr>
          <p:nvPr/>
        </p:nvSpPr>
        <p:spPr bwMode="auto">
          <a:xfrm>
            <a:off x="1187624" y="414670"/>
            <a:ext cx="7430818" cy="422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br>
              <a:rPr lang="uk-UA" altLang="ru-RU" sz="2400" b="1" dirty="0">
                <a:solidFill>
                  <a:srgbClr val="4D4D4D"/>
                </a:solidFill>
                <a:latin typeface="Century Gothic" panose="020B0502020202020204" pitchFamily="34" charset="0"/>
              </a:rPr>
            </a:br>
            <a:r>
              <a:rPr lang="uk-UA" altLang="ru-RU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  <a:t>ГІДНА ПРАЦЯ ТА ЕКОНОМІЧНЕ ЗРОСТАННЯ</a:t>
            </a:r>
            <a:br>
              <a:rPr lang="uk-UA" altLang="ru-RU" sz="2400" b="1" dirty="0">
                <a:solidFill>
                  <a:srgbClr val="4D4D4D"/>
                </a:solidFill>
                <a:latin typeface="Century Gothic" panose="020B0502020202020204" pitchFamily="34" charset="0"/>
              </a:rPr>
            </a:br>
            <a:endParaRPr lang="ru-RU" altLang="ru-RU" sz="2400" b="1" dirty="0">
              <a:solidFill>
                <a:srgbClr val="4D4D4D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8E15A4-C6FD-43C7-A6AA-6FB9A933D142}"/>
              </a:ext>
            </a:extLst>
          </p:cNvPr>
          <p:cNvSpPr txBox="1"/>
          <p:nvPr/>
        </p:nvSpPr>
        <p:spPr>
          <a:xfrm>
            <a:off x="539552" y="1099014"/>
            <a:ext cx="8218305" cy="786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uk-UA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Зменшення рівня зайнятості, рівня безробіття та частки молоді, яка не працювала, не навчалася і не набувала професійних навичок одночасно, що спостерігається в Україні в останні роки, є нетиповим явищем і може свідчити про розвиток кількох негативних тенденції.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873A2EF-62FD-4BA3-B18B-8EEC7CE9B2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1680" y="2192313"/>
            <a:ext cx="4917999" cy="3566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508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D2D0514-61DE-4C57-9A02-1E5958575A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74"/>
            <a:ext cx="9144000" cy="6839712"/>
          </a:xfrm>
          <a:prstGeom prst="rect">
            <a:avLst/>
          </a:prstGeom>
        </p:spPr>
      </p:pic>
      <p:sp>
        <p:nvSpPr>
          <p:cNvPr id="28" name="Text Box 12">
            <a:extLst>
              <a:ext uri="{FF2B5EF4-FFF2-40B4-BE49-F238E27FC236}">
                <a16:creationId xmlns:a16="http://schemas.microsoft.com/office/drawing/2014/main" id="{03BDF551-A4DA-472D-A661-5089EFEAF41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589670" y="2537924"/>
            <a:ext cx="421486" cy="1055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anchor="ctr"/>
          <a:lstStyle/>
          <a:p>
            <a:pPr algn="ctr" defTabSz="342900" eaLnBrk="0" hangingPunct="0"/>
            <a:endParaRPr lang="uk-UA" altLang="en-US" sz="130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0B864732-714C-485B-8E5F-CA25885548A1}"/>
              </a:ext>
            </a:extLst>
          </p:cNvPr>
          <p:cNvSpPr>
            <a:spLocks/>
          </p:cNvSpPr>
          <p:nvPr/>
        </p:nvSpPr>
        <p:spPr bwMode="auto">
          <a:xfrm>
            <a:off x="967562" y="404664"/>
            <a:ext cx="6700781" cy="455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br>
              <a:rPr lang="uk-UA" altLang="ru-RU" sz="2400" b="1" dirty="0">
                <a:solidFill>
                  <a:srgbClr val="4D4D4D"/>
                </a:solidFill>
                <a:latin typeface="Century Gothic" panose="020B0502020202020204" pitchFamily="34" charset="0"/>
              </a:rPr>
            </a:br>
            <a:r>
              <a:rPr lang="uk-UA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  <a:t>НОРМАТИВНО-ПРАВОВЕ ОТОЧЕННЯ</a:t>
            </a:r>
            <a:br>
              <a:rPr lang="uk-UA" altLang="ru-RU" sz="2400" b="1" dirty="0">
                <a:solidFill>
                  <a:srgbClr val="4D4D4D"/>
                </a:solidFill>
                <a:latin typeface="Century Gothic" panose="020B0502020202020204" pitchFamily="34" charset="0"/>
              </a:rPr>
            </a:br>
            <a:endParaRPr lang="ru-RU" altLang="ru-RU" sz="2400" b="1" dirty="0">
              <a:solidFill>
                <a:srgbClr val="4D4D4D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8F2D6E1-2A0B-4629-88C2-D64BA02A4E4F}"/>
              </a:ext>
            </a:extLst>
          </p:cNvPr>
          <p:cNvSpPr/>
          <p:nvPr/>
        </p:nvSpPr>
        <p:spPr>
          <a:xfrm>
            <a:off x="937954" y="992902"/>
            <a:ext cx="7666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14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Основні заходи державної політики спрямовані на підвищення рівня зайнятості молоді віком 15-24 роки та зменшення частки молоді, яка не працює, не навчається і не набуває професійних навичок:</a:t>
            </a:r>
            <a:endParaRPr lang="uk-UA" sz="14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uk-UA" sz="14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212C3453-A219-4516-9755-F08314B61A64}"/>
              </a:ext>
            </a:extLst>
          </p:cNvPr>
          <p:cNvSpPr/>
          <p:nvPr/>
        </p:nvSpPr>
        <p:spPr>
          <a:xfrm>
            <a:off x="1331640" y="1826240"/>
            <a:ext cx="70042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1400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поглиблення співпраці щодо підготовки кваліфікованих кадрів між науковими установами та закладами професійно-технічної освіти та суб’єктами господарювання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178714A9-5CC3-4763-BF28-C52609BAB993}"/>
              </a:ext>
            </a:extLst>
          </p:cNvPr>
          <p:cNvSpPr/>
          <p:nvPr/>
        </p:nvSpPr>
        <p:spPr>
          <a:xfrm>
            <a:off x="1801384" y="3453130"/>
            <a:ext cx="65978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1400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створення на базі існуючої мережі установ, які працюють з молоддю, молодіжних центрів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BF579BF-7176-4A0C-9C3D-92B0A2A7A874}"/>
              </a:ext>
            </a:extLst>
          </p:cNvPr>
          <p:cNvSpPr/>
          <p:nvPr/>
        </p:nvSpPr>
        <p:spPr>
          <a:xfrm>
            <a:off x="1259631" y="4724372"/>
            <a:ext cx="71001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1400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проведення профорієнтаційної роботи з населенням, у тому числі з молоддю, з метою орієнтації на створення малих та середніх підприємств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88AED6D0-D37B-4DFB-9FD6-793CF1DC1BDC}"/>
              </a:ext>
            </a:extLst>
          </p:cNvPr>
          <p:cNvSpPr/>
          <p:nvPr/>
        </p:nvSpPr>
        <p:spPr>
          <a:xfrm>
            <a:off x="1259630" y="4099419"/>
            <a:ext cx="72995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1400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створення інформаційної бази для сприяння профорієнтації різних категорій населення, зокрема сільської молоді та представників національних меншин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3D11CA8E-2EC5-4D93-885F-047A03338F63}"/>
              </a:ext>
            </a:extLst>
          </p:cNvPr>
          <p:cNvSpPr/>
          <p:nvPr/>
        </p:nvSpPr>
        <p:spPr>
          <a:xfrm>
            <a:off x="1259630" y="2689756"/>
            <a:ext cx="74523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1400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сприяння розвитку професійних інтересів молоді за формулою “інформування - навчання - тестування - залучення” через портал “Моя кар’єра”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2825AAAD-7B82-412D-8951-3D22E882F9B6}"/>
              </a:ext>
            </a:extLst>
          </p:cNvPr>
          <p:cNvSpPr/>
          <p:nvPr/>
        </p:nvSpPr>
        <p:spPr>
          <a:xfrm>
            <a:off x="1475656" y="5373216"/>
            <a:ext cx="68602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1400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створення центрів кар’єри на базі закладів освіти з метою забезпечення професійного консультування молоді щодо адаптації до умов ринку праці, формування навичок, затребуваних роботодавцями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DFB1C11F-95AA-45B0-A73F-A6890B4B955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88" t="14401" r="31887" b="18810"/>
          <a:stretch/>
        </p:blipFill>
        <p:spPr>
          <a:xfrm>
            <a:off x="432048" y="1826240"/>
            <a:ext cx="1237264" cy="43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6398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965902C-0F01-4BC9-AB65-D01443B0D4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19457" name="CustomShape 2"/>
          <p:cNvSpPr>
            <a:spLocks noChangeArrowheads="1"/>
          </p:cNvSpPr>
          <p:nvPr/>
        </p:nvSpPr>
        <p:spPr bwMode="auto">
          <a:xfrm>
            <a:off x="250827" y="3716340"/>
            <a:ext cx="8424863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691" tIns="35691" rIns="35691" bIns="35691" anchor="ctr"/>
          <a:lstStyle/>
          <a:p>
            <a:pPr marL="457200" indent="-457200" defTabSz="641350" eaLnBrk="0" hangingPunct="0"/>
            <a:endParaRPr lang="uk-UA" altLang="ru-RU" sz="2400" b="1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179390" y="1341438"/>
            <a:ext cx="475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uk-UA" altLang="uk-UA" sz="2400" b="1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8FEF69-5DC3-4B4E-808E-32355B7AF83F}"/>
              </a:ext>
            </a:extLst>
          </p:cNvPr>
          <p:cNvSpPr txBox="1"/>
          <p:nvPr/>
        </p:nvSpPr>
        <p:spPr>
          <a:xfrm>
            <a:off x="280892" y="1118188"/>
            <a:ext cx="5515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>
              <a:solidFill>
                <a:srgbClr val="C00000"/>
              </a:solidFill>
            </a:endParaRPr>
          </a:p>
          <a:p>
            <a:endParaRPr lang="uk-UA" dirty="0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6A9DC8C0-2DA2-46EA-9F4F-3D669959F10B}"/>
              </a:ext>
            </a:extLst>
          </p:cNvPr>
          <p:cNvSpPr>
            <a:spLocks/>
          </p:cNvSpPr>
          <p:nvPr/>
        </p:nvSpPr>
        <p:spPr bwMode="auto">
          <a:xfrm>
            <a:off x="785870" y="467087"/>
            <a:ext cx="6840760" cy="40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br>
              <a:rPr lang="uk-UA" altLang="ru-RU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</a:br>
            <a:r>
              <a:rPr lang="uk-UA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  <a:t>ЦІЛЬОВІ ЗНАЧЕННЯ ІНДИКАТОРІВ</a:t>
            </a:r>
            <a:br>
              <a:rPr lang="uk-UA" altLang="ru-RU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</a:br>
            <a:endParaRPr lang="ru-RU" altLang="ru-RU" sz="2400" b="1" dirty="0">
              <a:solidFill>
                <a:srgbClr val="A31B43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6DCAD60-AFAC-4CB6-956D-D303E630542A}"/>
              </a:ext>
            </a:extLst>
          </p:cNvPr>
          <p:cNvSpPr txBox="1"/>
          <p:nvPr/>
        </p:nvSpPr>
        <p:spPr>
          <a:xfrm>
            <a:off x="2761475" y="2453675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1 </a:t>
            </a:r>
            <a:endParaRPr lang="ru-UA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F743DE4-1403-422B-9754-4F0D27CCC02E}"/>
              </a:ext>
            </a:extLst>
          </p:cNvPr>
          <p:cNvSpPr txBox="1"/>
          <p:nvPr/>
        </p:nvSpPr>
        <p:spPr>
          <a:xfrm>
            <a:off x="2975567" y="3383715"/>
            <a:ext cx="720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2</a:t>
            </a:r>
            <a:r>
              <a:rPr lang="uk-UA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endParaRPr lang="ru-UA" sz="3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F449C6-765E-4B94-A35E-DB45D08003DE}"/>
              </a:ext>
            </a:extLst>
          </p:cNvPr>
          <p:cNvSpPr txBox="1"/>
          <p:nvPr/>
        </p:nvSpPr>
        <p:spPr>
          <a:xfrm>
            <a:off x="4932365" y="3783674"/>
            <a:ext cx="720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Century Gothic" panose="020B0502020202020204" pitchFamily="34" charset="0"/>
              </a:rPr>
              <a:t>3</a:t>
            </a:r>
            <a:r>
              <a:rPr lang="uk-UA" sz="540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endParaRPr lang="ru-UA" sz="5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FDC028E-1D94-4D05-AF03-6D3E862286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644060"/>
              </p:ext>
            </p:extLst>
          </p:nvPr>
        </p:nvGraphicFramePr>
        <p:xfrm>
          <a:off x="611560" y="1661325"/>
          <a:ext cx="7843163" cy="3639883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val="254485151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89840656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98272145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23276151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60664749"/>
                    </a:ext>
                  </a:extLst>
                </a:gridCol>
                <a:gridCol w="1002403">
                  <a:extLst>
                    <a:ext uri="{9D8B030D-6E8A-4147-A177-3AD203B41FA5}">
                      <a16:colId xmlns:a16="http://schemas.microsoft.com/office/drawing/2014/main" val="1330667553"/>
                    </a:ext>
                  </a:extLst>
                </a:gridCol>
              </a:tblGrid>
              <a:tr h="740896">
                <a:tc>
                  <a:txBody>
                    <a:bodyPr/>
                    <a:lstStyle/>
                    <a:p>
                      <a:pPr algn="ctr"/>
                      <a:endParaRPr lang="uk-UA" sz="18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/>
                        <a:t>2015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/>
                        <a:t>2017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/>
                        <a:t>2020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/>
                        <a:t>2025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/>
                        <a:t>2030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860948"/>
                  </a:ext>
                </a:extLst>
              </a:tr>
              <a:tr h="855439">
                <a:tc>
                  <a:txBody>
                    <a:bodyPr/>
                    <a:lstStyle/>
                    <a:p>
                      <a:pPr algn="l"/>
                      <a:r>
                        <a:rPr lang="uk-UA" sz="1800" b="1" kern="1200" noProof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Рівень зайнятості молоді віком 15-24 роки, %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kern="120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28,2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kern="120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27,9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kern="1200" dirty="0">
                          <a:ln>
                            <a:noFill/>
                          </a:ln>
                          <a:solidFill>
                            <a:srgbClr val="C9416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26,0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kern="1200" dirty="0">
                          <a:ln>
                            <a:noFill/>
                          </a:ln>
                          <a:solidFill>
                            <a:srgbClr val="C9416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24,0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kern="1200" dirty="0">
                          <a:ln>
                            <a:noFill/>
                          </a:ln>
                          <a:solidFill>
                            <a:srgbClr val="C9416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22,0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018843"/>
                  </a:ext>
                </a:extLst>
              </a:tr>
              <a:tr h="20435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kern="1200" noProof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Частка молоді, яка не працює, не навчається і не набуває професійних навичок, у загальній чисельності осіб віком 15-24 роки, %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kern="120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17,7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kern="120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kern="1200" dirty="0">
                          <a:ln>
                            <a:noFill/>
                          </a:ln>
                          <a:solidFill>
                            <a:srgbClr val="C9416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17,0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kern="1200" dirty="0">
                          <a:ln>
                            <a:noFill/>
                          </a:ln>
                          <a:solidFill>
                            <a:srgbClr val="C9416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kern="1200" dirty="0">
                          <a:ln>
                            <a:noFill/>
                          </a:ln>
                          <a:solidFill>
                            <a:srgbClr val="C9416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15,5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0701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06316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C6B9637-2D40-45A9-9973-C64883240D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"/>
            <a:ext cx="9144000" cy="68397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6ACBB8BE-D746-4125-BFA6-590D70F6F0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82" y="0"/>
            <a:ext cx="9144000" cy="6839712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1596FD0-4118-4F25-9A19-7D2A969C0D01}"/>
              </a:ext>
            </a:extLst>
          </p:cNvPr>
          <p:cNvSpPr/>
          <p:nvPr/>
        </p:nvSpPr>
        <p:spPr>
          <a:xfrm>
            <a:off x="1187624" y="1017351"/>
            <a:ext cx="7488832" cy="5053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</a:pPr>
            <a:r>
              <a:rPr lang="uk-U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У сучасному світі інформаційних технологій, коли знання швидко зростають і досягнення останніх десятиліть набагато перевищують обсяг знань, що накопичені за попередні сотні років, креативність і активність молоді, як носія таких знань, є важливим і необхідним елементом сталого розвитку.</a:t>
            </a:r>
          </a:p>
          <a:p>
            <a:pPr defTabSz="9144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</a:pPr>
            <a:r>
              <a:rPr lang="uk-U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Для України, що володіє значним потенціалом людських ресурсів серед населення віком 15-24 роки, яке має високий рівень освіти, характерним є недостатнє задіяння молоді у суспільних процесах.</a:t>
            </a:r>
          </a:p>
          <a:p>
            <a:pPr defTabSz="9144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</a:pPr>
            <a:r>
              <a:rPr lang="uk-U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Причини: відсутність у молоді мотивів лишатись в Україні та активно включатись у ці процеси через низький рівень доходів, низька можливість отримання доступного житла, недостатня розвиненість соціальної інфраструктури, практична відсутність так званих соціальних ліфтів в українському суспільстві, складнощі в започаткуванні власного бізнесу.</a:t>
            </a:r>
          </a:p>
          <a:p>
            <a:pPr defTabSz="91440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</a:pPr>
            <a:r>
              <a:rPr lang="uk-U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Переслідуючи ціль покращення майбутнього, одним із основних пріоритетів державної політики України має стати зміна існуючого становища шляхом створення умов для активізації участі молоді у суспільно-економічному житті держави, розвитку її наукового та трудового потенціалу і самореалізації, забезпечення гідної зайнятості. </a:t>
            </a:r>
            <a:endParaRPr lang="uk-UA" alt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Заголовок 1">
            <a:extLst>
              <a:ext uri="{FF2B5EF4-FFF2-40B4-BE49-F238E27FC236}">
                <a16:creationId xmlns:a16="http://schemas.microsoft.com/office/drawing/2014/main" id="{88C097EB-A578-433F-B6C7-8CA5BAE2D5D0}"/>
              </a:ext>
            </a:extLst>
          </p:cNvPr>
          <p:cNvSpPr>
            <a:spLocks/>
          </p:cNvSpPr>
          <p:nvPr/>
        </p:nvSpPr>
        <p:spPr bwMode="auto">
          <a:xfrm>
            <a:off x="1187624" y="414670"/>
            <a:ext cx="7430818" cy="422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br>
              <a:rPr lang="uk-UA" altLang="ru-RU" sz="2400" b="1" dirty="0">
                <a:solidFill>
                  <a:srgbClr val="4D4D4D"/>
                </a:solidFill>
                <a:latin typeface="Century Gothic" panose="020B0502020202020204" pitchFamily="34" charset="0"/>
              </a:rPr>
            </a:br>
            <a:r>
              <a:rPr lang="uk-UA" altLang="ru-RU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  <a:t>ГІДНА ПРАЦЯ ТА ЕКОНОМІЧНЕ ЗРОСТАННЯ</a:t>
            </a:r>
            <a:br>
              <a:rPr lang="uk-UA" altLang="ru-RU" sz="2400" b="1" dirty="0">
                <a:solidFill>
                  <a:srgbClr val="4D4D4D"/>
                </a:solidFill>
                <a:latin typeface="Century Gothic" panose="020B0502020202020204" pitchFamily="34" charset="0"/>
              </a:rPr>
            </a:br>
            <a:endParaRPr lang="ru-RU" altLang="ru-RU" sz="2400" b="1" dirty="0">
              <a:solidFill>
                <a:srgbClr val="4D4D4D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5320F2F-98D0-4DF3-9929-479BD9CC71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39712"/>
          </a:xfrm>
          <a:prstGeom prst="rect">
            <a:avLst/>
          </a:prstGeom>
        </p:spPr>
      </p:pic>
      <p:sp>
        <p:nvSpPr>
          <p:cNvPr id="28" name="Text Box 12">
            <a:extLst>
              <a:ext uri="{FF2B5EF4-FFF2-40B4-BE49-F238E27FC236}">
                <a16:creationId xmlns:a16="http://schemas.microsoft.com/office/drawing/2014/main" id="{03BDF551-A4DA-472D-A661-5089EFEAF41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589670" y="2537924"/>
            <a:ext cx="421486" cy="1055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anchor="ctr"/>
          <a:lstStyle/>
          <a:p>
            <a:pPr algn="ctr" defTabSz="342900" eaLnBrk="0" hangingPunct="0"/>
            <a:endParaRPr lang="uk-UA" altLang="en-US" sz="1300">
              <a:solidFill>
                <a:srgbClr val="FFFFFF"/>
              </a:solidFill>
              <a:latin typeface="Trebuchet MS" pitchFamily="34" charset="0"/>
            </a:endParaRPr>
          </a:p>
        </p:txBody>
      </p:sp>
      <p:pic>
        <p:nvPicPr>
          <p:cNvPr id="10" name="Рисунок 9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A454AE40-BE90-4BD6-95CA-D318598BE5B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41" t="35353" r="9678" b="32026"/>
          <a:stretch/>
        </p:blipFill>
        <p:spPr>
          <a:xfrm>
            <a:off x="4659172" y="1434484"/>
            <a:ext cx="4032088" cy="1333975"/>
          </a:xfrm>
          <a:prstGeom prst="rect">
            <a:avLst/>
          </a:prstGeom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DA9FEBE0-CE3B-4B7D-838A-9151CCBDBB3B}"/>
              </a:ext>
            </a:extLst>
          </p:cNvPr>
          <p:cNvSpPr/>
          <p:nvPr/>
        </p:nvSpPr>
        <p:spPr>
          <a:xfrm>
            <a:off x="452740" y="2768459"/>
            <a:ext cx="3753691" cy="3363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8</a:t>
            </a:r>
            <a:r>
              <a:rPr lang="uk-UA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.3 Підвищити рівень зайнятості молоді у віці 15-24 </a:t>
            </a:r>
            <a:r>
              <a:rPr lang="ru-RU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роки</a:t>
            </a:r>
            <a:r>
              <a:rPr lang="uk-UA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</a:p>
          <a:p>
            <a:pPr lvl="0">
              <a:lnSpc>
                <a:spcPct val="150000"/>
              </a:lnSpc>
            </a:pPr>
            <a:endParaRPr lang="uk-UA" dirty="0">
              <a:solidFill>
                <a:srgbClr val="4D4D4D"/>
              </a:solidFill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uk-UA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8.4 Скоротити частку молоді, яка не працює, не навчається і не набуває професійних навичок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uk-UA" dirty="0">
              <a:solidFill>
                <a:srgbClr val="4D4D4D"/>
              </a:solidFill>
              <a:latin typeface="Century Gothic" panose="020B0502020202020204" pitchFamily="34" charset="0"/>
              <a:ea typeface="Calibri" panose="020F0502020204030204" pitchFamily="34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D9D5CBCA-57D0-4742-9978-AE40EDC15C19}"/>
              </a:ext>
            </a:extLst>
          </p:cNvPr>
          <p:cNvSpPr/>
          <p:nvPr/>
        </p:nvSpPr>
        <p:spPr>
          <a:xfrm>
            <a:off x="4571999" y="2842014"/>
            <a:ext cx="4392489" cy="3658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uk-UA" dirty="0">
                <a:solidFill>
                  <a:srgbClr val="4D4D4D"/>
                </a:solidFill>
                <a:latin typeface="Century Gothic" panose="020B0502020202020204" pitchFamily="34" charset="0"/>
              </a:rPr>
              <a:t>Рівень зайнятості молоді віком 15-24 роки, %</a:t>
            </a:r>
          </a:p>
          <a:p>
            <a:pPr lvl="0">
              <a:lnSpc>
                <a:spcPct val="150000"/>
              </a:lnSpc>
            </a:pPr>
            <a:endParaRPr lang="ru-RU" dirty="0">
              <a:solidFill>
                <a:srgbClr val="4D4D4D"/>
              </a:solidFill>
              <a:latin typeface="Century Gothic" panose="020B0502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uk-UA" dirty="0">
                <a:solidFill>
                  <a:srgbClr val="4D4D4D"/>
                </a:solidFill>
                <a:latin typeface="Century Gothic" panose="020B0502020202020204" pitchFamily="34" charset="0"/>
              </a:rPr>
              <a:t>Частка молоді, яка не працює, не навчається і не набуває професійних навичок, у загальній чисельності осіб віком 15-24 </a:t>
            </a:r>
            <a:r>
              <a:rPr lang="ru-RU" dirty="0">
                <a:solidFill>
                  <a:srgbClr val="4D4D4D"/>
                </a:solidFill>
                <a:latin typeface="Century Gothic" panose="020B0502020202020204" pitchFamily="34" charset="0"/>
              </a:rPr>
              <a:t>роки, %</a:t>
            </a:r>
          </a:p>
          <a:p>
            <a:pPr lvl="0">
              <a:lnSpc>
                <a:spcPct val="150000"/>
              </a:lnSpc>
            </a:pPr>
            <a:endParaRPr lang="uk-UA" dirty="0">
              <a:solidFill>
                <a:srgbClr val="4D4D4D"/>
              </a:solidFill>
              <a:latin typeface="Century Gothic" panose="020B0502020202020204" pitchFamily="34" charset="0"/>
            </a:endParaRP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uk-UA" sz="1200" dirty="0">
              <a:solidFill>
                <a:srgbClr val="4D4D4D"/>
              </a:solidFill>
              <a:latin typeface="Century Gothic" panose="020B0502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0960B438-F596-40F9-B504-F12D2A7CA507}"/>
              </a:ext>
            </a:extLst>
          </p:cNvPr>
          <p:cNvSpPr>
            <a:spLocks/>
          </p:cNvSpPr>
          <p:nvPr/>
        </p:nvSpPr>
        <p:spPr bwMode="auto">
          <a:xfrm>
            <a:off x="1208051" y="435663"/>
            <a:ext cx="7286802" cy="380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br>
              <a:rPr lang="uk-UA" altLang="ru-RU" sz="2400" b="1" dirty="0">
                <a:solidFill>
                  <a:srgbClr val="4D4D4D"/>
                </a:solidFill>
                <a:latin typeface="Century Gothic" panose="020B0502020202020204" pitchFamily="34" charset="0"/>
              </a:rPr>
            </a:br>
            <a:r>
              <a:rPr lang="uk-UA" altLang="ru-RU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  <a:t>ГІДНА ПРАЦЯ ТА ЕКОНОМІЧНЕ ЗРОСТАННЯ</a:t>
            </a:r>
            <a:br>
              <a:rPr lang="uk-UA" altLang="ru-RU" sz="2400" b="1" dirty="0">
                <a:solidFill>
                  <a:srgbClr val="4D4D4D"/>
                </a:solidFill>
                <a:latin typeface="Century Gothic" panose="020B0502020202020204" pitchFamily="34" charset="0"/>
              </a:rPr>
            </a:br>
            <a:endParaRPr lang="ru-RU" altLang="ru-RU" sz="2400" b="1" dirty="0">
              <a:solidFill>
                <a:srgbClr val="4D4D4D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3" name="Рисунок 22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F3F6DD4F-8FA6-437F-BD39-1B459CB8104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4" t="4012" r="56546" b="63367"/>
          <a:stretch/>
        </p:blipFill>
        <p:spPr>
          <a:xfrm>
            <a:off x="452741" y="1486389"/>
            <a:ext cx="3753691" cy="133397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96FF55F-0BE3-4EE8-BB55-0ADEA8D656B1}"/>
              </a:ext>
            </a:extLst>
          </p:cNvPr>
          <p:cNvSpPr txBox="1"/>
          <p:nvPr/>
        </p:nvSpPr>
        <p:spPr>
          <a:xfrm>
            <a:off x="5423438" y="1836113"/>
            <a:ext cx="24609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>
                <a:solidFill>
                  <a:srgbClr val="A31B43"/>
                </a:solidFill>
                <a:latin typeface="Century Gothic" panose="020B0502020202020204" pitchFamily="34" charset="0"/>
              </a:rPr>
              <a:t>індикатори</a:t>
            </a:r>
            <a:endParaRPr lang="ru-UA" sz="3200" dirty="0">
              <a:solidFill>
                <a:srgbClr val="A31B43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36B34A-6CA8-4E4E-A5C7-6BE72DEEF511}"/>
              </a:ext>
            </a:extLst>
          </p:cNvPr>
          <p:cNvSpPr txBox="1"/>
          <p:nvPr/>
        </p:nvSpPr>
        <p:spPr>
          <a:xfrm>
            <a:off x="1386943" y="1836113"/>
            <a:ext cx="20329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>
                <a:solidFill>
                  <a:srgbClr val="A31B43"/>
                </a:solidFill>
                <a:latin typeface="Century Gothic" panose="020B0502020202020204" pitchFamily="34" charset="0"/>
              </a:rPr>
              <a:t>завдання</a:t>
            </a:r>
            <a:endParaRPr lang="ru-UA" sz="3200" dirty="0">
              <a:solidFill>
                <a:srgbClr val="A31B43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1047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D2D0514-61DE-4C57-9A02-1E5958575A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"/>
            <a:ext cx="9144000" cy="6839712"/>
          </a:xfrm>
          <a:prstGeom prst="rect">
            <a:avLst/>
          </a:prstGeom>
        </p:spPr>
      </p:pic>
      <p:sp>
        <p:nvSpPr>
          <p:cNvPr id="28" name="Text Box 12">
            <a:extLst>
              <a:ext uri="{FF2B5EF4-FFF2-40B4-BE49-F238E27FC236}">
                <a16:creationId xmlns:a16="http://schemas.microsoft.com/office/drawing/2014/main" id="{03BDF551-A4DA-472D-A661-5089EFEAF41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589670" y="2537924"/>
            <a:ext cx="421486" cy="1055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anchor="ctr"/>
          <a:lstStyle/>
          <a:p>
            <a:pPr algn="ctr" defTabSz="342900" eaLnBrk="0" hangingPunct="0"/>
            <a:endParaRPr lang="uk-UA" altLang="en-US" sz="130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0B864732-714C-485B-8E5F-CA25885548A1}"/>
              </a:ext>
            </a:extLst>
          </p:cNvPr>
          <p:cNvSpPr>
            <a:spLocks/>
          </p:cNvSpPr>
          <p:nvPr/>
        </p:nvSpPr>
        <p:spPr bwMode="auto">
          <a:xfrm>
            <a:off x="1259632" y="23772"/>
            <a:ext cx="74888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br>
              <a:rPr lang="uk-UA" altLang="ru-RU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</a:br>
            <a:r>
              <a:rPr lang="ru-RU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  <a:t>РІВЕНЬ ЗАЙНЯТОСТІ МОЛОДІ У ВІЦІ 15-24 РОКИ </a:t>
            </a:r>
            <a:endParaRPr lang="ru-RU" altLang="ru-RU" sz="2400" b="1" dirty="0">
              <a:solidFill>
                <a:srgbClr val="A31B43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CFF51F1-C17F-440B-8867-D715ACC127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017955"/>
              </p:ext>
            </p:extLst>
          </p:nvPr>
        </p:nvGraphicFramePr>
        <p:xfrm>
          <a:off x="755576" y="4869160"/>
          <a:ext cx="7632847" cy="79208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824536">
                  <a:extLst>
                    <a:ext uri="{9D8B030D-6E8A-4147-A177-3AD203B41FA5}">
                      <a16:colId xmlns:a16="http://schemas.microsoft.com/office/drawing/2014/main" val="271197334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41739536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313607679"/>
                    </a:ext>
                  </a:extLst>
                </a:gridCol>
                <a:gridCol w="936103">
                  <a:extLst>
                    <a:ext uri="{9D8B030D-6E8A-4147-A177-3AD203B41FA5}">
                      <a16:colId xmlns:a16="http://schemas.microsoft.com/office/drawing/2014/main" val="3253710439"/>
                    </a:ext>
                  </a:extLst>
                </a:gridCol>
              </a:tblGrid>
              <a:tr h="355064">
                <a:tc>
                  <a:txBody>
                    <a:bodyPr/>
                    <a:lstStyle/>
                    <a:p>
                      <a:endParaRPr lang="uk-UA" dirty="0">
                        <a:ln>
                          <a:noFill/>
                        </a:ln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2015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2016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2017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069703"/>
                  </a:ext>
                </a:extLst>
              </a:tr>
              <a:tr h="426328">
                <a:tc>
                  <a:txBody>
                    <a:bodyPr/>
                    <a:lstStyle/>
                    <a:p>
                      <a:pPr algn="ctr"/>
                      <a:r>
                        <a:rPr lang="uk-UA" sz="1600" b="1" kern="1200" noProof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latin typeface="Century Gothic" panose="020B0502020202020204" pitchFamily="34" charset="0"/>
                          <a:cs typeface="+mn-cs"/>
                        </a:rPr>
                        <a:t>Рівень зайнятості молоді </a:t>
                      </a:r>
                      <a:r>
                        <a:rPr lang="uk-UA" sz="1600" b="1" kern="1200" noProof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віком</a:t>
                      </a:r>
                      <a:r>
                        <a:rPr lang="uk-UA" sz="1600" b="1" kern="1200" noProof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latin typeface="Century Gothic" panose="020B0502020202020204" pitchFamily="34" charset="0"/>
                          <a:cs typeface="+mn-cs"/>
                        </a:rPr>
                        <a:t> 15-24 роки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kern="120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28,2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kern="120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27,0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kern="120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27,9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8548255"/>
                  </a:ext>
                </a:extLst>
              </a:tr>
            </a:tbl>
          </a:graphicData>
        </a:graphic>
      </p:graphicFrame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F70C7D24-6461-4E52-A8FB-B9293BC124F4}"/>
              </a:ext>
            </a:extLst>
          </p:cNvPr>
          <p:cNvSpPr/>
          <p:nvPr/>
        </p:nvSpPr>
        <p:spPr>
          <a:xfrm>
            <a:off x="1041426" y="1333375"/>
            <a:ext cx="5005065" cy="3282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uk-UA" sz="14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У 2017 році рівень зайнятості серед молоді у віці 15-24 роки дещо зменшився порівняно із 2015 роком до 27,9% проти 28,2% відповідно. Зниження рівня зайнятості серед молоді є наслідком існуючих проблем розвитку як української економіки, так і молоді, зокрема відсутності можливостей влаштуватись на роботу за обраною професією, відсутності практичних вмінь і навичок серед молодих фахівців, повільного розвитку підприємництва серед молоді.</a:t>
            </a:r>
            <a:endParaRPr lang="uk-UA" sz="1400" dirty="0">
              <a:solidFill>
                <a:srgbClr val="4D4D4D"/>
              </a:solidFill>
              <a:latin typeface="Century Gothic" panose="020B0502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8" name="Рисунок 7" descr="Группа">
            <a:extLst>
              <a:ext uri="{FF2B5EF4-FFF2-40B4-BE49-F238E27FC236}">
                <a16:creationId xmlns:a16="http://schemas.microsoft.com/office/drawing/2014/main" id="{1723E7DD-12E9-436E-9822-9378470A8C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16216" y="1988840"/>
            <a:ext cx="1800200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4076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D2D0514-61DE-4C57-9A02-1E5958575A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"/>
            <a:ext cx="9144000" cy="6839712"/>
          </a:xfrm>
          <a:prstGeom prst="rect">
            <a:avLst/>
          </a:prstGeom>
        </p:spPr>
      </p:pic>
      <p:sp>
        <p:nvSpPr>
          <p:cNvPr id="28" name="Text Box 12">
            <a:extLst>
              <a:ext uri="{FF2B5EF4-FFF2-40B4-BE49-F238E27FC236}">
                <a16:creationId xmlns:a16="http://schemas.microsoft.com/office/drawing/2014/main" id="{03BDF551-A4DA-472D-A661-5089EFEAF41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589670" y="2537924"/>
            <a:ext cx="421486" cy="1055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anchor="ctr"/>
          <a:lstStyle/>
          <a:p>
            <a:pPr algn="ctr" defTabSz="342900" eaLnBrk="0" hangingPunct="0"/>
            <a:endParaRPr lang="uk-UA" altLang="en-US" sz="130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0B864732-714C-485B-8E5F-CA25885548A1}"/>
              </a:ext>
            </a:extLst>
          </p:cNvPr>
          <p:cNvSpPr>
            <a:spLocks/>
          </p:cNvSpPr>
          <p:nvPr/>
        </p:nvSpPr>
        <p:spPr bwMode="auto">
          <a:xfrm>
            <a:off x="971600" y="23772"/>
            <a:ext cx="77768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br>
              <a:rPr lang="uk-UA" altLang="ru-RU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</a:br>
            <a:r>
              <a:rPr lang="ru-RU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  <a:t>РІВЕНЬ ЗАЙНЯТОСТІ МОЛОДІ У ВІЦІ 15-24 РОКИ </a:t>
            </a:r>
            <a:endParaRPr lang="ru-RU" altLang="ru-RU" sz="2400" b="1" dirty="0">
              <a:solidFill>
                <a:srgbClr val="A31B43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0EC22DA-ED7B-4714-A6F7-FF9C1BED86F2}"/>
              </a:ext>
            </a:extLst>
          </p:cNvPr>
          <p:cNvSpPr/>
          <p:nvPr/>
        </p:nvSpPr>
        <p:spPr>
          <a:xfrm>
            <a:off x="971600" y="992902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uk-UA" sz="12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Професійна структура зайнятої молодь у віці 15-24 роки у 2015-2017 роках</a:t>
            </a:r>
            <a:r>
              <a:rPr lang="ru-RU" sz="12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.</a:t>
            </a:r>
            <a:endParaRPr lang="uk-UA" sz="1200" b="1" dirty="0">
              <a:solidFill>
                <a:srgbClr val="4D4D4D"/>
              </a:solidFill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endParaRPr lang="uk-UA" sz="1200" dirty="0">
              <a:solidFill>
                <a:srgbClr val="4D4D4D"/>
              </a:solidFill>
              <a:latin typeface="Century Gothic" panose="020B0502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0A9D8C2-F37D-400E-A3B9-D26E35BA51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624" y="1554521"/>
            <a:ext cx="6696744" cy="453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9443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D2D0514-61DE-4C57-9A02-1E5958575A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"/>
            <a:ext cx="9144000" cy="6839712"/>
          </a:xfrm>
          <a:prstGeom prst="rect">
            <a:avLst/>
          </a:prstGeom>
        </p:spPr>
      </p:pic>
      <p:sp>
        <p:nvSpPr>
          <p:cNvPr id="28" name="Text Box 12">
            <a:extLst>
              <a:ext uri="{FF2B5EF4-FFF2-40B4-BE49-F238E27FC236}">
                <a16:creationId xmlns:a16="http://schemas.microsoft.com/office/drawing/2014/main" id="{03BDF551-A4DA-472D-A661-5089EFEAF41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589670" y="2537924"/>
            <a:ext cx="421486" cy="1055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anchor="ctr"/>
          <a:lstStyle/>
          <a:p>
            <a:pPr algn="ctr" defTabSz="342900" eaLnBrk="0" hangingPunct="0"/>
            <a:endParaRPr lang="uk-UA" altLang="en-US" sz="130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0B864732-714C-485B-8E5F-CA25885548A1}"/>
              </a:ext>
            </a:extLst>
          </p:cNvPr>
          <p:cNvSpPr>
            <a:spLocks/>
          </p:cNvSpPr>
          <p:nvPr/>
        </p:nvSpPr>
        <p:spPr bwMode="auto">
          <a:xfrm>
            <a:off x="971600" y="23772"/>
            <a:ext cx="77768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br>
              <a:rPr lang="uk-UA" altLang="ru-RU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</a:br>
            <a:r>
              <a:rPr lang="ru-RU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  <a:t>РІВЕНЬ ЗАЙНЯТОСТІ МОЛОДІ У ВІЦІ 15-24 РОКИ </a:t>
            </a:r>
            <a:endParaRPr lang="ru-RU" altLang="ru-RU" sz="2400" b="1" dirty="0">
              <a:solidFill>
                <a:srgbClr val="A31B43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B968C29-4425-4D62-A995-4612E8BB3E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600" y="1591280"/>
            <a:ext cx="7056784" cy="4646032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0EC22DA-ED7B-4714-A6F7-FF9C1BED86F2}"/>
              </a:ext>
            </a:extLst>
          </p:cNvPr>
          <p:cNvSpPr/>
          <p:nvPr/>
        </p:nvSpPr>
        <p:spPr>
          <a:xfrm>
            <a:off x="971600" y="992902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uk-UA" sz="12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Професійна структура зайнятої молодь у віці 15-24 роки </a:t>
            </a:r>
            <a:r>
              <a:rPr lang="uk-UA" sz="1200" b="1" dirty="0" err="1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всередньому</a:t>
            </a:r>
            <a:r>
              <a:rPr lang="uk-UA" sz="12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у 2015-2017 роках, за місцем проживання</a:t>
            </a:r>
            <a:r>
              <a:rPr lang="ru-RU" sz="12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.</a:t>
            </a:r>
            <a:endParaRPr lang="uk-UA" sz="1200" b="1" dirty="0">
              <a:solidFill>
                <a:srgbClr val="4D4D4D"/>
              </a:solidFill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endParaRPr lang="uk-UA" sz="1200" dirty="0">
              <a:solidFill>
                <a:srgbClr val="4D4D4D"/>
              </a:solidFill>
              <a:latin typeface="Century Gothic" panose="020B0502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884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D2D0514-61DE-4C57-9A02-1E5958575A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"/>
            <a:ext cx="9144000" cy="6839712"/>
          </a:xfrm>
          <a:prstGeom prst="rect">
            <a:avLst/>
          </a:prstGeom>
        </p:spPr>
      </p:pic>
      <p:sp>
        <p:nvSpPr>
          <p:cNvPr id="28" name="Text Box 12">
            <a:extLst>
              <a:ext uri="{FF2B5EF4-FFF2-40B4-BE49-F238E27FC236}">
                <a16:creationId xmlns:a16="http://schemas.microsoft.com/office/drawing/2014/main" id="{03BDF551-A4DA-472D-A661-5089EFEAF41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589670" y="2537924"/>
            <a:ext cx="421486" cy="1055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anchor="ctr"/>
          <a:lstStyle/>
          <a:p>
            <a:pPr algn="ctr" defTabSz="342900" eaLnBrk="0" hangingPunct="0"/>
            <a:endParaRPr lang="uk-UA" altLang="en-US" sz="130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0B864732-714C-485B-8E5F-CA25885548A1}"/>
              </a:ext>
            </a:extLst>
          </p:cNvPr>
          <p:cNvSpPr>
            <a:spLocks/>
          </p:cNvSpPr>
          <p:nvPr/>
        </p:nvSpPr>
        <p:spPr bwMode="auto">
          <a:xfrm>
            <a:off x="971600" y="23772"/>
            <a:ext cx="77768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br>
              <a:rPr lang="uk-UA" altLang="ru-RU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</a:br>
            <a:r>
              <a:rPr lang="ru-RU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  <a:t>РІВЕНЬ ЗАЙНЯТОСТІ МОЛОДІ У ВІЦІ 15-24 РОКИ </a:t>
            </a:r>
            <a:endParaRPr lang="ru-RU" altLang="ru-RU" sz="2400" b="1" dirty="0">
              <a:solidFill>
                <a:srgbClr val="A31B43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D914C46-07B1-41AB-BD43-077EF2E54B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600" y="1602876"/>
            <a:ext cx="7128792" cy="4562427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B5B7DAE-1E12-47D9-9D28-8221681528F6}"/>
              </a:ext>
            </a:extLst>
          </p:cNvPr>
          <p:cNvSpPr/>
          <p:nvPr/>
        </p:nvSpPr>
        <p:spPr>
          <a:xfrm>
            <a:off x="832566" y="992902"/>
            <a:ext cx="7555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uk-UA" sz="12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Професійна структура зайнятої молодь у віці 15-24 роки </a:t>
            </a:r>
            <a:r>
              <a:rPr lang="uk-UA" sz="1200" b="1" dirty="0" err="1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всередньому</a:t>
            </a:r>
            <a:r>
              <a:rPr lang="uk-UA" sz="12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у 2015-2017 роках, за статтю.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endParaRPr lang="uk-UA" sz="1200" dirty="0">
              <a:solidFill>
                <a:srgbClr val="4D4D4D"/>
              </a:solidFill>
              <a:latin typeface="Century Gothic" panose="020B0502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2895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D2D0514-61DE-4C57-9A02-1E5958575A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"/>
            <a:ext cx="9144000" cy="6839712"/>
          </a:xfrm>
          <a:prstGeom prst="rect">
            <a:avLst/>
          </a:prstGeom>
        </p:spPr>
      </p:pic>
      <p:sp>
        <p:nvSpPr>
          <p:cNvPr id="28" name="Text Box 12">
            <a:extLst>
              <a:ext uri="{FF2B5EF4-FFF2-40B4-BE49-F238E27FC236}">
                <a16:creationId xmlns:a16="http://schemas.microsoft.com/office/drawing/2014/main" id="{03BDF551-A4DA-472D-A661-5089EFEAF41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589670" y="2537924"/>
            <a:ext cx="421486" cy="1055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anchor="ctr"/>
          <a:lstStyle/>
          <a:p>
            <a:pPr algn="ctr" defTabSz="342900" eaLnBrk="0" hangingPunct="0"/>
            <a:endParaRPr lang="uk-UA" altLang="en-US" sz="130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0B864732-714C-485B-8E5F-CA25885548A1}"/>
              </a:ext>
            </a:extLst>
          </p:cNvPr>
          <p:cNvSpPr>
            <a:spLocks/>
          </p:cNvSpPr>
          <p:nvPr/>
        </p:nvSpPr>
        <p:spPr bwMode="auto">
          <a:xfrm>
            <a:off x="971600" y="-99392"/>
            <a:ext cx="7776864" cy="827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br>
              <a:rPr lang="uk-UA" altLang="ru-RU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</a:br>
            <a:r>
              <a:rPr lang="uk-UA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  <a:t>МОЛОДЬ, ЯКА НЕ ПРАЦЮЄ, НЕ НАВЧАЄТЬСЯ І НЕ НАБУВАЄ ПРОФЕСІЙНИХ НАВИЧОК </a:t>
            </a:r>
            <a:endParaRPr lang="uk-UA" altLang="ru-RU" sz="2400" b="1" dirty="0">
              <a:solidFill>
                <a:srgbClr val="A31B43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F70C7D24-6461-4E52-A8FB-B9293BC124F4}"/>
              </a:ext>
            </a:extLst>
          </p:cNvPr>
          <p:cNvSpPr/>
          <p:nvPr/>
        </p:nvSpPr>
        <p:spPr>
          <a:xfrm>
            <a:off x="1041426" y="1333375"/>
            <a:ext cx="7563021" cy="3113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600"/>
              </a:spcAft>
            </a:pPr>
            <a:r>
              <a:rPr lang="uk-UA" sz="14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Проблеми на ринку праці, а також низький рівень життя населення відобразився і на молоді, як на одній з вразливих верств населення з точки зору їх участі на ринку праці. </a:t>
            </a:r>
          </a:p>
          <a:p>
            <a:pPr lvl="0" algn="just">
              <a:lnSpc>
                <a:spcPct val="150000"/>
              </a:lnSpc>
              <a:spcAft>
                <a:spcPts val="600"/>
              </a:spcAft>
            </a:pPr>
            <a:r>
              <a:rPr lang="uk-UA" sz="14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Самий високий  рівень безробіття серед всіх вікових груп спостерігався саме серед молоді у віці 15-24 років, і хоча порівняно з 2015 роком він зменшився з 22,4% до 18,9%, складність та тривалість переходу молоді від навчання до стабільної та задовільної роботи залишається суттєвою проблемою. </a:t>
            </a:r>
          </a:p>
          <a:p>
            <a:pPr lvl="0" algn="just">
              <a:lnSpc>
                <a:spcPct val="150000"/>
              </a:lnSpc>
              <a:spcAft>
                <a:spcPts val="600"/>
              </a:spcAft>
            </a:pPr>
            <a:r>
              <a:rPr lang="uk-UA" sz="14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Безробітна молодь становить майже 40% молоді, яка не працювала, не навчалася і не набувала професійних навичок.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D93F306-450A-4AE7-980C-7D368061BA40}"/>
              </a:ext>
            </a:extLst>
          </p:cNvPr>
          <p:cNvPicPr/>
          <p:nvPr/>
        </p:nvPicPr>
        <p:blipFill rotWithShape="1">
          <a:blip r:embed="rId4">
            <a:clrChange>
              <a:clrFrom>
                <a:srgbClr val="B3B3B3"/>
              </a:clrFrom>
              <a:clrTo>
                <a:srgbClr val="B3B3B3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9" t="19776" r="48694" b="69493"/>
          <a:stretch/>
        </p:blipFill>
        <p:spPr bwMode="auto">
          <a:xfrm>
            <a:off x="2411760" y="4916777"/>
            <a:ext cx="4032448" cy="12156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623705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D2D0514-61DE-4C57-9A02-1E5958575A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"/>
            <a:ext cx="9144000" cy="6839712"/>
          </a:xfrm>
          <a:prstGeom prst="rect">
            <a:avLst/>
          </a:prstGeom>
        </p:spPr>
      </p:pic>
      <p:sp>
        <p:nvSpPr>
          <p:cNvPr id="28" name="Text Box 12">
            <a:extLst>
              <a:ext uri="{FF2B5EF4-FFF2-40B4-BE49-F238E27FC236}">
                <a16:creationId xmlns:a16="http://schemas.microsoft.com/office/drawing/2014/main" id="{03BDF551-A4DA-472D-A661-5089EFEAF41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589670" y="2537924"/>
            <a:ext cx="421486" cy="1055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anchor="ctr"/>
          <a:lstStyle/>
          <a:p>
            <a:pPr algn="ctr" defTabSz="342900" eaLnBrk="0" hangingPunct="0"/>
            <a:endParaRPr lang="uk-UA" altLang="en-US" sz="130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0B864732-714C-485B-8E5F-CA25885548A1}"/>
              </a:ext>
            </a:extLst>
          </p:cNvPr>
          <p:cNvSpPr>
            <a:spLocks/>
          </p:cNvSpPr>
          <p:nvPr/>
        </p:nvSpPr>
        <p:spPr bwMode="auto">
          <a:xfrm>
            <a:off x="1041426" y="-99392"/>
            <a:ext cx="7707038" cy="827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br>
              <a:rPr lang="uk-UA" altLang="ru-RU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</a:br>
            <a:r>
              <a:rPr lang="uk-UA" sz="2400" b="1" dirty="0">
                <a:solidFill>
                  <a:srgbClr val="A31B43"/>
                </a:solidFill>
                <a:latin typeface="Century Gothic" panose="020B0502020202020204" pitchFamily="34" charset="0"/>
              </a:rPr>
              <a:t>МОЛОДЬ, ЯКА НЕ ПРАЦЮЄ, НЕ НАВЧАЄТЬСЯ І НЕ НАБУВАЄ ПРОФЕСІЙНИХ НАВИЧОК </a:t>
            </a:r>
            <a:endParaRPr lang="uk-UA" altLang="ru-RU" sz="2400" b="1" dirty="0">
              <a:solidFill>
                <a:srgbClr val="A31B43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F70C7D24-6461-4E52-A8FB-B9293BC124F4}"/>
              </a:ext>
            </a:extLst>
          </p:cNvPr>
          <p:cNvSpPr/>
          <p:nvPr/>
        </p:nvSpPr>
        <p:spPr>
          <a:xfrm>
            <a:off x="1041426" y="1333375"/>
            <a:ext cx="7488831" cy="1666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uk-UA" sz="14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У 2017 році порівняно з 2015 роком частка молоді, яка не працювала, не навчалася і не набувала професійних навичок скоротилась до 16,5%. Не дивлячись на позитивну динаміку, необхідно пам’ятати, що саме ці верстви населення знаходяться в зоні постійного ризику політичного та соціального відчуження</a:t>
            </a:r>
            <a:r>
              <a:rPr lang="ru-RU" sz="1400" b="1" dirty="0">
                <a:solidFill>
                  <a:srgbClr val="4D4D4D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.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181BCA5D-5F50-44BC-A9F1-1BF91120CE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710121"/>
              </p:ext>
            </p:extLst>
          </p:nvPr>
        </p:nvGraphicFramePr>
        <p:xfrm>
          <a:off x="1041426" y="3276608"/>
          <a:ext cx="7488830" cy="27688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8188">
                  <a:extLst>
                    <a:ext uri="{9D8B030D-6E8A-4147-A177-3AD203B41FA5}">
                      <a16:colId xmlns:a16="http://schemas.microsoft.com/office/drawing/2014/main" val="2712813029"/>
                    </a:ext>
                  </a:extLst>
                </a:gridCol>
                <a:gridCol w="1460258">
                  <a:extLst>
                    <a:ext uri="{9D8B030D-6E8A-4147-A177-3AD203B41FA5}">
                      <a16:colId xmlns:a16="http://schemas.microsoft.com/office/drawing/2014/main" val="314874390"/>
                    </a:ext>
                  </a:extLst>
                </a:gridCol>
                <a:gridCol w="2008308">
                  <a:extLst>
                    <a:ext uri="{9D8B030D-6E8A-4147-A177-3AD203B41FA5}">
                      <a16:colId xmlns:a16="http://schemas.microsoft.com/office/drawing/2014/main" val="3073907104"/>
                    </a:ext>
                  </a:extLst>
                </a:gridCol>
                <a:gridCol w="1376068">
                  <a:extLst>
                    <a:ext uri="{9D8B030D-6E8A-4147-A177-3AD203B41FA5}">
                      <a16:colId xmlns:a16="http://schemas.microsoft.com/office/drawing/2014/main" val="2062814218"/>
                    </a:ext>
                  </a:extLst>
                </a:gridCol>
                <a:gridCol w="1726008">
                  <a:extLst>
                    <a:ext uri="{9D8B030D-6E8A-4147-A177-3AD203B41FA5}">
                      <a16:colId xmlns:a16="http://schemas.microsoft.com/office/drawing/2014/main" val="3409115272"/>
                    </a:ext>
                  </a:extLst>
                </a:gridCol>
              </a:tblGrid>
              <a:tr h="347602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Рік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Молодь, яка не працює, не навчається і не набуває професійних навичок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у тому числі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4998948"/>
                  </a:ext>
                </a:extLst>
              </a:tr>
              <a:tr h="36365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kern="12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Безробітні </a:t>
                      </a:r>
                      <a:endParaRPr lang="ru-RU" sz="1400" b="1" kern="12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8422057"/>
                  </a:ext>
                </a:extLst>
              </a:tr>
              <a:tr h="101475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тис. осіб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Частка молоді у загальній чисельності осіб віком 15-24 роки%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тис. осіб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Рівень безробіття, %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882222"/>
                  </a:ext>
                </a:extLst>
              </a:tr>
              <a:tr h="3476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2015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795,2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17,7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361,2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22,4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255770"/>
                  </a:ext>
                </a:extLst>
              </a:tr>
              <a:tr h="3476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2016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772,1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18,2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340,7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23,0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4121905"/>
                  </a:ext>
                </a:extLst>
              </a:tr>
              <a:tr h="3476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2017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666,3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16,5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262,0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18,9</a:t>
                      </a:r>
                      <a:endParaRPr lang="ru-RU" sz="1400" b="1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7393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67896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1D9A78"/>
    </a:accent1>
    <a:accent2>
      <a:srgbClr val="8BC145"/>
    </a:accent2>
    <a:accent3>
      <a:srgbClr val="36AFCE"/>
    </a:accent3>
    <a:accent4>
      <a:srgbClr val="1D6FA9"/>
    </a:accent4>
    <a:accent5>
      <a:srgbClr val="B74919"/>
    </a:accent5>
    <a:accent6>
      <a:srgbClr val="F19D19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1D9A78"/>
    </a:accent1>
    <a:accent2>
      <a:srgbClr val="8BC145"/>
    </a:accent2>
    <a:accent3>
      <a:srgbClr val="36AFCE"/>
    </a:accent3>
    <a:accent4>
      <a:srgbClr val="1D6FA9"/>
    </a:accent4>
    <a:accent5>
      <a:srgbClr val="B74919"/>
    </a:accent5>
    <a:accent6>
      <a:srgbClr val="F19D19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1D9A78"/>
    </a:accent1>
    <a:accent2>
      <a:srgbClr val="8BC145"/>
    </a:accent2>
    <a:accent3>
      <a:srgbClr val="36AFCE"/>
    </a:accent3>
    <a:accent4>
      <a:srgbClr val="1D6FA9"/>
    </a:accent4>
    <a:accent5>
      <a:srgbClr val="B74919"/>
    </a:accent5>
    <a:accent6>
      <a:srgbClr val="F19D19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8085</TotalTime>
  <Words>975</Words>
  <Application>Microsoft Office PowerPoint</Application>
  <PresentationFormat>Экран (4:3)</PresentationFormat>
  <Paragraphs>116</Paragraphs>
  <Slides>16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Century Gothic</vt:lpstr>
      <vt:lpstr>Trebuchet MS</vt:lpstr>
      <vt:lpstr>Verdana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 2015</dc:title>
  <dc:creator>ns</dc:creator>
  <cp:lastModifiedBy>andrii barabash</cp:lastModifiedBy>
  <cp:revision>448</cp:revision>
  <cp:lastPrinted>2017-05-19T11:50:20Z</cp:lastPrinted>
  <dcterms:created xsi:type="dcterms:W3CDTF">2002-10-10T13:30:04Z</dcterms:created>
  <dcterms:modified xsi:type="dcterms:W3CDTF">2019-04-15T09:35:41Z</dcterms:modified>
</cp:coreProperties>
</file>