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5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2;&#1086;&#1080;%20&#1076;&#1086;&#1082;&#1091;&#1084;&#1077;&#1085;&#1090;&#1099;\&#1057;&#1087;&#1086;&#1078;&#1080;&#1074;&#1072;&#1085;&#1085;&#1103;\&#1062;&#1110;&#1083;&#1100;%202\&#1082;&#1110;&#1083;&#1100;&#1082;&#1110;&#1089;&#1085;_&#1087;&#1086;&#1082;&#1072;&#1079;&#1085;_&#1093;&#1072;&#1088;&#1095;_&#1087;&#1086;_&#1090;&#1080;&#1087;&#1072;&#1093;_&#1044;&#1043;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2000" b="1">
                <a:solidFill>
                  <a:sysClr val="windowText" lastClr="000000"/>
                </a:solidFill>
              </a:rPr>
              <a:t>Співвідношення реального та нормативного споживання продуктів харчування у домогосподарствах з дітьми, 2017 рік</a:t>
            </a:r>
          </a:p>
        </c:rich>
      </c:tx>
      <c:layout>
        <c:manualLayout>
          <c:xMode val="edge"/>
          <c:yMode val="edge"/>
          <c:x val="0.11881641912512506"/>
          <c:y val="1.19865146990535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Аркуш2!$I$9</c:f>
              <c:strCache>
                <c:ptCount val="1"/>
                <c:pt idx="0">
                  <c:v>М’ясо і м’ясопродукти</c:v>
                </c:pt>
              </c:strCache>
            </c:strRef>
          </c:tx>
          <c:spPr>
            <a:ln w="5080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Аркуш2!$J$8:$N$8</c:f>
              <c:strCache>
                <c:ptCount val="5"/>
                <c:pt idx="0">
                  <c:v>в середньому</c:v>
                </c:pt>
                <c:pt idx="1">
                  <c:v>з 1 дитиною</c:v>
                </c:pt>
                <c:pt idx="2">
                  <c:v>з 2 дітьми</c:v>
                </c:pt>
                <c:pt idx="3">
                  <c:v>з 3 дітьми</c:v>
                </c:pt>
                <c:pt idx="4">
                  <c:v>з 4 і більше дітьми</c:v>
                </c:pt>
              </c:strCache>
            </c:strRef>
          </c:cat>
          <c:val>
            <c:numRef>
              <c:f>Аркуш2!$J$9:$N$9</c:f>
              <c:numCache>
                <c:formatCode>0.00</c:formatCode>
                <c:ptCount val="5"/>
                <c:pt idx="0">
                  <c:v>0.59277108433734937</c:v>
                </c:pt>
                <c:pt idx="1">
                  <c:v>0.62168674698795179</c:v>
                </c:pt>
                <c:pt idx="2">
                  <c:v>0.52048192771084334</c:v>
                </c:pt>
                <c:pt idx="3">
                  <c:v>0.47710843373493972</c:v>
                </c:pt>
                <c:pt idx="4">
                  <c:v>0.44819277108433736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58-46D6-930F-E9FCE018D572}"/>
            </c:ext>
          </c:extLst>
        </c:ser>
        <c:ser>
          <c:idx val="1"/>
          <c:order val="1"/>
          <c:tx>
            <c:strRef>
              <c:f>Аркуш2!$I$10</c:f>
              <c:strCache>
                <c:ptCount val="1"/>
                <c:pt idx="0">
                  <c:v>Молоко і молочні продукти</c:v>
                </c:pt>
              </c:strCache>
            </c:strRef>
          </c:tx>
          <c:spPr>
            <a:ln w="5080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Аркуш2!$J$8:$N$8</c:f>
              <c:strCache>
                <c:ptCount val="5"/>
                <c:pt idx="0">
                  <c:v>в середньому</c:v>
                </c:pt>
                <c:pt idx="1">
                  <c:v>з 1 дитиною</c:v>
                </c:pt>
                <c:pt idx="2">
                  <c:v>з 2 дітьми</c:v>
                </c:pt>
                <c:pt idx="3">
                  <c:v>з 3 дітьми</c:v>
                </c:pt>
                <c:pt idx="4">
                  <c:v>з 4 і більше дітьми</c:v>
                </c:pt>
              </c:strCache>
            </c:strRef>
          </c:cat>
          <c:val>
            <c:numRef>
              <c:f>Аркуш2!$J$10:$N$10</c:f>
              <c:numCache>
                <c:formatCode>0.00</c:formatCode>
                <c:ptCount val="5"/>
                <c:pt idx="0">
                  <c:v>0.53368421052631576</c:v>
                </c:pt>
                <c:pt idx="1">
                  <c:v>0.56210526315789477</c:v>
                </c:pt>
                <c:pt idx="2">
                  <c:v>0.4673684210526316</c:v>
                </c:pt>
                <c:pt idx="3">
                  <c:v>0.45473684210526316</c:v>
                </c:pt>
                <c:pt idx="4">
                  <c:v>0.42315789473684212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58-46D6-930F-E9FCE018D572}"/>
            </c:ext>
          </c:extLst>
        </c:ser>
        <c:ser>
          <c:idx val="2"/>
          <c:order val="2"/>
          <c:tx>
            <c:strRef>
              <c:f>Аркуш2!$I$11</c:f>
              <c:strCache>
                <c:ptCount val="1"/>
                <c:pt idx="0">
                  <c:v>Яйця, штук</c:v>
                </c:pt>
              </c:strCache>
            </c:strRef>
          </c:tx>
          <c:spPr>
            <a:ln w="508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Аркуш2!$J$8:$N$8</c:f>
              <c:strCache>
                <c:ptCount val="5"/>
                <c:pt idx="0">
                  <c:v>в середньому</c:v>
                </c:pt>
                <c:pt idx="1">
                  <c:v>з 1 дитиною</c:v>
                </c:pt>
                <c:pt idx="2">
                  <c:v>з 2 дітьми</c:v>
                </c:pt>
                <c:pt idx="3">
                  <c:v>з 3 дітьми</c:v>
                </c:pt>
                <c:pt idx="4">
                  <c:v>з 4 і більше дітьми</c:v>
                </c:pt>
              </c:strCache>
            </c:strRef>
          </c:cat>
          <c:val>
            <c:numRef>
              <c:f>Аркуш2!$J$11:$N$11</c:f>
              <c:numCache>
                <c:formatCode>0.00</c:formatCode>
                <c:ptCount val="5"/>
                <c:pt idx="0">
                  <c:v>0.74482758620689649</c:v>
                </c:pt>
                <c:pt idx="1">
                  <c:v>0.78620689655172415</c:v>
                </c:pt>
                <c:pt idx="2">
                  <c:v>0.66206896551724137</c:v>
                </c:pt>
                <c:pt idx="3">
                  <c:v>0.66206896551724137</c:v>
                </c:pt>
                <c:pt idx="4">
                  <c:v>0.62068965517241381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58-46D6-930F-E9FCE018D572}"/>
            </c:ext>
          </c:extLst>
        </c:ser>
        <c:ser>
          <c:idx val="3"/>
          <c:order val="3"/>
          <c:tx>
            <c:strRef>
              <c:f>Аркуш2!$I$12</c:f>
              <c:strCache>
                <c:ptCount val="1"/>
                <c:pt idx="0">
                  <c:v>Риба і рибопродукти</c:v>
                </c:pt>
              </c:strCache>
            </c:strRef>
          </c:tx>
          <c:spPr>
            <a:ln w="5080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strRef>
              <c:f>Аркуш2!$J$8:$N$8</c:f>
              <c:strCache>
                <c:ptCount val="5"/>
                <c:pt idx="0">
                  <c:v>в середньому</c:v>
                </c:pt>
                <c:pt idx="1">
                  <c:v>з 1 дитиною</c:v>
                </c:pt>
                <c:pt idx="2">
                  <c:v>з 2 дітьми</c:v>
                </c:pt>
                <c:pt idx="3">
                  <c:v>з 3 дітьми</c:v>
                </c:pt>
                <c:pt idx="4">
                  <c:v>з 4 і більше дітьми</c:v>
                </c:pt>
              </c:strCache>
            </c:strRef>
          </c:cat>
          <c:val>
            <c:numRef>
              <c:f>Аркуш2!$J$12:$N$12</c:f>
              <c:numCache>
                <c:formatCode>0.00</c:formatCode>
                <c:ptCount val="5"/>
                <c:pt idx="0">
                  <c:v>0.66</c:v>
                </c:pt>
                <c:pt idx="1">
                  <c:v>0.66</c:v>
                </c:pt>
                <c:pt idx="2">
                  <c:v>0.6</c:v>
                </c:pt>
                <c:pt idx="3">
                  <c:v>0.54</c:v>
                </c:pt>
                <c:pt idx="4">
                  <c:v>0.48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358-46D6-930F-E9FCE018D572}"/>
            </c:ext>
          </c:extLst>
        </c:ser>
        <c:ser>
          <c:idx val="5"/>
          <c:order val="4"/>
          <c:tx>
            <c:strRef>
              <c:f>Аркуш2!$I$14</c:f>
              <c:strCache>
                <c:ptCount val="1"/>
                <c:pt idx="0">
                  <c:v>Олія та інші рослинні жири</c:v>
                </c:pt>
              </c:strCache>
            </c:strRef>
          </c:tx>
          <c:spPr>
            <a:ln w="5080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strRef>
              <c:f>Аркуш2!$J$8:$N$8</c:f>
              <c:strCache>
                <c:ptCount val="5"/>
                <c:pt idx="0">
                  <c:v>в середньому</c:v>
                </c:pt>
                <c:pt idx="1">
                  <c:v>з 1 дитиною</c:v>
                </c:pt>
                <c:pt idx="2">
                  <c:v>з 2 дітьми</c:v>
                </c:pt>
                <c:pt idx="3">
                  <c:v>з 3 дітьми</c:v>
                </c:pt>
                <c:pt idx="4">
                  <c:v>з 4 і більше дітьми</c:v>
                </c:pt>
              </c:strCache>
            </c:strRef>
          </c:cat>
          <c:val>
            <c:numRef>
              <c:f>Аркуш2!$J$14:$N$14</c:f>
              <c:numCache>
                <c:formatCode>0.00</c:formatCode>
                <c:ptCount val="5"/>
                <c:pt idx="0">
                  <c:v>1.2000000000000002</c:v>
                </c:pt>
                <c:pt idx="1">
                  <c:v>1.2000000000000002</c:v>
                </c:pt>
                <c:pt idx="2">
                  <c:v>1.0153846153846156</c:v>
                </c:pt>
                <c:pt idx="3">
                  <c:v>1.2000000000000002</c:v>
                </c:pt>
                <c:pt idx="4">
                  <c:v>1.1076923076923078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358-46D6-930F-E9FCE018D572}"/>
            </c:ext>
          </c:extLst>
        </c:ser>
        <c:ser>
          <c:idx val="6"/>
          <c:order val="5"/>
          <c:tx>
            <c:strRef>
              <c:f>Аркуш2!$I$15</c:f>
              <c:strCache>
                <c:ptCount val="1"/>
                <c:pt idx="0">
                  <c:v>Картопля</c:v>
                </c:pt>
              </c:strCache>
            </c:strRef>
          </c:tx>
          <c:spPr>
            <a:ln w="5080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Аркуш2!$J$8:$N$8</c:f>
              <c:strCache>
                <c:ptCount val="5"/>
                <c:pt idx="0">
                  <c:v>в середньому</c:v>
                </c:pt>
                <c:pt idx="1">
                  <c:v>з 1 дитиною</c:v>
                </c:pt>
                <c:pt idx="2">
                  <c:v>з 2 дітьми</c:v>
                </c:pt>
                <c:pt idx="3">
                  <c:v>з 3 дітьми</c:v>
                </c:pt>
                <c:pt idx="4">
                  <c:v>з 4 і більше дітьми</c:v>
                </c:pt>
              </c:strCache>
            </c:strRef>
          </c:cat>
          <c:val>
            <c:numRef>
              <c:f>Аркуш2!$J$15:$N$15</c:f>
              <c:numCache>
                <c:formatCode>0.00</c:formatCode>
                <c:ptCount val="5"/>
                <c:pt idx="0">
                  <c:v>0.55161290322580647</c:v>
                </c:pt>
                <c:pt idx="1">
                  <c:v>0.56129032258064515</c:v>
                </c:pt>
                <c:pt idx="2">
                  <c:v>0.52258064516129032</c:v>
                </c:pt>
                <c:pt idx="3">
                  <c:v>0.61935483870967745</c:v>
                </c:pt>
                <c:pt idx="4">
                  <c:v>0.71612903225806446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358-46D6-930F-E9FCE018D572}"/>
            </c:ext>
          </c:extLst>
        </c:ser>
        <c:ser>
          <c:idx val="7"/>
          <c:order val="6"/>
          <c:tx>
            <c:strRef>
              <c:f>Аркуш2!$I$16</c:f>
              <c:strCache>
                <c:ptCount val="1"/>
                <c:pt idx="0">
                  <c:v>Овочі і баштанні</c:v>
                </c:pt>
              </c:strCache>
            </c:strRef>
          </c:tx>
          <c:spPr>
            <a:ln w="50800" cap="rnd">
              <a:solidFill>
                <a:srgbClr val="C2561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80000"/>
                  <a:lumOff val="20000"/>
                </a:schemeClr>
              </a:solidFill>
              <a:ln w="9525">
                <a:solidFill>
                  <a:schemeClr val="accent4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Аркуш2!$J$8:$N$8</c:f>
              <c:strCache>
                <c:ptCount val="5"/>
                <c:pt idx="0">
                  <c:v>в середньому</c:v>
                </c:pt>
                <c:pt idx="1">
                  <c:v>з 1 дитиною</c:v>
                </c:pt>
                <c:pt idx="2">
                  <c:v>з 2 дітьми</c:v>
                </c:pt>
                <c:pt idx="3">
                  <c:v>з 3 дітьми</c:v>
                </c:pt>
                <c:pt idx="4">
                  <c:v>з 4 і більше дітьми</c:v>
                </c:pt>
              </c:strCache>
            </c:strRef>
          </c:cat>
          <c:val>
            <c:numRef>
              <c:f>Аркуш2!$J$16:$N$16</c:f>
              <c:numCache>
                <c:formatCode>0.00</c:formatCode>
                <c:ptCount val="5"/>
                <c:pt idx="0">
                  <c:v>0.52919254658385095</c:v>
                </c:pt>
                <c:pt idx="1">
                  <c:v>0.55900621118012428</c:v>
                </c:pt>
                <c:pt idx="2">
                  <c:v>0.46211180124223605</c:v>
                </c:pt>
                <c:pt idx="3">
                  <c:v>0.46211180124223605</c:v>
                </c:pt>
                <c:pt idx="4">
                  <c:v>0.40993788819875776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358-46D6-930F-E9FCE018D572}"/>
            </c:ext>
          </c:extLst>
        </c:ser>
        <c:ser>
          <c:idx val="8"/>
          <c:order val="7"/>
          <c:tx>
            <c:strRef>
              <c:f>Аркуш2!$I$17</c:f>
              <c:strCache>
                <c:ptCount val="1"/>
                <c:pt idx="0">
                  <c:v>Фрукти, ягоди, горіхи, виноград</c:v>
                </c:pt>
              </c:strCache>
            </c:strRef>
          </c:tx>
          <c:spPr>
            <a:ln w="508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80000"/>
                  <a:lumOff val="20000"/>
                </a:schemeClr>
              </a:solidFill>
              <a:ln w="9525">
                <a:solidFill>
                  <a:schemeClr val="accent6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Аркуш2!$J$8:$N$8</c:f>
              <c:strCache>
                <c:ptCount val="5"/>
                <c:pt idx="0">
                  <c:v>в середньому</c:v>
                </c:pt>
                <c:pt idx="1">
                  <c:v>з 1 дитиною</c:v>
                </c:pt>
                <c:pt idx="2">
                  <c:v>з 2 дітьми</c:v>
                </c:pt>
                <c:pt idx="3">
                  <c:v>з 3 дітьми</c:v>
                </c:pt>
                <c:pt idx="4">
                  <c:v>з 4 і більше дітьми</c:v>
                </c:pt>
              </c:strCache>
            </c:strRef>
          </c:cat>
          <c:val>
            <c:numRef>
              <c:f>Аркуш2!$J$17:$N$17</c:f>
              <c:numCache>
                <c:formatCode>0.00</c:formatCode>
                <c:ptCount val="5"/>
                <c:pt idx="0">
                  <c:v>0.46666666666666667</c:v>
                </c:pt>
                <c:pt idx="1">
                  <c:v>0.48000000000000004</c:v>
                </c:pt>
                <c:pt idx="2">
                  <c:v>0.42666666666666669</c:v>
                </c:pt>
                <c:pt idx="3">
                  <c:v>0.41333333333333333</c:v>
                </c:pt>
                <c:pt idx="4">
                  <c:v>0.26666666666666666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2358-46D6-930F-E9FCE018D572}"/>
            </c:ext>
          </c:extLst>
        </c:ser>
        <c:ser>
          <c:idx val="9"/>
          <c:order val="8"/>
          <c:tx>
            <c:strRef>
              <c:f>Аркуш2!$I$18</c:f>
              <c:strCache>
                <c:ptCount val="1"/>
                <c:pt idx="0">
                  <c:v>Хліб і хлібні продукти</c:v>
                </c:pt>
              </c:strCache>
            </c:strRef>
          </c:tx>
          <c:spPr>
            <a:ln w="50800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</a:schemeClr>
              </a:solidFill>
              <a:ln w="9525">
                <a:solidFill>
                  <a:schemeClr val="accent2">
                    <a:lumMod val="80000"/>
                  </a:schemeClr>
                </a:solidFill>
              </a:ln>
              <a:effectLst/>
            </c:spPr>
          </c:marker>
          <c:cat>
            <c:strRef>
              <c:f>Аркуш2!$J$8:$N$8</c:f>
              <c:strCache>
                <c:ptCount val="5"/>
                <c:pt idx="0">
                  <c:v>в середньому</c:v>
                </c:pt>
                <c:pt idx="1">
                  <c:v>з 1 дитиною</c:v>
                </c:pt>
                <c:pt idx="2">
                  <c:v>з 2 дітьми</c:v>
                </c:pt>
                <c:pt idx="3">
                  <c:v>з 3 дітьми</c:v>
                </c:pt>
                <c:pt idx="4">
                  <c:v>з 4 і більше дітьми</c:v>
                </c:pt>
              </c:strCache>
            </c:strRef>
          </c:cat>
          <c:val>
            <c:numRef>
              <c:f>Аркуш2!$J$18:$N$18</c:f>
              <c:numCache>
                <c:formatCode>0.00</c:formatCode>
                <c:ptCount val="5"/>
                <c:pt idx="0">
                  <c:v>0.83168316831683176</c:v>
                </c:pt>
                <c:pt idx="1">
                  <c:v>0.85544554455445554</c:v>
                </c:pt>
                <c:pt idx="2">
                  <c:v>0.7722772277227723</c:v>
                </c:pt>
                <c:pt idx="3">
                  <c:v>0.902970297029703</c:v>
                </c:pt>
                <c:pt idx="4">
                  <c:v>0.85544554455445554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2358-46D6-930F-E9FCE018D5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0035168"/>
        <c:axId val="270034336"/>
      </c:lineChart>
      <c:catAx>
        <c:axId val="27003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0034336"/>
        <c:crosses val="autoZero"/>
        <c:auto val="1"/>
        <c:lblAlgn val="ctr"/>
        <c:lblOffset val="100"/>
        <c:noMultiLvlLbl val="0"/>
      </c:catAx>
      <c:valAx>
        <c:axId val="27003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0035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140610471645622"/>
          <c:y val="0.1240428091608433"/>
          <c:w val="0.33727875479599118"/>
          <c:h val="0.800042597745150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DE07F3-A47B-45AC-BF51-860E188335E4}" type="doc">
      <dgm:prSet loTypeId="urn:microsoft.com/office/officeart/2005/8/layout/radial5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5D75BF3-9555-4916-902B-9237008F4A5F}">
      <dgm:prSet phldrT="[Текст]" custT="1"/>
      <dgm:spPr/>
      <dgm:t>
        <a:bodyPr/>
        <a:lstStyle/>
        <a:p>
          <a:r>
            <a:rPr lang="uk-UA" sz="2400" dirty="0" smtClean="0">
              <a:solidFill>
                <a:schemeClr val="accent5">
                  <a:lumMod val="50000"/>
                </a:schemeClr>
              </a:solidFill>
            </a:rPr>
            <a:t>Наслідки надмірного споживання жирів</a:t>
          </a:r>
          <a:endParaRPr lang="uk-UA" sz="2400" dirty="0">
            <a:solidFill>
              <a:schemeClr val="accent5">
                <a:lumMod val="50000"/>
              </a:schemeClr>
            </a:solidFill>
          </a:endParaRPr>
        </a:p>
      </dgm:t>
    </dgm:pt>
    <dgm:pt modelId="{8C85678F-66C3-4A1B-BCF8-A044C08B10F5}" type="parTrans" cxnId="{3C44D300-FC3E-4E07-84A7-4B14A9842390}">
      <dgm:prSet/>
      <dgm:spPr/>
      <dgm:t>
        <a:bodyPr/>
        <a:lstStyle/>
        <a:p>
          <a:endParaRPr lang="uk-UA"/>
        </a:p>
      </dgm:t>
    </dgm:pt>
    <dgm:pt modelId="{58058E02-7E52-4AEC-8C3B-CD0A1B0F8A4A}" type="sibTrans" cxnId="{3C44D300-FC3E-4E07-84A7-4B14A9842390}">
      <dgm:prSet/>
      <dgm:spPr/>
      <dgm:t>
        <a:bodyPr/>
        <a:lstStyle/>
        <a:p>
          <a:endParaRPr lang="uk-UA"/>
        </a:p>
      </dgm:t>
    </dgm:pt>
    <dgm:pt modelId="{2A8A6484-6075-497A-B468-8D2E11C22568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Прискорення процесу згортання крові</a:t>
          </a:r>
          <a:endParaRPr lang="uk-UA" dirty="0">
            <a:solidFill>
              <a:schemeClr val="tx1"/>
            </a:solidFill>
          </a:endParaRPr>
        </a:p>
      </dgm:t>
    </dgm:pt>
    <dgm:pt modelId="{1839468A-B183-4694-8F77-A6DC81702CF8}" type="parTrans" cxnId="{28BC0EBF-86C3-4A8A-B9E5-31506240D9D3}">
      <dgm:prSet/>
      <dgm:spPr/>
      <dgm:t>
        <a:bodyPr/>
        <a:lstStyle/>
        <a:p>
          <a:endParaRPr lang="uk-UA"/>
        </a:p>
      </dgm:t>
    </dgm:pt>
    <dgm:pt modelId="{562994DB-7155-4598-B9E9-6E33379A248A}" type="sibTrans" cxnId="{28BC0EBF-86C3-4A8A-B9E5-31506240D9D3}">
      <dgm:prSet/>
      <dgm:spPr/>
      <dgm:t>
        <a:bodyPr/>
        <a:lstStyle/>
        <a:p>
          <a:endParaRPr lang="uk-UA"/>
        </a:p>
      </dgm:t>
    </dgm:pt>
    <dgm:pt modelId="{6CD2A17D-B753-4A73-9C03-BFE9E141FA9E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Порушення обміну речовин</a:t>
          </a:r>
          <a:endParaRPr lang="uk-UA" dirty="0">
            <a:solidFill>
              <a:schemeClr val="tx1"/>
            </a:solidFill>
          </a:endParaRPr>
        </a:p>
      </dgm:t>
    </dgm:pt>
    <dgm:pt modelId="{E2114054-4A07-4B63-930E-F845978C4639}" type="parTrans" cxnId="{709C2562-5DED-4230-9929-BE300BDB8026}">
      <dgm:prSet/>
      <dgm:spPr/>
      <dgm:t>
        <a:bodyPr/>
        <a:lstStyle/>
        <a:p>
          <a:endParaRPr lang="uk-UA"/>
        </a:p>
      </dgm:t>
    </dgm:pt>
    <dgm:pt modelId="{BC2209E8-8290-4A9B-BB12-855FB31A52ED}" type="sibTrans" cxnId="{709C2562-5DED-4230-9929-BE300BDB8026}">
      <dgm:prSet/>
      <dgm:spPr/>
      <dgm:t>
        <a:bodyPr/>
        <a:lstStyle/>
        <a:p>
          <a:endParaRPr lang="uk-UA"/>
        </a:p>
      </dgm:t>
    </dgm:pt>
    <dgm:pt modelId="{5B5EACBA-9D48-4C21-9404-85B7CF3646D8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Зниження імунітету</a:t>
          </a:r>
          <a:endParaRPr lang="uk-UA" dirty="0">
            <a:solidFill>
              <a:schemeClr val="tx1"/>
            </a:solidFill>
          </a:endParaRPr>
        </a:p>
      </dgm:t>
    </dgm:pt>
    <dgm:pt modelId="{A085B3FA-6F05-4961-917B-8F2591EEB0E1}" type="parTrans" cxnId="{6D31B534-6128-4FB8-BEDF-BAE5B79D76E1}">
      <dgm:prSet/>
      <dgm:spPr/>
      <dgm:t>
        <a:bodyPr/>
        <a:lstStyle/>
        <a:p>
          <a:endParaRPr lang="uk-UA"/>
        </a:p>
      </dgm:t>
    </dgm:pt>
    <dgm:pt modelId="{AD2E2388-89BD-466A-8846-9336AF2B3894}" type="sibTrans" cxnId="{6D31B534-6128-4FB8-BEDF-BAE5B79D76E1}">
      <dgm:prSet/>
      <dgm:spPr/>
      <dgm:t>
        <a:bodyPr/>
        <a:lstStyle/>
        <a:p>
          <a:endParaRPr lang="uk-UA"/>
        </a:p>
      </dgm:t>
    </dgm:pt>
    <dgm:pt modelId="{417F100E-96C3-4A7D-B14A-6DB04903FE8F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Збільшення маси тіла</a:t>
          </a:r>
          <a:endParaRPr lang="uk-UA" dirty="0">
            <a:solidFill>
              <a:schemeClr val="tx1"/>
            </a:solidFill>
          </a:endParaRPr>
        </a:p>
      </dgm:t>
    </dgm:pt>
    <dgm:pt modelId="{F0B12767-531D-47C7-B868-4279E7909E1E}" type="parTrans" cxnId="{A1858DAA-B345-425A-B154-2AB28D3DD5BB}">
      <dgm:prSet/>
      <dgm:spPr/>
      <dgm:t>
        <a:bodyPr/>
        <a:lstStyle/>
        <a:p>
          <a:endParaRPr lang="uk-UA"/>
        </a:p>
      </dgm:t>
    </dgm:pt>
    <dgm:pt modelId="{43442270-486D-45A7-8B50-A079FA0853D8}" type="sibTrans" cxnId="{A1858DAA-B345-425A-B154-2AB28D3DD5BB}">
      <dgm:prSet/>
      <dgm:spPr/>
      <dgm:t>
        <a:bodyPr/>
        <a:lstStyle/>
        <a:p>
          <a:endParaRPr lang="uk-UA"/>
        </a:p>
      </dgm:t>
    </dgm:pt>
    <dgm:pt modelId="{C45503DE-CE5E-469E-A0B9-8EF9E0D4FD28}" type="pres">
      <dgm:prSet presAssocID="{85DE07F3-A47B-45AC-BF51-860E188335E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87B9E78-7C2A-4505-AE0F-DF707A292F9E}" type="pres">
      <dgm:prSet presAssocID="{D5D75BF3-9555-4916-902B-9237008F4A5F}" presName="centerShape" presStyleLbl="node0" presStyleIdx="0" presStyleCnt="1" custScaleX="169520" custScaleY="121857"/>
      <dgm:spPr/>
      <dgm:t>
        <a:bodyPr/>
        <a:lstStyle/>
        <a:p>
          <a:endParaRPr lang="uk-UA"/>
        </a:p>
      </dgm:t>
    </dgm:pt>
    <dgm:pt modelId="{AAAC83AB-1828-409D-811E-114AB654D772}" type="pres">
      <dgm:prSet presAssocID="{1839468A-B183-4694-8F77-A6DC81702CF8}" presName="parTrans" presStyleLbl="sibTrans2D1" presStyleIdx="0" presStyleCnt="4"/>
      <dgm:spPr/>
      <dgm:t>
        <a:bodyPr/>
        <a:lstStyle/>
        <a:p>
          <a:endParaRPr lang="uk-UA"/>
        </a:p>
      </dgm:t>
    </dgm:pt>
    <dgm:pt modelId="{DE30E847-744F-4827-9717-581892FF6328}" type="pres">
      <dgm:prSet presAssocID="{1839468A-B183-4694-8F77-A6DC81702CF8}" presName="connectorText" presStyleLbl="sibTrans2D1" presStyleIdx="0" presStyleCnt="4"/>
      <dgm:spPr/>
      <dgm:t>
        <a:bodyPr/>
        <a:lstStyle/>
        <a:p>
          <a:endParaRPr lang="uk-UA"/>
        </a:p>
      </dgm:t>
    </dgm:pt>
    <dgm:pt modelId="{0EAF75CC-3C5D-483E-AE72-E376CAC9935F}" type="pres">
      <dgm:prSet presAssocID="{2A8A6484-6075-497A-B468-8D2E11C22568}" presName="node" presStyleLbl="node1" presStyleIdx="0" presStyleCnt="4" custScaleX="229480" custScaleY="11299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E797B7C-1220-43F8-A581-A8C13308157E}" type="pres">
      <dgm:prSet presAssocID="{E2114054-4A07-4B63-930E-F845978C4639}" presName="parTrans" presStyleLbl="sibTrans2D1" presStyleIdx="1" presStyleCnt="4"/>
      <dgm:spPr/>
      <dgm:t>
        <a:bodyPr/>
        <a:lstStyle/>
        <a:p>
          <a:endParaRPr lang="uk-UA"/>
        </a:p>
      </dgm:t>
    </dgm:pt>
    <dgm:pt modelId="{8AFABCD0-C07D-4F30-9BE3-9B8AD156AB6B}" type="pres">
      <dgm:prSet presAssocID="{E2114054-4A07-4B63-930E-F845978C4639}" presName="connectorText" presStyleLbl="sibTrans2D1" presStyleIdx="1" presStyleCnt="4"/>
      <dgm:spPr/>
      <dgm:t>
        <a:bodyPr/>
        <a:lstStyle/>
        <a:p>
          <a:endParaRPr lang="uk-UA"/>
        </a:p>
      </dgm:t>
    </dgm:pt>
    <dgm:pt modelId="{6A94491D-9294-4B72-9114-19E944828FED}" type="pres">
      <dgm:prSet presAssocID="{6CD2A17D-B753-4A73-9C03-BFE9E141FA9E}" presName="node" presStyleLbl="node1" presStyleIdx="1" presStyleCnt="4" custScaleX="209292" custScaleY="123709" custRadScaleRad="154212" custRadScaleInc="423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796B041-2EB0-45E0-828C-F9D75F45B7BA}" type="pres">
      <dgm:prSet presAssocID="{A085B3FA-6F05-4961-917B-8F2591EEB0E1}" presName="parTrans" presStyleLbl="sibTrans2D1" presStyleIdx="2" presStyleCnt="4"/>
      <dgm:spPr/>
      <dgm:t>
        <a:bodyPr/>
        <a:lstStyle/>
        <a:p>
          <a:endParaRPr lang="uk-UA"/>
        </a:p>
      </dgm:t>
    </dgm:pt>
    <dgm:pt modelId="{A7BDFA5A-8F3D-4A81-9DC7-6B263886BD2A}" type="pres">
      <dgm:prSet presAssocID="{A085B3FA-6F05-4961-917B-8F2591EEB0E1}" presName="connectorText" presStyleLbl="sibTrans2D1" presStyleIdx="2" presStyleCnt="4"/>
      <dgm:spPr/>
      <dgm:t>
        <a:bodyPr/>
        <a:lstStyle/>
        <a:p>
          <a:endParaRPr lang="uk-UA"/>
        </a:p>
      </dgm:t>
    </dgm:pt>
    <dgm:pt modelId="{FD03062C-5849-45F1-8E34-B48360D02920}" type="pres">
      <dgm:prSet presAssocID="{5B5EACBA-9D48-4C21-9404-85B7CF3646D8}" presName="node" presStyleLbl="node1" presStyleIdx="2" presStyleCnt="4" custScaleX="221470" custScaleY="11753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651AF96-AB77-4404-89AC-8FD3E5F9CD06}" type="pres">
      <dgm:prSet presAssocID="{F0B12767-531D-47C7-B868-4279E7909E1E}" presName="parTrans" presStyleLbl="sibTrans2D1" presStyleIdx="3" presStyleCnt="4" custLinFactNeighborX="-38004" custLinFactNeighborY="-2359"/>
      <dgm:spPr/>
      <dgm:t>
        <a:bodyPr/>
        <a:lstStyle/>
        <a:p>
          <a:endParaRPr lang="uk-UA"/>
        </a:p>
      </dgm:t>
    </dgm:pt>
    <dgm:pt modelId="{4D516BF8-C0D7-4A1C-B678-8E0000581F34}" type="pres">
      <dgm:prSet presAssocID="{F0B12767-531D-47C7-B868-4279E7909E1E}" presName="connectorText" presStyleLbl="sibTrans2D1" presStyleIdx="3" presStyleCnt="4"/>
      <dgm:spPr/>
      <dgm:t>
        <a:bodyPr/>
        <a:lstStyle/>
        <a:p>
          <a:endParaRPr lang="uk-UA"/>
        </a:p>
      </dgm:t>
    </dgm:pt>
    <dgm:pt modelId="{A61D9027-7132-49CD-A50D-E1D0BFF7A4D9}" type="pres">
      <dgm:prSet presAssocID="{417F100E-96C3-4A7D-B14A-6DB04903FE8F}" presName="node" presStyleLbl="node1" presStyleIdx="3" presStyleCnt="4" custScaleX="193806" custRadScaleRad="149724" custRadScaleInc="-293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DD1D34D-6C51-45C7-9F2D-40605BD05AC0}" type="presOf" srcId="{E2114054-4A07-4B63-930E-F845978C4639}" destId="{3E797B7C-1220-43F8-A581-A8C13308157E}" srcOrd="0" destOrd="0" presId="urn:microsoft.com/office/officeart/2005/8/layout/radial5"/>
    <dgm:cxn modelId="{6D31B534-6128-4FB8-BEDF-BAE5B79D76E1}" srcId="{D5D75BF3-9555-4916-902B-9237008F4A5F}" destId="{5B5EACBA-9D48-4C21-9404-85B7CF3646D8}" srcOrd="2" destOrd="0" parTransId="{A085B3FA-6F05-4961-917B-8F2591EEB0E1}" sibTransId="{AD2E2388-89BD-466A-8846-9336AF2B3894}"/>
    <dgm:cxn modelId="{78A754D2-F454-4EA7-8C45-6ACB4B2DD03F}" type="presOf" srcId="{E2114054-4A07-4B63-930E-F845978C4639}" destId="{8AFABCD0-C07D-4F30-9BE3-9B8AD156AB6B}" srcOrd="1" destOrd="0" presId="urn:microsoft.com/office/officeart/2005/8/layout/radial5"/>
    <dgm:cxn modelId="{D813CC05-DAA0-4CA2-9F68-A1BFE515A2DC}" type="presOf" srcId="{A085B3FA-6F05-4961-917B-8F2591EEB0E1}" destId="{A7BDFA5A-8F3D-4A81-9DC7-6B263886BD2A}" srcOrd="1" destOrd="0" presId="urn:microsoft.com/office/officeart/2005/8/layout/radial5"/>
    <dgm:cxn modelId="{709C2562-5DED-4230-9929-BE300BDB8026}" srcId="{D5D75BF3-9555-4916-902B-9237008F4A5F}" destId="{6CD2A17D-B753-4A73-9C03-BFE9E141FA9E}" srcOrd="1" destOrd="0" parTransId="{E2114054-4A07-4B63-930E-F845978C4639}" sibTransId="{BC2209E8-8290-4A9B-BB12-855FB31A52ED}"/>
    <dgm:cxn modelId="{3C44D300-FC3E-4E07-84A7-4B14A9842390}" srcId="{85DE07F3-A47B-45AC-BF51-860E188335E4}" destId="{D5D75BF3-9555-4916-902B-9237008F4A5F}" srcOrd="0" destOrd="0" parTransId="{8C85678F-66C3-4A1B-BCF8-A044C08B10F5}" sibTransId="{58058E02-7E52-4AEC-8C3B-CD0A1B0F8A4A}"/>
    <dgm:cxn modelId="{4F4EA846-A031-434D-A073-CBD0D918E48A}" type="presOf" srcId="{417F100E-96C3-4A7D-B14A-6DB04903FE8F}" destId="{A61D9027-7132-49CD-A50D-E1D0BFF7A4D9}" srcOrd="0" destOrd="0" presId="urn:microsoft.com/office/officeart/2005/8/layout/radial5"/>
    <dgm:cxn modelId="{556C97B4-1990-43BF-A7E7-530A34982C6D}" type="presOf" srcId="{F0B12767-531D-47C7-B868-4279E7909E1E}" destId="{4D516BF8-C0D7-4A1C-B678-8E0000581F34}" srcOrd="1" destOrd="0" presId="urn:microsoft.com/office/officeart/2005/8/layout/radial5"/>
    <dgm:cxn modelId="{D967583C-3085-4BA0-8448-3DD35589AA16}" type="presOf" srcId="{1839468A-B183-4694-8F77-A6DC81702CF8}" destId="{DE30E847-744F-4827-9717-581892FF6328}" srcOrd="1" destOrd="0" presId="urn:microsoft.com/office/officeart/2005/8/layout/radial5"/>
    <dgm:cxn modelId="{35E71628-5DD6-433B-A7BF-8D1254D7C409}" type="presOf" srcId="{1839468A-B183-4694-8F77-A6DC81702CF8}" destId="{AAAC83AB-1828-409D-811E-114AB654D772}" srcOrd="0" destOrd="0" presId="urn:microsoft.com/office/officeart/2005/8/layout/radial5"/>
    <dgm:cxn modelId="{2EDDBDE6-22A8-4557-818C-D726BF04A6E4}" type="presOf" srcId="{5B5EACBA-9D48-4C21-9404-85B7CF3646D8}" destId="{FD03062C-5849-45F1-8E34-B48360D02920}" srcOrd="0" destOrd="0" presId="urn:microsoft.com/office/officeart/2005/8/layout/radial5"/>
    <dgm:cxn modelId="{FB4E6B87-5411-43B6-8AC4-E02A4E4E55F5}" type="presOf" srcId="{F0B12767-531D-47C7-B868-4279E7909E1E}" destId="{F651AF96-AB77-4404-89AC-8FD3E5F9CD06}" srcOrd="0" destOrd="0" presId="urn:microsoft.com/office/officeart/2005/8/layout/radial5"/>
    <dgm:cxn modelId="{5F38F79F-DD3D-4036-91D3-72392CF54497}" type="presOf" srcId="{A085B3FA-6F05-4961-917B-8F2591EEB0E1}" destId="{8796B041-2EB0-45E0-828C-F9D75F45B7BA}" srcOrd="0" destOrd="0" presId="urn:microsoft.com/office/officeart/2005/8/layout/radial5"/>
    <dgm:cxn modelId="{33D63D8A-A9C3-489E-AD2B-6FA9F0B3A686}" type="presOf" srcId="{2A8A6484-6075-497A-B468-8D2E11C22568}" destId="{0EAF75CC-3C5D-483E-AE72-E376CAC9935F}" srcOrd="0" destOrd="0" presId="urn:microsoft.com/office/officeart/2005/8/layout/radial5"/>
    <dgm:cxn modelId="{A1858DAA-B345-425A-B154-2AB28D3DD5BB}" srcId="{D5D75BF3-9555-4916-902B-9237008F4A5F}" destId="{417F100E-96C3-4A7D-B14A-6DB04903FE8F}" srcOrd="3" destOrd="0" parTransId="{F0B12767-531D-47C7-B868-4279E7909E1E}" sibTransId="{43442270-486D-45A7-8B50-A079FA0853D8}"/>
    <dgm:cxn modelId="{28BC0EBF-86C3-4A8A-B9E5-31506240D9D3}" srcId="{D5D75BF3-9555-4916-902B-9237008F4A5F}" destId="{2A8A6484-6075-497A-B468-8D2E11C22568}" srcOrd="0" destOrd="0" parTransId="{1839468A-B183-4694-8F77-A6DC81702CF8}" sibTransId="{562994DB-7155-4598-B9E9-6E33379A248A}"/>
    <dgm:cxn modelId="{C0C4C368-E100-4C95-AF25-D810DC99E61F}" type="presOf" srcId="{6CD2A17D-B753-4A73-9C03-BFE9E141FA9E}" destId="{6A94491D-9294-4B72-9114-19E944828FED}" srcOrd="0" destOrd="0" presId="urn:microsoft.com/office/officeart/2005/8/layout/radial5"/>
    <dgm:cxn modelId="{2A599DA0-46AA-4D07-B9FE-0BEE1C67AE8E}" type="presOf" srcId="{85DE07F3-A47B-45AC-BF51-860E188335E4}" destId="{C45503DE-CE5E-469E-A0B9-8EF9E0D4FD28}" srcOrd="0" destOrd="0" presId="urn:microsoft.com/office/officeart/2005/8/layout/radial5"/>
    <dgm:cxn modelId="{209A467B-0CA2-4388-9897-E03BAFB71B86}" type="presOf" srcId="{D5D75BF3-9555-4916-902B-9237008F4A5F}" destId="{487B9E78-7C2A-4505-AE0F-DF707A292F9E}" srcOrd="0" destOrd="0" presId="urn:microsoft.com/office/officeart/2005/8/layout/radial5"/>
    <dgm:cxn modelId="{8AB5FE8B-6DDA-4627-944F-28F0F5ED04F7}" type="presParOf" srcId="{C45503DE-CE5E-469E-A0B9-8EF9E0D4FD28}" destId="{487B9E78-7C2A-4505-AE0F-DF707A292F9E}" srcOrd="0" destOrd="0" presId="urn:microsoft.com/office/officeart/2005/8/layout/radial5"/>
    <dgm:cxn modelId="{DB3BC2D1-01A5-4C5A-80BB-659F9489B4DE}" type="presParOf" srcId="{C45503DE-CE5E-469E-A0B9-8EF9E0D4FD28}" destId="{AAAC83AB-1828-409D-811E-114AB654D772}" srcOrd="1" destOrd="0" presId="urn:microsoft.com/office/officeart/2005/8/layout/radial5"/>
    <dgm:cxn modelId="{D73D9725-79B3-4365-9F3C-CEB3E768B5BA}" type="presParOf" srcId="{AAAC83AB-1828-409D-811E-114AB654D772}" destId="{DE30E847-744F-4827-9717-581892FF6328}" srcOrd="0" destOrd="0" presId="urn:microsoft.com/office/officeart/2005/8/layout/radial5"/>
    <dgm:cxn modelId="{A3733F78-6FB8-4933-9383-6916037E90D7}" type="presParOf" srcId="{C45503DE-CE5E-469E-A0B9-8EF9E0D4FD28}" destId="{0EAF75CC-3C5D-483E-AE72-E376CAC9935F}" srcOrd="2" destOrd="0" presId="urn:microsoft.com/office/officeart/2005/8/layout/radial5"/>
    <dgm:cxn modelId="{4C365301-9814-41FC-977C-7C296FBC6966}" type="presParOf" srcId="{C45503DE-CE5E-469E-A0B9-8EF9E0D4FD28}" destId="{3E797B7C-1220-43F8-A581-A8C13308157E}" srcOrd="3" destOrd="0" presId="urn:microsoft.com/office/officeart/2005/8/layout/radial5"/>
    <dgm:cxn modelId="{52B27261-A77B-4E9F-B0B1-147E7B608F1E}" type="presParOf" srcId="{3E797B7C-1220-43F8-A581-A8C13308157E}" destId="{8AFABCD0-C07D-4F30-9BE3-9B8AD156AB6B}" srcOrd="0" destOrd="0" presId="urn:microsoft.com/office/officeart/2005/8/layout/radial5"/>
    <dgm:cxn modelId="{26081ABD-D08F-46E3-A8BB-A7A82FF45848}" type="presParOf" srcId="{C45503DE-CE5E-469E-A0B9-8EF9E0D4FD28}" destId="{6A94491D-9294-4B72-9114-19E944828FED}" srcOrd="4" destOrd="0" presId="urn:microsoft.com/office/officeart/2005/8/layout/radial5"/>
    <dgm:cxn modelId="{ABDF199E-E96C-48A4-88EC-881FAB7A68F7}" type="presParOf" srcId="{C45503DE-CE5E-469E-A0B9-8EF9E0D4FD28}" destId="{8796B041-2EB0-45E0-828C-F9D75F45B7BA}" srcOrd="5" destOrd="0" presId="urn:microsoft.com/office/officeart/2005/8/layout/radial5"/>
    <dgm:cxn modelId="{893430F5-9E46-4C38-9C1E-77B6571D0B6B}" type="presParOf" srcId="{8796B041-2EB0-45E0-828C-F9D75F45B7BA}" destId="{A7BDFA5A-8F3D-4A81-9DC7-6B263886BD2A}" srcOrd="0" destOrd="0" presId="urn:microsoft.com/office/officeart/2005/8/layout/radial5"/>
    <dgm:cxn modelId="{803EAE20-CC2C-4302-80F2-3AC2C7B228B7}" type="presParOf" srcId="{C45503DE-CE5E-469E-A0B9-8EF9E0D4FD28}" destId="{FD03062C-5849-45F1-8E34-B48360D02920}" srcOrd="6" destOrd="0" presId="urn:microsoft.com/office/officeart/2005/8/layout/radial5"/>
    <dgm:cxn modelId="{C53B881F-4A41-49D6-979F-6A02CB7AEAEF}" type="presParOf" srcId="{C45503DE-CE5E-469E-A0B9-8EF9E0D4FD28}" destId="{F651AF96-AB77-4404-89AC-8FD3E5F9CD06}" srcOrd="7" destOrd="0" presId="urn:microsoft.com/office/officeart/2005/8/layout/radial5"/>
    <dgm:cxn modelId="{2DE15E70-4EC1-4BFA-87DE-C09783A87251}" type="presParOf" srcId="{F651AF96-AB77-4404-89AC-8FD3E5F9CD06}" destId="{4D516BF8-C0D7-4A1C-B678-8E0000581F34}" srcOrd="0" destOrd="0" presId="urn:microsoft.com/office/officeart/2005/8/layout/radial5"/>
    <dgm:cxn modelId="{24BDEAF9-CF1B-4F42-A529-EBF95B668D16}" type="presParOf" srcId="{C45503DE-CE5E-469E-A0B9-8EF9E0D4FD28}" destId="{A61D9027-7132-49CD-A50D-E1D0BFF7A4D9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7B9E78-7C2A-4505-AE0F-DF707A292F9E}">
      <dsp:nvSpPr>
        <dsp:cNvPr id="0" name=""/>
        <dsp:cNvSpPr/>
      </dsp:nvSpPr>
      <dsp:spPr>
        <a:xfrm>
          <a:off x="3810001" y="2027204"/>
          <a:ext cx="2684097" cy="19294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accent5">
                  <a:lumMod val="50000"/>
                </a:schemeClr>
              </a:solidFill>
            </a:rPr>
            <a:t>Наслідки надмірного споживання жирів</a:t>
          </a:r>
          <a:endParaRPr lang="uk-UA" sz="24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4203078" y="2309762"/>
        <a:ext cx="1897943" cy="1364308"/>
      </dsp:txXfrm>
    </dsp:sp>
    <dsp:sp modelId="{AAAC83AB-1828-409D-811E-114AB654D772}">
      <dsp:nvSpPr>
        <dsp:cNvPr id="0" name=""/>
        <dsp:cNvSpPr/>
      </dsp:nvSpPr>
      <dsp:spPr>
        <a:xfrm rot="16200000">
          <a:off x="5057801" y="1585541"/>
          <a:ext cx="188498" cy="5383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>
        <a:off x="5086076" y="1721484"/>
        <a:ext cx="131949" cy="323003"/>
      </dsp:txXfrm>
    </dsp:sp>
    <dsp:sp modelId="{0EAF75CC-3C5D-483E-AE72-E376CAC9935F}">
      <dsp:nvSpPr>
        <dsp:cNvPr id="0" name=""/>
        <dsp:cNvSpPr/>
      </dsp:nvSpPr>
      <dsp:spPr>
        <a:xfrm>
          <a:off x="3335313" y="-117560"/>
          <a:ext cx="3633474" cy="178910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solidFill>
                <a:schemeClr val="tx1"/>
              </a:solidFill>
            </a:rPr>
            <a:t>Прискорення процесу згортання крові</a:t>
          </a:r>
          <a:endParaRPr lang="uk-UA" sz="2500" kern="1200" dirty="0">
            <a:solidFill>
              <a:schemeClr val="tx1"/>
            </a:solidFill>
          </a:endParaRPr>
        </a:p>
      </dsp:txBody>
      <dsp:txXfrm>
        <a:off x="3867423" y="144449"/>
        <a:ext cx="2569254" cy="1265089"/>
      </dsp:txXfrm>
    </dsp:sp>
    <dsp:sp modelId="{3E797B7C-1220-43F8-A581-A8C13308157E}">
      <dsp:nvSpPr>
        <dsp:cNvPr id="0" name=""/>
        <dsp:cNvSpPr/>
      </dsp:nvSpPr>
      <dsp:spPr>
        <a:xfrm rot="114372">
          <a:off x="6584755" y="2774126"/>
          <a:ext cx="222130" cy="5383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>
        <a:off x="6584773" y="2880686"/>
        <a:ext cx="155491" cy="323003"/>
      </dsp:txXfrm>
    </dsp:sp>
    <dsp:sp modelId="{6A94491D-9294-4B72-9114-19E944828FED}">
      <dsp:nvSpPr>
        <dsp:cNvPr id="0" name=""/>
        <dsp:cNvSpPr/>
      </dsp:nvSpPr>
      <dsp:spPr>
        <a:xfrm>
          <a:off x="6908925" y="2126159"/>
          <a:ext cx="3313827" cy="195874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solidFill>
                <a:schemeClr val="tx1"/>
              </a:solidFill>
            </a:rPr>
            <a:t>Порушення обміну речовин</a:t>
          </a:r>
          <a:endParaRPr lang="uk-UA" sz="2500" kern="1200" dirty="0">
            <a:solidFill>
              <a:schemeClr val="tx1"/>
            </a:solidFill>
          </a:endParaRPr>
        </a:p>
      </dsp:txBody>
      <dsp:txXfrm>
        <a:off x="7394224" y="2413011"/>
        <a:ext cx="2343229" cy="1385044"/>
      </dsp:txXfrm>
    </dsp:sp>
    <dsp:sp modelId="{8796B041-2EB0-45E0-828C-F9D75F45B7BA}">
      <dsp:nvSpPr>
        <dsp:cNvPr id="0" name=""/>
        <dsp:cNvSpPr/>
      </dsp:nvSpPr>
      <dsp:spPr>
        <a:xfrm rot="5400000">
          <a:off x="5067332" y="3842510"/>
          <a:ext cx="169436" cy="5383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>
        <a:off x="5092748" y="3924763"/>
        <a:ext cx="118605" cy="323003"/>
      </dsp:txXfrm>
    </dsp:sp>
    <dsp:sp modelId="{FD03062C-5849-45F1-8E34-B48360D02920}">
      <dsp:nvSpPr>
        <dsp:cNvPr id="0" name=""/>
        <dsp:cNvSpPr/>
      </dsp:nvSpPr>
      <dsp:spPr>
        <a:xfrm>
          <a:off x="3398726" y="4276321"/>
          <a:ext cx="3506648" cy="186103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solidFill>
                <a:schemeClr val="tx1"/>
              </a:solidFill>
            </a:rPr>
            <a:t>Зниження імунітету</a:t>
          </a:r>
          <a:endParaRPr lang="uk-UA" sz="2500" kern="1200" dirty="0">
            <a:solidFill>
              <a:schemeClr val="tx1"/>
            </a:solidFill>
          </a:endParaRPr>
        </a:p>
      </dsp:txBody>
      <dsp:txXfrm>
        <a:off x="3912263" y="4548864"/>
        <a:ext cx="2479574" cy="1315953"/>
      </dsp:txXfrm>
    </dsp:sp>
    <dsp:sp modelId="{F651AF96-AB77-4404-89AC-8FD3E5F9CD06}">
      <dsp:nvSpPr>
        <dsp:cNvPr id="0" name=""/>
        <dsp:cNvSpPr/>
      </dsp:nvSpPr>
      <dsp:spPr>
        <a:xfrm rot="10720728">
          <a:off x="3390824" y="2745919"/>
          <a:ext cx="233923" cy="5383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/>
        </a:p>
      </dsp:txBody>
      <dsp:txXfrm rot="10800000">
        <a:off x="3460992" y="2852778"/>
        <a:ext cx="163746" cy="323003"/>
      </dsp:txXfrm>
    </dsp:sp>
    <dsp:sp modelId="{A61D9027-7132-49CD-A50D-E1D0BFF7A4D9}">
      <dsp:nvSpPr>
        <dsp:cNvPr id="0" name=""/>
        <dsp:cNvSpPr/>
      </dsp:nvSpPr>
      <dsp:spPr>
        <a:xfrm>
          <a:off x="302344" y="2276705"/>
          <a:ext cx="3068630" cy="158335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solidFill>
                <a:schemeClr val="tx1"/>
              </a:solidFill>
            </a:rPr>
            <a:t>Збільшення маси тіла</a:t>
          </a:r>
          <a:endParaRPr lang="uk-UA" sz="2500" kern="1200" dirty="0">
            <a:solidFill>
              <a:schemeClr val="tx1"/>
            </a:solidFill>
          </a:endParaRPr>
        </a:p>
      </dsp:txBody>
      <dsp:txXfrm>
        <a:off x="751734" y="2508581"/>
        <a:ext cx="2169850" cy="11195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180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9242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299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675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9549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75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4545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0185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190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3956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9488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650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98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1960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548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2422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08869-D249-402A-8A06-992168E7F8FD}" type="datetimeFigureOut">
              <a:rPr lang="uk-UA" smtClean="0"/>
              <a:t>11.04.2019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AC1729-DF63-4621-B573-A4C626B54E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1112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2200" y="305751"/>
            <a:ext cx="9144000" cy="2006599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b="1" dirty="0"/>
              <a:t>Ціль 2. Подолання голоду.</a:t>
            </a:r>
            <a:r>
              <a:rPr lang="uk-UA" sz="3200" dirty="0"/>
              <a:t/>
            </a:r>
            <a:br>
              <a:rPr lang="uk-UA" sz="3200" dirty="0"/>
            </a:br>
            <a:r>
              <a:rPr lang="uk-UA" sz="3200" b="1" i="1" dirty="0"/>
              <a:t>Загальне завдання: Покращити структуру харчування домогосподарств з дітьми.</a:t>
            </a:r>
            <a:r>
              <a:rPr lang="uk-UA" sz="3200" dirty="0"/>
              <a:t/>
            </a:r>
            <a:br>
              <a:rPr lang="uk-UA" sz="3200" dirty="0"/>
            </a:br>
            <a:endParaRPr lang="uk-UA" sz="3200" dirty="0"/>
          </a:p>
        </p:txBody>
      </p:sp>
      <p:sp>
        <p:nvSpPr>
          <p:cNvPr id="6" name="Підзаголовок 5"/>
          <p:cNvSpPr>
            <a:spLocks noGrp="1"/>
          </p:cNvSpPr>
          <p:nvPr>
            <p:ph type="subTitle" idx="1"/>
          </p:nvPr>
        </p:nvSpPr>
        <p:spPr>
          <a:xfrm>
            <a:off x="1524000" y="2120900"/>
            <a:ext cx="9144000" cy="3136900"/>
          </a:xfrm>
        </p:spPr>
        <p:txBody>
          <a:bodyPr/>
          <a:lstStyle/>
          <a:p>
            <a:endParaRPr lang="uk-UA" dirty="0"/>
          </a:p>
        </p:txBody>
      </p:sp>
      <p:graphicFrame>
        <p:nvGraphicFramePr>
          <p:cNvPr id="7" name="Таблиця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155960"/>
              </p:ext>
            </p:extLst>
          </p:nvPr>
        </p:nvGraphicFramePr>
        <p:xfrm>
          <a:off x="850900" y="2120900"/>
          <a:ext cx="9702800" cy="38590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67300">
                  <a:extLst>
                    <a:ext uri="{9D8B030D-6E8A-4147-A177-3AD203B41FA5}">
                      <a16:colId xmlns:a16="http://schemas.microsoft.com/office/drawing/2014/main" val="1561797083"/>
                    </a:ext>
                  </a:extLst>
                </a:gridCol>
                <a:gridCol w="4635500">
                  <a:extLst>
                    <a:ext uri="{9D8B030D-6E8A-4147-A177-3AD203B41FA5}">
                      <a16:colId xmlns:a16="http://schemas.microsoft.com/office/drawing/2014/main" val="3605846468"/>
                    </a:ext>
                  </a:extLst>
                </a:gridCol>
              </a:tblGrid>
              <a:tr h="364870">
                <a:tc>
                  <a:txBody>
                    <a:bodyPr/>
                    <a:lstStyle/>
                    <a:p>
                      <a:pPr marL="45021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Завдання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Індикатори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0199721"/>
                  </a:ext>
                </a:extLst>
              </a:tr>
              <a:tr h="1181786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Завдання 2А: </a:t>
                      </a:r>
                      <a:endParaRPr lang="uk-UA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Підвищити </a:t>
                      </a:r>
                      <a:r>
                        <a:rPr lang="uk-UA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збалансованість                      дитячого раціону харчування.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</a:rPr>
                        <a:t>Частка домогосподарств з дітьми, які споживають понаднормову кількість жирів.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9985394"/>
                  </a:ext>
                </a:extLst>
              </a:tr>
              <a:tr h="1590244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Завдання 2В: </a:t>
                      </a:r>
                      <a:endParaRPr lang="uk-UA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Досягти </a:t>
                      </a:r>
                      <a:r>
                        <a:rPr lang="uk-UA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споживання продуктів харчування за основними групами відповідно до норм споживання.</a:t>
                      </a:r>
                    </a:p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</a:rPr>
                        <a:t>Частка домогосподарств з дітьми, які мають недоспоживання за основними групами продуктів харчування.</a:t>
                      </a:r>
                      <a:endParaRPr lang="uk-UA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3909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675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20700" y="818446"/>
            <a:ext cx="90932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 smtClean="0"/>
              <a:t>За даними 2017 року енергетична цінність добового раціону по домогосподарствах з дітьми становила 2558 ккал на особу  і набиралась вона із 73 г білків, 114 г жирів та 316 г вуглеводів. </a:t>
            </a:r>
            <a:r>
              <a:rPr lang="uk-UA" sz="2800" b="1" i="1" dirty="0"/>
              <a:t>У раціоні харчування 84% українських сімей з дітьми споживання жирів перевищує встановлену норму. </a:t>
            </a:r>
          </a:p>
          <a:p>
            <a:pPr algn="just"/>
            <a:endParaRPr lang="uk-UA" sz="2400" b="1" i="1" dirty="0" smtClean="0"/>
          </a:p>
          <a:p>
            <a:pPr algn="just"/>
            <a:r>
              <a:rPr lang="uk-UA" sz="2800" b="1" i="1" dirty="0" smtClean="0"/>
              <a:t>В середньому по домогосподарствах з дітьми споживання жирів перевищує необхідну норму в півтора рази.  </a:t>
            </a:r>
            <a:endParaRPr lang="uk-UA" sz="2800" b="1" i="1" dirty="0"/>
          </a:p>
        </p:txBody>
      </p:sp>
    </p:spTree>
    <p:extLst>
      <p:ext uri="{BB962C8B-B14F-4D97-AF65-F5344CB8AC3E}">
        <p14:creationId xmlns:p14="http://schemas.microsoft.com/office/powerpoint/2010/main" val="1333154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57381297"/>
              </p:ext>
            </p:extLst>
          </p:nvPr>
        </p:nvGraphicFramePr>
        <p:xfrm>
          <a:off x="635000" y="469900"/>
          <a:ext cx="104267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241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546100"/>
            <a:ext cx="8596668" cy="1397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uk-UA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uk-UA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uk-UA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uk-UA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Характерні </a:t>
            </a:r>
            <a:r>
              <a:rPr lang="uk-UA" dirty="0">
                <a:solidFill>
                  <a:schemeClr val="accent5">
                    <a:lumMod val="50000"/>
                  </a:schemeClr>
                </a:solidFill>
              </a:rPr>
              <a:t>хвороби, спричинені надмірним споживанням жирів</a:t>
            </a: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uk-UA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77335" y="2235200"/>
            <a:ext cx="8596668" cy="4292600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</a:rPr>
              <a:t>надлишкова маса </a:t>
            </a:r>
            <a:r>
              <a:rPr lang="uk-UA" sz="5100" dirty="0" smtClean="0">
                <a:solidFill>
                  <a:schemeClr val="tx1"/>
                </a:solidFill>
              </a:rPr>
              <a:t>тіла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</a:rPr>
              <a:t>о</a:t>
            </a:r>
            <a:r>
              <a:rPr lang="uk-UA" sz="5100" dirty="0" smtClean="0">
                <a:solidFill>
                  <a:schemeClr val="tx1"/>
                </a:solidFill>
              </a:rPr>
              <a:t>жиріння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</a:rPr>
              <a:t>п</a:t>
            </a:r>
            <a:r>
              <a:rPr lang="uk-UA" sz="5100" dirty="0" smtClean="0">
                <a:solidFill>
                  <a:schemeClr val="tx1"/>
                </a:solidFill>
              </a:rPr>
              <a:t>орушення ліпідного обміну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</a:rPr>
              <a:t>а</a:t>
            </a:r>
            <a:r>
              <a:rPr lang="uk-UA" sz="5100" dirty="0" smtClean="0">
                <a:solidFill>
                  <a:schemeClr val="tx1"/>
                </a:solidFill>
              </a:rPr>
              <a:t>ртеріальна гіпертензія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</a:rPr>
              <a:t>п</a:t>
            </a:r>
            <a:r>
              <a:rPr lang="uk-UA" sz="5100" dirty="0" smtClean="0">
                <a:solidFill>
                  <a:schemeClr val="tx1"/>
                </a:solidFill>
              </a:rPr>
              <a:t>орушення шлунково-кишкового тракту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</a:rPr>
              <a:t>з</a:t>
            </a:r>
            <a:r>
              <a:rPr lang="uk-UA" sz="5100" dirty="0" smtClean="0">
                <a:solidFill>
                  <a:schemeClr val="tx1"/>
                </a:solidFill>
              </a:rPr>
              <a:t>апальні захворювання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5100" dirty="0">
                <a:solidFill>
                  <a:schemeClr val="tx1"/>
                </a:solidFill>
              </a:rPr>
              <a:t>о</a:t>
            </a:r>
            <a:r>
              <a:rPr lang="uk-UA" sz="5100" dirty="0" smtClean="0">
                <a:solidFill>
                  <a:schemeClr val="tx1"/>
                </a:solidFill>
              </a:rPr>
              <a:t>нкологічні захворювання</a:t>
            </a:r>
            <a:r>
              <a:rPr lang="uk-UA" sz="3200" dirty="0"/>
              <a:t/>
            </a:r>
            <a:br>
              <a:rPr lang="uk-UA" sz="3200" dirty="0"/>
            </a:b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420930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737100" y="1384300"/>
            <a:ext cx="4978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За </a:t>
            </a:r>
            <a:r>
              <a:rPr lang="uk-UA" sz="2800" dirty="0"/>
              <a:t>даними Центру медичної статистики МОЗ України, щороку фіксують 15,5 тис нових випадків ожиріння у дітей. Загалом таких дітей в Україні близько 70 </a:t>
            </a:r>
            <a:r>
              <a:rPr lang="uk-UA" sz="2800" dirty="0" smtClean="0"/>
              <a:t>тисяч, або кожна сота дитина.</a:t>
            </a:r>
            <a:endParaRPr lang="uk-UA" sz="2800" dirty="0"/>
          </a:p>
        </p:txBody>
      </p:sp>
      <p:pic>
        <p:nvPicPr>
          <p:cNvPr id="3" name="Picture 3" descr="Boy_cropp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73" y="990600"/>
            <a:ext cx="4233345" cy="445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9831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177834"/>
              </p:ext>
            </p:extLst>
          </p:nvPr>
        </p:nvGraphicFramePr>
        <p:xfrm>
          <a:off x="655637" y="157956"/>
          <a:ext cx="9656763" cy="6357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1863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334" y="190500"/>
            <a:ext cx="8596668" cy="7874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Наслідки недостатнього споживання окремих груп харчових продуктів для дітей -1</a:t>
            </a:r>
            <a:endParaRPr lang="uk-UA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683080"/>
              </p:ext>
            </p:extLst>
          </p:nvPr>
        </p:nvGraphicFramePr>
        <p:xfrm>
          <a:off x="279400" y="1246188"/>
          <a:ext cx="10744200" cy="4964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3100">
                  <a:extLst>
                    <a:ext uri="{9D8B030D-6E8A-4147-A177-3AD203B41FA5}">
                      <a16:colId xmlns:a16="http://schemas.microsoft.com/office/drawing/2014/main" val="2286071954"/>
                    </a:ext>
                  </a:extLst>
                </a:gridCol>
                <a:gridCol w="2684552">
                  <a:extLst>
                    <a:ext uri="{9D8B030D-6E8A-4147-A177-3AD203B41FA5}">
                      <a16:colId xmlns:a16="http://schemas.microsoft.com/office/drawing/2014/main" val="2763863752"/>
                    </a:ext>
                  </a:extLst>
                </a:gridCol>
                <a:gridCol w="6116548">
                  <a:extLst>
                    <a:ext uri="{9D8B030D-6E8A-4147-A177-3AD203B41FA5}">
                      <a16:colId xmlns:a16="http://schemas.microsoft.com/office/drawing/2014/main" val="3727546743"/>
                    </a:ext>
                  </a:extLst>
                </a:gridCol>
              </a:tblGrid>
              <a:tr h="1013649">
                <a:tc>
                  <a:txBody>
                    <a:bodyPr/>
                    <a:lstStyle/>
                    <a:p>
                      <a:pPr marL="180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Групи продуктів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Вітаміни та 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поживні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речовини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80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C00000"/>
                          </a:solidFill>
                          <a:effectLst/>
                        </a:rPr>
                        <a:t>Наслідки </a:t>
                      </a:r>
                      <a:r>
                        <a:rPr lang="uk-UA" sz="2400" dirty="0">
                          <a:solidFill>
                            <a:srgbClr val="C00000"/>
                          </a:solidFill>
                          <a:effectLst/>
                        </a:rPr>
                        <a:t>нестачі в організмі </a:t>
                      </a:r>
                      <a:endParaRPr lang="uk-UA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extLst>
                  <a:ext uri="{0D108BD9-81ED-4DB2-BD59-A6C34878D82A}">
                    <a16:rowId xmlns:a16="http://schemas.microsoft.com/office/drawing/2014/main" val="292112663"/>
                  </a:ext>
                </a:extLst>
              </a:tr>
              <a:tr h="1664463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М’ясо та м’ясопродукти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tx1"/>
                          </a:solidFill>
                          <a:effectLst/>
                        </a:rPr>
                        <a:t>білки, залізо, вітаміни В-групи, в першу чергу - В12, вітаміни А, D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</a:rPr>
                        <a:t>анемія, послаблення імунітету, порушення росту, виснаження, анорексія, крихкість кісток і нігтів, стомлюваність, депресія й сплутаність свідомості, часті запаморочення, серцебиття, зниження розумових здібностей</a:t>
                      </a:r>
                      <a:endParaRPr lang="uk-UA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extLst>
                  <a:ext uri="{0D108BD9-81ED-4DB2-BD59-A6C34878D82A}">
                    <a16:rowId xmlns:a16="http://schemas.microsoft.com/office/drawing/2014/main" val="2584236964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Молоко і молочні продукти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tx1"/>
                          </a:solidFill>
                          <a:effectLst/>
                        </a:rPr>
                        <a:t>вітаміни А, Е, В2, В6, РР, кальцій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</a:rPr>
                        <a:t>збудження нервової системи, остеопороз, зниження гостроти зору, розм’якшення і деформація кісток, рахіт, погіршення роботи шлунково-кишкового тракту</a:t>
                      </a:r>
                      <a:endParaRPr lang="uk-UA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extLst>
                  <a:ext uri="{0D108BD9-81ED-4DB2-BD59-A6C34878D82A}">
                    <a16:rowId xmlns:a16="http://schemas.microsoft.com/office/drawing/2014/main" val="137739532"/>
                  </a:ext>
                </a:extLst>
              </a:tr>
              <a:tr h="795135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Яйця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tx1"/>
                          </a:solidFill>
                          <a:effectLst/>
                        </a:rPr>
                        <a:t>вітаміни В2, В12, А, Е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</a:rPr>
                        <a:t>зниження гостроти зору, «куряча сліпота»,  неврологічні порушення, ураження периферичних нервів </a:t>
                      </a:r>
                      <a:endParaRPr lang="uk-UA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extLst>
                  <a:ext uri="{0D108BD9-81ED-4DB2-BD59-A6C34878D82A}">
                    <a16:rowId xmlns:a16="http://schemas.microsoft.com/office/drawing/2014/main" val="1802379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6490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334" y="190500"/>
            <a:ext cx="8596668" cy="7874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Наслідки недостатнього споживання окремих груп харчових продуктів для дітей -2</a:t>
            </a:r>
            <a:endParaRPr lang="uk-UA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339690"/>
              </p:ext>
            </p:extLst>
          </p:nvPr>
        </p:nvGraphicFramePr>
        <p:xfrm>
          <a:off x="279400" y="1246188"/>
          <a:ext cx="10744200" cy="53331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286071954"/>
                    </a:ext>
                  </a:extLst>
                </a:gridCol>
                <a:gridCol w="3179852">
                  <a:extLst>
                    <a:ext uri="{9D8B030D-6E8A-4147-A177-3AD203B41FA5}">
                      <a16:colId xmlns:a16="http://schemas.microsoft.com/office/drawing/2014/main" val="2763863752"/>
                    </a:ext>
                  </a:extLst>
                </a:gridCol>
                <a:gridCol w="6116548">
                  <a:extLst>
                    <a:ext uri="{9D8B030D-6E8A-4147-A177-3AD203B41FA5}">
                      <a16:colId xmlns:a16="http://schemas.microsoft.com/office/drawing/2014/main" val="3727546743"/>
                    </a:ext>
                  </a:extLst>
                </a:gridCol>
              </a:tblGrid>
              <a:tr h="925512">
                <a:tc>
                  <a:txBody>
                    <a:bodyPr/>
                    <a:lstStyle/>
                    <a:p>
                      <a:pPr marL="180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Групи продуктів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Вітаміни та </a:t>
                      </a: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поживні </a:t>
                      </a: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</a:rPr>
                        <a:t>речовини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80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C00000"/>
                          </a:solidFill>
                          <a:effectLst/>
                        </a:rPr>
                        <a:t>Наслідки </a:t>
                      </a:r>
                      <a:r>
                        <a:rPr lang="uk-UA" sz="2400" dirty="0">
                          <a:solidFill>
                            <a:srgbClr val="C00000"/>
                          </a:solidFill>
                          <a:effectLst/>
                        </a:rPr>
                        <a:t>нестачі в організмі </a:t>
                      </a:r>
                      <a:endParaRPr lang="uk-UA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extLst>
                  <a:ext uri="{0D108BD9-81ED-4DB2-BD59-A6C34878D82A}">
                    <a16:rowId xmlns:a16="http://schemas.microsoft.com/office/drawing/2014/main" val="292112663"/>
                  </a:ext>
                </a:extLst>
              </a:tr>
              <a:tr h="1664463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Риба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>
                          <a:solidFill>
                            <a:schemeClr val="tx1"/>
                          </a:solidFill>
                          <a:effectLst/>
                        </a:rPr>
                        <a:t>білки, залізо,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вітаміни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</a:rPr>
                        <a:t> А, Д, E, 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В-групи, </a:t>
                      </a:r>
                      <a:endParaRPr lang="uk-UA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80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кальцій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</a:rPr>
                        <a:t>, йод,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залізо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магній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</a:rPr>
                        <a:t>, фосфор, селен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розм’якшення і деформація кісток, рахіт, «куряча сліпота», ураження епітелію, повільний ріст; алопеція; стоматит, блефарит, анемія, </a:t>
                      </a:r>
                      <a:r>
                        <a:rPr lang="uk-UA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кардіоміопатія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, порушення росту й утворення кісткової тканини, зниження функції печінки, підшлункової залози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extLst>
                  <a:ext uri="{0D108BD9-81ED-4DB2-BD59-A6C34878D82A}">
                    <a16:rowId xmlns:a16="http://schemas.microsoft.com/office/drawing/2014/main" val="2584236964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</a:rPr>
                        <a:t>Овочі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фолієва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 кислота, залізо, магній, калій, вітаміни А, С і К, антиоксиданти і </a:t>
                      </a:r>
                      <a:r>
                        <a:rPr lang="uk-UA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фіторечовини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, клітковина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ураження епітелію, серцеві хвороби, риніти, ларинготрахеїти, бронхіти, порушення обміну речовин, зниження працездатності, кровоточивість ясен, ламкість судин, легкість утворення синців, носові кровотечі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extLst>
                  <a:ext uri="{0D108BD9-81ED-4DB2-BD59-A6C34878D82A}">
                    <a16:rowId xmlns:a16="http://schemas.microsoft.com/office/drawing/2014/main" val="137739532"/>
                  </a:ext>
                </a:extLst>
              </a:tr>
              <a:tr h="795135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Фрукти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</a:rPr>
                        <a:t>В1, В2, РР, В6, Н, пантотенова кислота;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фолієва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</a:rPr>
                        <a:t> кислота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tc>
                  <a:txBody>
                    <a:bodyPr/>
                    <a:lstStyle/>
                    <a:p>
                      <a:pPr marL="180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</a:rPr>
                        <a:t>зниження гостроти зору, порушення обміну речовин, зниження працездатності, м’язові посмикування, утворення каменів у нирках, погіршення роботи шлунково-кишкового тракту, зниження апетиту, дратівливість, запаморочення</a:t>
                      </a:r>
                      <a:endParaRPr lang="uk-UA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830" marR="26830" marT="0" marB="0"/>
                </a:tc>
                <a:extLst>
                  <a:ext uri="{0D108BD9-81ED-4DB2-BD59-A6C34878D82A}">
                    <a16:rowId xmlns:a16="http://schemas.microsoft.com/office/drawing/2014/main" val="1802379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23657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</TotalTime>
  <Words>516</Words>
  <Application>Microsoft Office PowerPoint</Application>
  <PresentationFormat>Широкоэкранный</PresentationFormat>
  <Paragraphs>57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Ціль 2. Подолання голоду. Загальне завдання: Покращити структуру харчування домогосподарств з дітьми. </vt:lpstr>
      <vt:lpstr>Презентация PowerPoint</vt:lpstr>
      <vt:lpstr>Презентация PowerPoint</vt:lpstr>
      <vt:lpstr>    Характерні хвороби, спричинені надмірним споживанням жирів:</vt:lpstr>
      <vt:lpstr>Презентация PowerPoint</vt:lpstr>
      <vt:lpstr>Презентация PowerPoint</vt:lpstr>
      <vt:lpstr>Наслідки недостатнього споживання окремих груп харчових продуктів для дітей -1</vt:lpstr>
      <vt:lpstr>Наслідки недостатнього споживання окремих груп харчових продуктів для дітей -2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Ціль 2. Подолання голоду. Загальне завдання: Покращити структуру харчування домогосподарств з дітьми.</dc:title>
  <dc:creator>Svitlana</dc:creator>
  <cp:lastModifiedBy>Пользователь Windows</cp:lastModifiedBy>
  <cp:revision>15</cp:revision>
  <dcterms:created xsi:type="dcterms:W3CDTF">2019-04-09T13:17:23Z</dcterms:created>
  <dcterms:modified xsi:type="dcterms:W3CDTF">2019-04-11T12:23:14Z</dcterms:modified>
</cp:coreProperties>
</file>