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5"/>
  </p:notesMasterIdLst>
  <p:sldIdLst>
    <p:sldId id="257" r:id="rId2"/>
    <p:sldId id="327" r:id="rId3"/>
    <p:sldId id="384" r:id="rId4"/>
    <p:sldId id="351" r:id="rId5"/>
    <p:sldId id="352" r:id="rId6"/>
    <p:sldId id="386" r:id="rId7"/>
    <p:sldId id="355" r:id="rId8"/>
    <p:sldId id="387" r:id="rId9"/>
    <p:sldId id="358" r:id="rId10"/>
    <p:sldId id="389" r:id="rId11"/>
    <p:sldId id="390" r:id="rId12"/>
    <p:sldId id="359" r:id="rId13"/>
    <p:sldId id="356" r:id="rId14"/>
    <p:sldId id="388" r:id="rId15"/>
    <p:sldId id="354" r:id="rId16"/>
    <p:sldId id="360" r:id="rId17"/>
    <p:sldId id="382" r:id="rId18"/>
    <p:sldId id="364" r:id="rId19"/>
    <p:sldId id="363" r:id="rId20"/>
    <p:sldId id="342" r:id="rId21"/>
    <p:sldId id="322" r:id="rId22"/>
    <p:sldId id="347" r:id="rId23"/>
    <p:sldId id="348" r:id="rId24"/>
    <p:sldId id="349" r:id="rId25"/>
    <p:sldId id="350" r:id="rId26"/>
    <p:sldId id="365" r:id="rId27"/>
    <p:sldId id="366" r:id="rId28"/>
    <p:sldId id="385" r:id="rId29"/>
    <p:sldId id="368" r:id="rId30"/>
    <p:sldId id="369" r:id="rId31"/>
    <p:sldId id="370" r:id="rId32"/>
    <p:sldId id="371" r:id="rId33"/>
    <p:sldId id="372" r:id="rId34"/>
    <p:sldId id="373" r:id="rId35"/>
    <p:sldId id="374" r:id="rId36"/>
    <p:sldId id="375" r:id="rId37"/>
    <p:sldId id="377" r:id="rId38"/>
    <p:sldId id="378" r:id="rId39"/>
    <p:sldId id="336" r:id="rId40"/>
    <p:sldId id="338" r:id="rId41"/>
    <p:sldId id="379" r:id="rId42"/>
    <p:sldId id="331" r:id="rId43"/>
    <p:sldId id="259" r:id="rId44"/>
  </p:sldIdLst>
  <p:sldSz cx="9144000" cy="6858000" type="screen4x3"/>
  <p:notesSz cx="6797675" cy="9928225"/>
  <p:defaultTextStyle>
    <a:defPPr>
      <a:defRPr lang="ru-RU"/>
    </a:defPPr>
    <a:lvl1pPr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66"/>
    <a:srgbClr val="FF6600"/>
    <a:srgbClr val="CFD7DF"/>
    <a:srgbClr val="00AC00"/>
    <a:srgbClr val="00FF00"/>
    <a:srgbClr val="D0E5FC"/>
    <a:srgbClr val="BCDAFA"/>
    <a:srgbClr val="CCECFF"/>
    <a:srgbClr val="0033CC"/>
    <a:srgbClr val="67F1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6729" autoAdjust="0"/>
    <p:restoredTop sz="95565" autoAdjust="0"/>
  </p:normalViewPr>
  <p:slideViewPr>
    <p:cSldViewPr>
      <p:cViewPr>
        <p:scale>
          <a:sx n="50" d="100"/>
          <a:sy n="50" d="100"/>
        </p:scale>
        <p:origin x="-1555" y="-1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uk-UA"/>
  <c:chart>
    <c:title>
      <c:tx>
        <c:rich>
          <a:bodyPr rot="0" spcFirstLastPara="1" vertOverflow="ellipsis" vert="horz" wrap="square" anchor="ctr" anchorCtr="1"/>
          <a:lstStyle/>
          <a:p>
            <a:pPr>
              <a:defRPr lang="ru-RU" sz="1862" b="1" i="0" u="none" strike="noStrike" kern="1200" cap="all" spc="50" baseline="0">
                <a:solidFill>
                  <a:schemeClr val="tx1">
                    <a:lumMod val="65000"/>
                    <a:lumOff val="35000"/>
                  </a:schemeClr>
                </a:solidFill>
                <a:latin typeface="+mn-lt"/>
                <a:ea typeface="+mn-ea"/>
                <a:cs typeface="+mn-cs"/>
              </a:defRPr>
            </a:pPr>
            <a:r>
              <a:rPr lang="ru-RU" sz="1600" b="1" cap="none" dirty="0" err="1" smtClean="0">
                <a:solidFill>
                  <a:schemeClr val="tx1"/>
                </a:solidFill>
                <a:latin typeface="Times New Roman" panose="02020603050405020304" pitchFamily="18" charset="0"/>
                <a:cs typeface="Times New Roman" panose="02020603050405020304" pitchFamily="18" charset="0"/>
              </a:rPr>
              <a:t>Розподіл</a:t>
            </a:r>
            <a:r>
              <a:rPr lang="ru-RU" sz="1600" b="1" cap="none" dirty="0" smtClean="0">
                <a:solidFill>
                  <a:schemeClr val="tx1"/>
                </a:solidFill>
                <a:latin typeface="Times New Roman" panose="02020603050405020304" pitchFamily="18" charset="0"/>
                <a:cs typeface="Times New Roman" panose="02020603050405020304" pitchFamily="18" charset="0"/>
              </a:rPr>
              <a:t> </a:t>
            </a:r>
            <a:r>
              <a:rPr lang="ru-RU" sz="1600" b="1" cap="none" dirty="0" err="1" smtClean="0">
                <a:solidFill>
                  <a:schemeClr val="tx1"/>
                </a:solidFill>
                <a:latin typeface="Times New Roman" panose="02020603050405020304" pitchFamily="18" charset="0"/>
                <a:cs typeface="Times New Roman" panose="02020603050405020304" pitchFamily="18" charset="0"/>
              </a:rPr>
              <a:t>домогосподарств</a:t>
            </a:r>
            <a:endParaRPr lang="ru-RU" sz="1600" b="1" cap="none" dirty="0" smtClean="0">
              <a:solidFill>
                <a:schemeClr val="tx1"/>
              </a:solidFill>
              <a:latin typeface="Times New Roman" panose="02020603050405020304" pitchFamily="18" charset="0"/>
              <a:cs typeface="Times New Roman" panose="02020603050405020304" pitchFamily="18" charset="0"/>
            </a:endParaRPr>
          </a:p>
          <a:p>
            <a:pPr>
              <a:defRPr lang="ru-RU" sz="1862" b="1" i="0" u="none" strike="noStrike" kern="1200" cap="all" spc="50" baseline="0">
                <a:solidFill>
                  <a:schemeClr val="tx1">
                    <a:lumMod val="65000"/>
                    <a:lumOff val="35000"/>
                  </a:schemeClr>
                </a:solidFill>
                <a:latin typeface="+mn-lt"/>
                <a:ea typeface="+mn-ea"/>
                <a:cs typeface="+mn-cs"/>
              </a:defRPr>
            </a:pPr>
            <a:r>
              <a:rPr lang="ru-RU" sz="1600" b="1" cap="none" dirty="0" smtClean="0">
                <a:solidFill>
                  <a:schemeClr val="tx1"/>
                </a:solidFill>
                <a:latin typeface="Times New Roman" panose="02020603050405020304" pitchFamily="18" charset="0"/>
                <a:cs typeface="Times New Roman" panose="02020603050405020304" pitchFamily="18" charset="0"/>
              </a:rPr>
              <a:t>з </a:t>
            </a:r>
            <a:r>
              <a:rPr lang="ru-RU" sz="1600" b="1" cap="none" dirty="0" err="1" smtClean="0">
                <a:solidFill>
                  <a:schemeClr val="tx1"/>
                </a:solidFill>
                <a:latin typeface="Times New Roman" panose="02020603050405020304" pitchFamily="18" charset="0"/>
                <a:cs typeface="Times New Roman" panose="02020603050405020304" pitchFamily="18" charset="0"/>
              </a:rPr>
              <a:t>дітьми</a:t>
            </a:r>
            <a:r>
              <a:rPr lang="ru-RU" sz="1600" b="1" cap="none" dirty="0" smtClean="0">
                <a:solidFill>
                  <a:schemeClr val="tx1"/>
                </a:solidFill>
                <a:latin typeface="Times New Roman" panose="02020603050405020304" pitchFamily="18" charset="0"/>
                <a:cs typeface="Times New Roman" panose="02020603050405020304" pitchFamily="18" charset="0"/>
              </a:rPr>
              <a:t>,</a:t>
            </a:r>
            <a:endParaRPr lang="ru-RU" sz="1600" b="1" cap="none" baseline="0" dirty="0" smtClean="0">
              <a:solidFill>
                <a:schemeClr val="tx1"/>
              </a:solidFill>
              <a:latin typeface="Times New Roman" panose="02020603050405020304" pitchFamily="18" charset="0"/>
              <a:cs typeface="Times New Roman" panose="02020603050405020304" pitchFamily="18" charset="0"/>
            </a:endParaRPr>
          </a:p>
          <a:p>
            <a:pPr>
              <a:defRPr lang="ru-RU" sz="1862" b="1" i="0" u="none" strike="noStrike" kern="1200" cap="all" spc="50" baseline="0">
                <a:solidFill>
                  <a:schemeClr val="tx1">
                    <a:lumMod val="65000"/>
                    <a:lumOff val="35000"/>
                  </a:schemeClr>
                </a:solidFill>
                <a:latin typeface="+mn-lt"/>
                <a:ea typeface="+mn-ea"/>
                <a:cs typeface="+mn-cs"/>
              </a:defRPr>
            </a:pPr>
            <a:r>
              <a:rPr lang="ru-RU" sz="1600" b="1" cap="none" dirty="0" smtClean="0">
                <a:solidFill>
                  <a:schemeClr val="tx1"/>
                </a:solidFill>
                <a:latin typeface="Times New Roman" panose="02020603050405020304" pitchFamily="18" charset="0"/>
                <a:cs typeface="Times New Roman" panose="02020603050405020304" pitchFamily="18" charset="0"/>
              </a:rPr>
              <a:t>за </a:t>
            </a:r>
            <a:r>
              <a:rPr lang="ru-RU" sz="1600" b="1" cap="none" dirty="0" err="1" smtClean="0">
                <a:solidFill>
                  <a:schemeClr val="tx1"/>
                </a:solidFill>
                <a:latin typeface="Times New Roman" panose="02020603050405020304" pitchFamily="18" charset="0"/>
                <a:cs typeface="Times New Roman" panose="02020603050405020304" pitchFamily="18" charset="0"/>
              </a:rPr>
              <a:t>чисельністю</a:t>
            </a:r>
            <a:r>
              <a:rPr lang="ru-RU" sz="1600" b="1" cap="none" dirty="0" smtClean="0">
                <a:solidFill>
                  <a:schemeClr val="tx1"/>
                </a:solidFill>
                <a:latin typeface="Times New Roman" panose="02020603050405020304" pitchFamily="18" charset="0"/>
                <a:cs typeface="Times New Roman" panose="02020603050405020304" pitchFamily="18" charset="0"/>
              </a:rPr>
              <a:t> </a:t>
            </a:r>
            <a:r>
              <a:rPr lang="ru-RU" sz="1600" b="1" cap="none" dirty="0" err="1" smtClean="0">
                <a:solidFill>
                  <a:schemeClr val="tx1"/>
                </a:solidFill>
                <a:latin typeface="Times New Roman" panose="02020603050405020304" pitchFamily="18" charset="0"/>
                <a:cs typeface="Times New Roman" panose="02020603050405020304" pitchFamily="18" charset="0"/>
              </a:rPr>
              <a:t>дітей</a:t>
            </a:r>
            <a:endParaRPr lang="ru-RU" sz="1600" b="1" cap="none" dirty="0" smtClean="0">
              <a:solidFill>
                <a:schemeClr val="tx1"/>
              </a:solidFill>
              <a:latin typeface="Times New Roman" panose="02020603050405020304" pitchFamily="18" charset="0"/>
              <a:cs typeface="Times New Roman" panose="02020603050405020304" pitchFamily="18" charset="0"/>
            </a:endParaRPr>
          </a:p>
          <a:p>
            <a:pPr>
              <a:defRPr lang="ru-RU" sz="1862" b="1" i="0" u="none" strike="noStrike" kern="1200" cap="all" spc="50" baseline="0">
                <a:solidFill>
                  <a:schemeClr val="tx1">
                    <a:lumMod val="65000"/>
                    <a:lumOff val="35000"/>
                  </a:schemeClr>
                </a:solidFill>
                <a:latin typeface="+mn-lt"/>
                <a:ea typeface="+mn-ea"/>
                <a:cs typeface="+mn-cs"/>
              </a:defRPr>
            </a:pPr>
            <a:r>
              <a:rPr lang="ru-RU" sz="1600" b="1" cap="none" dirty="0" smtClean="0">
                <a:solidFill>
                  <a:schemeClr val="tx1"/>
                </a:solidFill>
                <a:latin typeface="Times New Roman" panose="02020603050405020304" pitchFamily="18" charset="0"/>
                <a:cs typeface="Times New Roman" panose="02020603050405020304" pitchFamily="18" charset="0"/>
              </a:rPr>
              <a:t>у </a:t>
            </a:r>
            <a:r>
              <a:rPr lang="ru-RU" sz="1600" b="1" cap="none" dirty="0" err="1" smtClean="0">
                <a:solidFill>
                  <a:schemeClr val="tx1"/>
                </a:solidFill>
                <a:latin typeface="Times New Roman" panose="02020603050405020304" pitchFamily="18" charset="0"/>
                <a:cs typeface="Times New Roman" panose="02020603050405020304" pitchFamily="18" charset="0"/>
              </a:rPr>
              <a:t>їх</a:t>
            </a:r>
            <a:r>
              <a:rPr lang="ru-RU" sz="1600" b="1" cap="none" dirty="0" smtClean="0">
                <a:solidFill>
                  <a:schemeClr val="tx1"/>
                </a:solidFill>
                <a:latin typeface="Times New Roman" panose="02020603050405020304" pitchFamily="18" charset="0"/>
                <a:cs typeface="Times New Roman" panose="02020603050405020304" pitchFamily="18" charset="0"/>
              </a:rPr>
              <a:t> </a:t>
            </a:r>
            <a:r>
              <a:rPr lang="ru-RU" sz="1600" b="1" cap="none" dirty="0" err="1" smtClean="0">
                <a:solidFill>
                  <a:schemeClr val="tx1"/>
                </a:solidFill>
                <a:latin typeface="Times New Roman" panose="02020603050405020304" pitchFamily="18" charset="0"/>
                <a:cs typeface="Times New Roman" panose="02020603050405020304" pitchFamily="18" charset="0"/>
              </a:rPr>
              <a:t>складі</a:t>
            </a:r>
            <a:r>
              <a:rPr lang="ru-RU" sz="1600" b="1" cap="none" dirty="0" smtClean="0">
                <a:solidFill>
                  <a:schemeClr val="tx1"/>
                </a:solidFill>
                <a:latin typeface="Times New Roman" panose="02020603050405020304" pitchFamily="18" charset="0"/>
                <a:cs typeface="Times New Roman" panose="02020603050405020304" pitchFamily="18" charset="0"/>
              </a:rPr>
              <a:t> (у %) </a:t>
            </a:r>
            <a:endParaRPr lang="ru-RU" sz="1600" b="1" cap="none" dirty="0">
              <a:solidFill>
                <a:schemeClr val="tx1"/>
              </a:solidFill>
              <a:latin typeface="Times New Roman" panose="02020603050405020304" pitchFamily="18" charset="0"/>
              <a:cs typeface="Times New Roman" panose="02020603050405020304" pitchFamily="18" charset="0"/>
            </a:endParaRPr>
          </a:p>
        </c:rich>
      </c:tx>
      <c:layout>
        <c:manualLayout>
          <c:xMode val="edge"/>
          <c:yMode val="edge"/>
          <c:x val="0.12587219791484944"/>
          <c:y val="5.6250000000000001E-2"/>
        </c:manualLayout>
      </c:layout>
      <c:spPr>
        <a:noFill/>
        <a:ln>
          <a:noFill/>
        </a:ln>
        <a:effectLst/>
      </c:spPr>
    </c:title>
    <c:plotArea>
      <c:layout/>
      <c:pieChart>
        <c:varyColors val="1"/>
        <c:ser>
          <c:idx val="0"/>
          <c:order val="0"/>
          <c:tx>
            <c:strRef>
              <c:f>Лист1!$B$1</c:f>
              <c:strCache>
                <c:ptCount val="1"/>
                <c:pt idx="0">
                  <c:v>Розподіл домогосподарств з дітьми 
за чисельністю дітей у їх складі (у %) </c:v>
                </c:pt>
              </c:strCache>
            </c:strRef>
          </c:tx>
          <c:dPt>
            <c:idx val="0"/>
            <c:spPr>
              <a:solidFill>
                <a:srgbClr val="FF6600"/>
              </a:solidFill>
              <a:ln>
                <a:noFill/>
              </a:ln>
              <a:effectLst/>
              <a:scene3d>
                <a:camera prst="orthographicFront"/>
                <a:lightRig rig="brightRoom" dir="t"/>
              </a:scene3d>
              <a:sp3d prstMaterial="flat">
                <a:bevelT w="50800" h="101600" prst="angle"/>
                <a:contourClr>
                  <a:srgbClr val="000000"/>
                </a:contourClr>
              </a:sp3d>
            </c:spPr>
          </c:dPt>
          <c:dPt>
            <c:idx val="1"/>
            <c:spPr>
              <a:solidFill>
                <a:srgbClr val="00AC00"/>
              </a:solidFill>
              <a:ln>
                <a:noFill/>
              </a:ln>
              <a:effectLst/>
              <a:scene3d>
                <a:camera prst="orthographicFront"/>
                <a:lightRig rig="brightRoom" dir="t"/>
              </a:scene3d>
              <a:sp3d prstMaterial="flat">
                <a:bevelT w="50800" h="101600" prst="angle"/>
                <a:contourClr>
                  <a:srgbClr val="000000"/>
                </a:contourClr>
              </a:sp3d>
            </c:spPr>
          </c:dPt>
          <c:dPt>
            <c:idx val="2"/>
            <c:spPr>
              <a:solidFill>
                <a:srgbClr val="FFFF66"/>
              </a:solidFill>
              <a:ln>
                <a:noFill/>
              </a:ln>
              <a:effectLst/>
              <a:scene3d>
                <a:camera prst="orthographicFront"/>
                <a:lightRig rig="brightRoom" dir="t"/>
              </a:scene3d>
              <a:sp3d prstMaterial="flat">
                <a:bevelT w="50800" h="101600" prst="angle"/>
                <a:contourClr>
                  <a:srgbClr val="000000"/>
                </a:contourClr>
              </a:sp3d>
            </c:spPr>
          </c:dPt>
          <c:dPt>
            <c:idx val="3"/>
            <c:spPr>
              <a:solidFill>
                <a:schemeClr val="accent4"/>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0.25563941665491779"/>
                  <c:y val="4.4837352362204722E-2"/>
                </c:manualLayout>
              </c:layout>
              <c:tx>
                <c:rich>
                  <a:bodyPr/>
                  <a:lstStyle/>
                  <a:p>
                    <a:fld id="{556F6F5C-0156-4F63-A0FE-3EC588ECEE47}" type="PERCENTAGE">
                      <a:rPr lang="en-US" sz="1800">
                        <a:solidFill>
                          <a:schemeClr val="tx1"/>
                        </a:solidFill>
                        <a:latin typeface="Times New Roman" panose="02020603050405020304" pitchFamily="18" charset="0"/>
                        <a:cs typeface="Times New Roman" panose="02020603050405020304" pitchFamily="18" charset="0"/>
                      </a:rPr>
                      <a:pPr/>
                      <a:t>[ПРОЦЕНТ]</a:t>
                    </a:fld>
                    <a:endParaRPr lang="uk-UA"/>
                  </a:p>
                </c:rich>
              </c:tx>
              <c:dLblPos val="bestFit"/>
              <c:showPercent val="1"/>
              <c:extLst>
                <c:ext xmlns:c15="http://schemas.microsoft.com/office/drawing/2012/chart" uri="{CE6537A1-D6FC-4f65-9D91-7224C49458BB}">
                  <c15:dlblFieldTable/>
                  <c15:showDataLabelsRange val="0"/>
                </c:ext>
              </c:extLst>
            </c:dLbl>
            <c:dLbl>
              <c:idx val="1"/>
              <c:layout>
                <c:manualLayout>
                  <c:x val="-0.12143265078868219"/>
                  <c:y val="-7.5529773622047394E-2"/>
                </c:manualLayout>
              </c:layout>
              <c:tx>
                <c:rich>
                  <a:bodyPr/>
                  <a:lstStyle/>
                  <a:p>
                    <a:fld id="{A07F08E9-DEBB-46D7-8256-F4EC473FF425}" type="PERCENTAGE">
                      <a:rPr lang="en-US" sz="1600">
                        <a:solidFill>
                          <a:schemeClr val="tx1"/>
                        </a:solidFill>
                        <a:latin typeface="Times New Roman" panose="02020603050405020304" pitchFamily="18" charset="0"/>
                        <a:cs typeface="Times New Roman" panose="02020603050405020304" pitchFamily="18" charset="0"/>
                      </a:rPr>
                      <a:pPr/>
                      <a:t>[ПРОЦЕНТ]</a:t>
                    </a:fld>
                    <a:endParaRPr lang="uk-UA"/>
                  </a:p>
                </c:rich>
              </c:tx>
              <c:dLblPos val="bestFit"/>
              <c:showPercent val="1"/>
              <c:extLst>
                <c:ext xmlns:c15="http://schemas.microsoft.com/office/drawing/2012/chart" uri="{CE6537A1-D6FC-4f65-9D91-7224C49458BB}">
                  <c15:dlblFieldTable/>
                  <c15:showDataLabelsRange val="0"/>
                </c:ext>
              </c:extLst>
            </c:dLbl>
            <c:dLbl>
              <c:idx val="2"/>
              <c:layout>
                <c:manualLayout>
                  <c:x val="-1.3968608043815355E-2"/>
                  <c:y val="0"/>
                </c:manualLayout>
              </c:layout>
              <c:tx>
                <c:rich>
                  <a:bodyPr/>
                  <a:lstStyle/>
                  <a:p>
                    <a:fld id="{4D20364F-544F-4176-8177-B56F621E0937}" type="PERCENTAGE">
                      <a:rPr lang="en-US" sz="1600">
                        <a:solidFill>
                          <a:schemeClr val="tx1"/>
                        </a:solidFill>
                        <a:latin typeface="Times New Roman" panose="02020603050405020304" pitchFamily="18" charset="0"/>
                        <a:cs typeface="Times New Roman" panose="02020603050405020304" pitchFamily="18" charset="0"/>
                      </a:rPr>
                      <a:pPr/>
                      <a:t>[ПРОЦЕНТ]</a:t>
                    </a:fld>
                    <a:endParaRPr lang="uk-UA"/>
                  </a:p>
                </c:rich>
              </c:tx>
              <c:dLblPos val="bestFit"/>
              <c:showPercent val="1"/>
              <c:extLst>
                <c:ext xmlns:c15="http://schemas.microsoft.com/office/drawing/2012/chart" uri="{CE6537A1-D6FC-4f65-9D91-7224C49458BB}">
                  <c15:dlblFieldTable/>
                  <c15:showDataLabelsRange val="0"/>
                </c:ext>
              </c:extLst>
            </c:dLbl>
            <c:dLbl>
              <c:idx val="3"/>
              <c:layout>
                <c:manualLayout>
                  <c:x val="-7.0271970426516853E-2"/>
                  <c:y val="-7.8661417322834735E-3"/>
                </c:manualLayout>
              </c:layout>
              <c:tx>
                <c:rich>
                  <a:bodyPr/>
                  <a:lstStyle/>
                  <a:p>
                    <a:fld id="{325AC045-79F4-4E8A-B6A4-FE294DF0425B}" type="PERCENTAGE">
                      <a:rPr lang="en-US">
                        <a:solidFill>
                          <a:schemeClr val="tx1"/>
                        </a:solidFill>
                      </a:rPr>
                      <a:pPr/>
                      <a:t>[ПРОЦЕНТ]</a:t>
                    </a:fld>
                    <a:endParaRPr lang="uk-UA"/>
                  </a:p>
                </c:rich>
              </c:tx>
              <c:dLblPos val="bestFit"/>
              <c:showPercent val="1"/>
              <c:extLst>
                <c:ext xmlns:c15="http://schemas.microsoft.com/office/drawing/2012/chart" uri="{CE6537A1-D6FC-4f65-9D91-7224C49458BB}">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lang="ru-RU" sz="1197" b="1" i="0" u="none" strike="noStrike" kern="1200" baseline="0">
                    <a:solidFill>
                      <a:schemeClr val="lt1"/>
                    </a:solidFill>
                    <a:latin typeface="+mn-lt"/>
                    <a:ea typeface="+mn-ea"/>
                    <a:cs typeface="+mn-cs"/>
                  </a:defRPr>
                </a:pPr>
                <a:endParaRPr lang="uk-UA"/>
              </a:p>
            </c:txPr>
            <c:dLblPos val="inEnd"/>
            <c:showPercent val="1"/>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Лист1!$A$2:$A$5</c:f>
              <c:strCache>
                <c:ptCount val="4"/>
                <c:pt idx="0">
                  <c:v>         одна дитина</c:v>
                </c:pt>
                <c:pt idx="1">
                  <c:v>         дві дитини</c:v>
                </c:pt>
                <c:pt idx="2">
                  <c:v>         три дитини</c:v>
                </c:pt>
                <c:pt idx="3">
                  <c:v>         чотири і більше дітей</c:v>
                </c:pt>
              </c:strCache>
            </c:strRef>
          </c:cat>
          <c:val>
            <c:numRef>
              <c:f>Лист1!$B$2:$B$5</c:f>
              <c:numCache>
                <c:formatCode>#,##0.0</c:formatCode>
                <c:ptCount val="4"/>
                <c:pt idx="0">
                  <c:v>75.5</c:v>
                </c:pt>
                <c:pt idx="1">
                  <c:v>20.9</c:v>
                </c:pt>
                <c:pt idx="2">
                  <c:v>3.1</c:v>
                </c:pt>
                <c:pt idx="3">
                  <c:v>0.5</c:v>
                </c:pt>
              </c:numCache>
            </c:numRef>
          </c:val>
        </c:ser>
        <c:dLbls>
          <c:showPercent val="1"/>
        </c:dLbls>
        <c:firstSliceAng val="170"/>
      </c:pieChart>
      <c:spPr>
        <a:noFill/>
        <a:ln>
          <a:noFill/>
        </a:ln>
        <a:effectLst/>
      </c:spPr>
    </c:plotArea>
    <c:legend>
      <c:legendPos val="t"/>
      <c:layout>
        <c:manualLayout>
          <c:xMode val="edge"/>
          <c:yMode val="edge"/>
          <c:x val="0.12883677473159003"/>
          <c:y val="0.33625000000000027"/>
          <c:w val="0.81678382988810361"/>
          <c:h val="0.21286860236220481"/>
        </c:manualLayout>
      </c:layout>
      <c:spPr>
        <a:noFill/>
        <a:ln>
          <a:noFill/>
        </a:ln>
        <a:effectLst/>
      </c:spPr>
      <c:txPr>
        <a:bodyPr rot="0" spcFirstLastPara="1" vertOverflow="ellipsis" vert="horz" wrap="square" anchor="ctr" anchorCtr="1"/>
        <a:lstStyle/>
        <a:p>
          <a:pPr>
            <a:defRPr lang="ru-RU" sz="1197" b="0" i="0" u="none" strike="noStrike" kern="1200" baseline="0">
              <a:solidFill>
                <a:schemeClr val="tx1">
                  <a:lumMod val="65000"/>
                  <a:lumOff val="35000"/>
                </a:schemeClr>
              </a:solidFill>
              <a:latin typeface="+mn-lt"/>
              <a:ea typeface="+mn-ea"/>
              <a:cs typeface="+mn-cs"/>
            </a:defRPr>
          </a:pPr>
          <a:endParaRPr lang="uk-UA"/>
        </a:p>
      </c:txPr>
    </c:legend>
    <c:plotVisOnly val="1"/>
    <c:dispBlanksAs val="zero"/>
  </c:chart>
  <c:spPr>
    <a:noFill/>
    <a:ln>
      <a:noFill/>
    </a:ln>
    <a:effectLst/>
  </c:spPr>
  <c:txPr>
    <a:bodyPr/>
    <a:lstStyle/>
    <a:p>
      <a:pPr>
        <a:defRPr/>
      </a:pPr>
      <a:endParaRPr lang="uk-UA"/>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pPr>
              <a:defRPr/>
            </a:pPr>
            <a:endParaRPr lang="uk-UA"/>
          </a:p>
        </p:txBody>
      </p:sp>
      <p:sp>
        <p:nvSpPr>
          <p:cNvPr id="3" name="Дата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pPr>
              <a:defRPr/>
            </a:pPr>
            <a:fld id="{9E675CE1-DD78-414F-AB2D-B49D7806857C}" type="datetimeFigureOut">
              <a:rPr lang="uk-UA"/>
              <a:pPr>
                <a:defRPr/>
              </a:pPr>
              <a:t>15.04.2019</a:t>
            </a:fld>
            <a:endParaRPr lang="uk-UA"/>
          </a:p>
        </p:txBody>
      </p:sp>
      <p:sp>
        <p:nvSpPr>
          <p:cNvPr id="4" name="Образ слайда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pPr lvl="0"/>
            <a:endParaRPr lang="uk-UA" noProof="0" smtClean="0"/>
          </a:p>
        </p:txBody>
      </p:sp>
      <p:sp>
        <p:nvSpPr>
          <p:cNvPr id="5" name="Заметки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uk-UA" noProof="0" smtClean="0"/>
          </a:p>
        </p:txBody>
      </p:sp>
      <p:sp>
        <p:nvSpPr>
          <p:cNvPr id="6" name="Нижний колонтитул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pPr>
              <a:defRPr/>
            </a:pPr>
            <a:endParaRPr lang="uk-UA"/>
          </a:p>
        </p:txBody>
      </p:sp>
      <p:sp>
        <p:nvSpPr>
          <p:cNvPr id="7" name="Номер слайда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pPr>
              <a:defRPr/>
            </a:pPr>
            <a:fld id="{28BCAC51-7641-46E9-878A-2B0D80F7282F}" type="slidenum">
              <a:rPr lang="uk-UA"/>
              <a:pPr>
                <a:defRPr/>
              </a:pPr>
              <a:t>‹#›</a:t>
            </a:fld>
            <a:endParaRPr lang="uk-UA"/>
          </a:p>
        </p:txBody>
      </p:sp>
    </p:spTree>
    <p:extLst>
      <p:ext uri="{BB962C8B-B14F-4D97-AF65-F5344CB8AC3E}">
        <p14:creationId xmlns="" xmlns:p14="http://schemas.microsoft.com/office/powerpoint/2010/main" val="2041855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79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379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6C22E78-5E63-45FC-B7D9-6AAF54A277E3}" type="slidenum">
              <a:rPr lang="uk-UA" smtClean="0"/>
              <a:pPr/>
              <a:t>22</a:t>
            </a:fld>
            <a:endParaRPr lang="uk-UA" smtClean="0"/>
          </a:p>
        </p:txBody>
      </p:sp>
    </p:spTree>
    <p:extLst>
      <p:ext uri="{BB962C8B-B14F-4D97-AF65-F5344CB8AC3E}">
        <p14:creationId xmlns="" xmlns:p14="http://schemas.microsoft.com/office/powerpoint/2010/main" val="2427365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686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0E8E12DF-ABFD-4858-B309-ED4F2DA9A98B}" type="slidenum">
              <a:rPr lang="uk-UA" smtClean="0"/>
              <a:pPr/>
              <a:t>31</a:t>
            </a:fld>
            <a:endParaRPr lang="uk-UA" smtClean="0"/>
          </a:p>
        </p:txBody>
      </p:sp>
    </p:spTree>
    <p:extLst>
      <p:ext uri="{BB962C8B-B14F-4D97-AF65-F5344CB8AC3E}">
        <p14:creationId xmlns="" xmlns:p14="http://schemas.microsoft.com/office/powerpoint/2010/main" val="3037028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891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891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87FE813A-A52A-4F17-BAC5-F0C710B73E6E}" type="slidenum">
              <a:rPr lang="uk-UA" smtClean="0"/>
              <a:pPr/>
              <a:t>32</a:t>
            </a:fld>
            <a:endParaRPr lang="uk-UA" smtClean="0"/>
          </a:p>
        </p:txBody>
      </p:sp>
    </p:spTree>
    <p:extLst>
      <p:ext uri="{BB962C8B-B14F-4D97-AF65-F5344CB8AC3E}">
        <p14:creationId xmlns="" xmlns:p14="http://schemas.microsoft.com/office/powerpoint/2010/main" val="448623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096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A82ABF10-118F-4B89-8E19-510BB5065F62}" type="slidenum">
              <a:rPr lang="uk-UA" smtClean="0"/>
              <a:pPr/>
              <a:t>33</a:t>
            </a:fld>
            <a:endParaRPr lang="uk-UA" smtClean="0"/>
          </a:p>
        </p:txBody>
      </p:sp>
    </p:spTree>
    <p:extLst>
      <p:ext uri="{BB962C8B-B14F-4D97-AF65-F5344CB8AC3E}">
        <p14:creationId xmlns="" xmlns:p14="http://schemas.microsoft.com/office/powerpoint/2010/main" val="1614317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301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301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59F9646D-8AC2-4B8D-9F9D-BAC60F8D35BF}" type="slidenum">
              <a:rPr lang="uk-UA" smtClean="0"/>
              <a:pPr/>
              <a:t>34</a:t>
            </a:fld>
            <a:endParaRPr lang="uk-UA" smtClean="0"/>
          </a:p>
        </p:txBody>
      </p:sp>
    </p:spTree>
    <p:extLst>
      <p:ext uri="{BB962C8B-B14F-4D97-AF65-F5344CB8AC3E}">
        <p14:creationId xmlns="" xmlns:p14="http://schemas.microsoft.com/office/powerpoint/2010/main" val="3012607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506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E1CF3D7-9A16-47E0-8EA8-246022F7598E}" type="slidenum">
              <a:rPr lang="uk-UA" smtClean="0"/>
              <a:pPr/>
              <a:t>35</a:t>
            </a:fld>
            <a:endParaRPr lang="uk-UA" smtClean="0"/>
          </a:p>
        </p:txBody>
      </p:sp>
    </p:spTree>
    <p:extLst>
      <p:ext uri="{BB962C8B-B14F-4D97-AF65-F5344CB8AC3E}">
        <p14:creationId xmlns="" xmlns:p14="http://schemas.microsoft.com/office/powerpoint/2010/main" val="243085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710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015BA7B-5BB0-453A-AAE1-46914877D3FD}" type="slidenum">
              <a:rPr lang="uk-UA" smtClean="0"/>
              <a:pPr/>
              <a:t>36</a:t>
            </a:fld>
            <a:endParaRPr lang="uk-UA" smtClean="0"/>
          </a:p>
        </p:txBody>
      </p:sp>
    </p:spTree>
    <p:extLst>
      <p:ext uri="{BB962C8B-B14F-4D97-AF65-F5344CB8AC3E}">
        <p14:creationId xmlns="" xmlns:p14="http://schemas.microsoft.com/office/powerpoint/2010/main" val="3318504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120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D7F0880-3CDC-455F-91B8-3EA9751E5945}" type="slidenum">
              <a:rPr lang="uk-UA" smtClean="0"/>
              <a:pPr/>
              <a:t>37</a:t>
            </a:fld>
            <a:endParaRPr lang="uk-UA" smtClean="0"/>
          </a:p>
        </p:txBody>
      </p:sp>
    </p:spTree>
    <p:extLst>
      <p:ext uri="{BB962C8B-B14F-4D97-AF65-F5344CB8AC3E}">
        <p14:creationId xmlns="" xmlns:p14="http://schemas.microsoft.com/office/powerpoint/2010/main" val="3626616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325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325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2DEF8688-E531-4E86-BFB5-C4F93B73D4F5}" type="slidenum">
              <a:rPr lang="uk-UA" smtClean="0"/>
              <a:pPr/>
              <a:t>38</a:t>
            </a:fld>
            <a:endParaRPr lang="uk-UA" smtClean="0"/>
          </a:p>
        </p:txBody>
      </p:sp>
    </p:spTree>
    <p:extLst>
      <p:ext uri="{BB962C8B-B14F-4D97-AF65-F5344CB8AC3E}">
        <p14:creationId xmlns="" xmlns:p14="http://schemas.microsoft.com/office/powerpoint/2010/main" val="1469165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84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584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3E9FD0A-96F9-42CD-888C-9748102DA164}" type="slidenum">
              <a:rPr lang="uk-UA" smtClean="0"/>
              <a:pPr/>
              <a:t>23</a:t>
            </a:fld>
            <a:endParaRPr lang="uk-UA" smtClean="0"/>
          </a:p>
        </p:txBody>
      </p:sp>
    </p:spTree>
    <p:extLst>
      <p:ext uri="{BB962C8B-B14F-4D97-AF65-F5344CB8AC3E}">
        <p14:creationId xmlns="" xmlns:p14="http://schemas.microsoft.com/office/powerpoint/2010/main" val="435387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789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B2935520-5A87-42AC-979B-076494F03C2C}" type="slidenum">
              <a:rPr lang="uk-UA" smtClean="0"/>
              <a:pPr/>
              <a:t>24</a:t>
            </a:fld>
            <a:endParaRPr lang="uk-UA" smtClean="0"/>
          </a:p>
        </p:txBody>
      </p:sp>
    </p:spTree>
    <p:extLst>
      <p:ext uri="{BB962C8B-B14F-4D97-AF65-F5344CB8AC3E}">
        <p14:creationId xmlns="" xmlns:p14="http://schemas.microsoft.com/office/powerpoint/2010/main" val="945559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993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994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318D780-46F4-41EB-9966-5E822F186754}" type="slidenum">
              <a:rPr lang="uk-UA" smtClean="0"/>
              <a:pPr/>
              <a:t>25</a:t>
            </a:fld>
            <a:endParaRPr lang="uk-UA" smtClean="0"/>
          </a:p>
        </p:txBody>
      </p:sp>
    </p:spTree>
    <p:extLst>
      <p:ext uri="{BB962C8B-B14F-4D97-AF65-F5344CB8AC3E}">
        <p14:creationId xmlns="" xmlns:p14="http://schemas.microsoft.com/office/powerpoint/2010/main" val="2299978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662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662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CEFB0AE8-E996-441A-9CEB-2C1D0E9B5836}" type="slidenum">
              <a:rPr lang="uk-UA" smtClean="0"/>
              <a:pPr/>
              <a:t>26</a:t>
            </a:fld>
            <a:endParaRPr lang="uk-UA" smtClean="0"/>
          </a:p>
        </p:txBody>
      </p:sp>
    </p:spTree>
    <p:extLst>
      <p:ext uri="{BB962C8B-B14F-4D97-AF65-F5344CB8AC3E}">
        <p14:creationId xmlns="" xmlns:p14="http://schemas.microsoft.com/office/powerpoint/2010/main" val="3875546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867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6BC242A1-84B2-4499-8448-8FF17F3E434C}" type="slidenum">
              <a:rPr lang="uk-UA" smtClean="0"/>
              <a:pPr/>
              <a:t>27</a:t>
            </a:fld>
            <a:endParaRPr lang="uk-UA" smtClean="0"/>
          </a:p>
        </p:txBody>
      </p:sp>
    </p:spTree>
    <p:extLst>
      <p:ext uri="{BB962C8B-B14F-4D97-AF65-F5344CB8AC3E}">
        <p14:creationId xmlns="" xmlns:p14="http://schemas.microsoft.com/office/powerpoint/2010/main" val="1048399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8676"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6BC242A1-84B2-4499-8448-8FF17F3E434C}" type="slidenum">
              <a:rPr lang="uk-UA" smtClean="0"/>
              <a:pPr/>
              <a:t>28</a:t>
            </a:fld>
            <a:endParaRPr lang="uk-UA" smtClean="0"/>
          </a:p>
        </p:txBody>
      </p:sp>
    </p:spTree>
    <p:extLst>
      <p:ext uri="{BB962C8B-B14F-4D97-AF65-F5344CB8AC3E}">
        <p14:creationId xmlns="" xmlns:p14="http://schemas.microsoft.com/office/powerpoint/2010/main" val="4294352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277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2772"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6C6F1A6-0AA4-4B23-95FE-67051A65D55C}" type="slidenum">
              <a:rPr lang="uk-UA" smtClean="0"/>
              <a:pPr/>
              <a:t>29</a:t>
            </a:fld>
            <a:endParaRPr lang="uk-UA" smtClean="0"/>
          </a:p>
        </p:txBody>
      </p:sp>
    </p:spTree>
    <p:extLst>
      <p:ext uri="{BB962C8B-B14F-4D97-AF65-F5344CB8AC3E}">
        <p14:creationId xmlns="" xmlns:p14="http://schemas.microsoft.com/office/powerpoint/2010/main" val="657809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81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482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15F615D0-F22E-4AD9-90E4-37D9972D246F}" type="slidenum">
              <a:rPr lang="uk-UA" smtClean="0"/>
              <a:pPr/>
              <a:t>30</a:t>
            </a:fld>
            <a:endParaRPr lang="uk-UA" smtClean="0"/>
          </a:p>
        </p:txBody>
      </p:sp>
    </p:spTree>
    <p:extLst>
      <p:ext uri="{BB962C8B-B14F-4D97-AF65-F5344CB8AC3E}">
        <p14:creationId xmlns="" xmlns:p14="http://schemas.microsoft.com/office/powerpoint/2010/main" val="3920569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55298" name="Rectangle 2"/>
          <p:cNvSpPr>
            <a:spLocks noGrp="1" noChangeArrowheads="1"/>
          </p:cNvSpPr>
          <p:nvPr>
            <p:ph type="ctrTitle"/>
          </p:nvPr>
        </p:nvSpPr>
        <p:spPr>
          <a:xfrm>
            <a:off x="685800" y="990600"/>
            <a:ext cx="7772400" cy="1371600"/>
          </a:xfrm>
        </p:spPr>
        <p:txBody>
          <a:bodyPr/>
          <a:lstStyle>
            <a:lvl1pPr>
              <a:defRPr sz="4000"/>
            </a:lvl1pPr>
          </a:lstStyle>
          <a:p>
            <a:pPr lvl="0"/>
            <a:r>
              <a:rPr lang="ru-RU" noProof="0" smtClean="0"/>
              <a:t>Образец заголовка</a:t>
            </a:r>
          </a:p>
        </p:txBody>
      </p:sp>
      <p:sp>
        <p:nvSpPr>
          <p:cNvPr id="55299" name="Rectangle 3"/>
          <p:cNvSpPr>
            <a:spLocks noGrp="1" noChangeArrowheads="1"/>
          </p:cNvSpPr>
          <p:nvPr>
            <p:ph type="subTitle" idx="1"/>
          </p:nvPr>
        </p:nvSpPr>
        <p:spPr>
          <a:xfrm>
            <a:off x="1447800" y="3429000"/>
            <a:ext cx="7010400" cy="1600200"/>
          </a:xfrm>
        </p:spPr>
        <p:txBody>
          <a:bodyPr/>
          <a:lstStyle>
            <a:lvl1pPr marL="0" indent="0">
              <a:buFont typeface="Wingdings" panose="05000000000000000000" pitchFamily="2" charset="2"/>
              <a:buNone/>
              <a:defRPr sz="2800"/>
            </a:lvl1pPr>
          </a:lstStyle>
          <a:p>
            <a:pPr lvl="0"/>
            <a:r>
              <a:rPr lang="ru-RU" noProof="0" smtClean="0"/>
              <a:t>Образец подзаголовка</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ru-RU"/>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DCAC39FD-26EA-4212-8336-25972417A657}" type="slidenum">
              <a:rPr lang="ru-RU"/>
              <a:pPr>
                <a:defRPr/>
              </a:pPr>
              <a:t>‹#›</a:t>
            </a:fld>
            <a:endParaRPr lang="ru-RU"/>
          </a:p>
        </p:txBody>
      </p:sp>
    </p:spTree>
    <p:extLst>
      <p:ext uri="{BB962C8B-B14F-4D97-AF65-F5344CB8AC3E}">
        <p14:creationId xmlns="" xmlns:p14="http://schemas.microsoft.com/office/powerpoint/2010/main" val="244357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DE3B45-A328-49F9-963D-1F2A98B3D09B}" type="slidenum">
              <a:rPr lang="ru-RU"/>
              <a:pPr>
                <a:defRPr/>
              </a:pPr>
              <a:t>‹#›</a:t>
            </a:fld>
            <a:endParaRPr lang="ru-RU"/>
          </a:p>
        </p:txBody>
      </p:sp>
    </p:spTree>
    <p:extLst>
      <p:ext uri="{BB962C8B-B14F-4D97-AF65-F5344CB8AC3E}">
        <p14:creationId xmlns="" xmlns:p14="http://schemas.microsoft.com/office/powerpoint/2010/main" val="2751080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73838" y="304800"/>
            <a:ext cx="2001837" cy="57150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566738" y="304800"/>
            <a:ext cx="58547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8073D08-6032-434C-8097-95B28DB9D854}" type="slidenum">
              <a:rPr lang="ru-RU"/>
              <a:pPr>
                <a:defRPr/>
              </a:pPr>
              <a:t>‹#›</a:t>
            </a:fld>
            <a:endParaRPr lang="ru-RU"/>
          </a:p>
        </p:txBody>
      </p:sp>
    </p:spTree>
    <p:extLst>
      <p:ext uri="{BB962C8B-B14F-4D97-AF65-F5344CB8AC3E}">
        <p14:creationId xmlns="" xmlns:p14="http://schemas.microsoft.com/office/powerpoint/2010/main" val="2036031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7D40452-DBC2-41DC-896B-F5F3EC84336E}" type="slidenum">
              <a:rPr lang="ru-RU"/>
              <a:pPr>
                <a:defRPr/>
              </a:pPr>
              <a:t>‹#›</a:t>
            </a:fld>
            <a:endParaRPr lang="ru-RU"/>
          </a:p>
        </p:txBody>
      </p:sp>
    </p:spTree>
    <p:extLst>
      <p:ext uri="{BB962C8B-B14F-4D97-AF65-F5344CB8AC3E}">
        <p14:creationId xmlns="" xmlns:p14="http://schemas.microsoft.com/office/powerpoint/2010/main" val="4180145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3438" y="17526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3438" y="39624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Дата 5"/>
          <p:cNvSpPr>
            <a:spLocks noGrp="1"/>
          </p:cNvSpPr>
          <p:nvPr>
            <p:ph type="dt" sz="half" idx="10"/>
          </p:nvPr>
        </p:nvSpPr>
        <p:spPr/>
        <p:txBody>
          <a:bodyPr/>
          <a:lstStyle>
            <a:lvl1pPr>
              <a:defRPr/>
            </a:lvl1pPr>
          </a:lstStyle>
          <a:p>
            <a:pPr>
              <a:defRPr/>
            </a:pPr>
            <a:endParaRPr lang="ru-RU"/>
          </a:p>
        </p:txBody>
      </p:sp>
      <p:sp>
        <p:nvSpPr>
          <p:cNvPr id="7" name="Нижний колонтитул 6"/>
          <p:cNvSpPr>
            <a:spLocks noGrp="1"/>
          </p:cNvSpPr>
          <p:nvPr>
            <p:ph type="ftr" sz="quarter" idx="11"/>
          </p:nvPr>
        </p:nvSpPr>
        <p:spPr/>
        <p:txBody>
          <a:bodyPr/>
          <a:lstStyle>
            <a:lvl1pPr>
              <a:defRPr/>
            </a:lvl1pPr>
          </a:lstStyle>
          <a:p>
            <a:pPr>
              <a:defRPr/>
            </a:pPr>
            <a:endParaRPr lang="ru-RU"/>
          </a:p>
        </p:txBody>
      </p:sp>
      <p:sp>
        <p:nvSpPr>
          <p:cNvPr id="8" name="Номер слайда 7"/>
          <p:cNvSpPr>
            <a:spLocks noGrp="1"/>
          </p:cNvSpPr>
          <p:nvPr>
            <p:ph type="sldNum" sz="quarter" idx="12"/>
          </p:nvPr>
        </p:nvSpPr>
        <p:spPr/>
        <p:txBody>
          <a:bodyPr/>
          <a:lstStyle>
            <a:lvl1pPr>
              <a:defRPr/>
            </a:lvl1pPr>
          </a:lstStyle>
          <a:p>
            <a:pPr>
              <a:defRPr/>
            </a:pPr>
            <a:fld id="{E839C4DA-9A94-4060-8888-8CDFBDD64A72}" type="slidenum">
              <a:rPr lang="ru-RU"/>
              <a:pPr>
                <a:defRPr/>
              </a:pPr>
              <a:t>‹#›</a:t>
            </a:fld>
            <a:endParaRPr lang="ru-RU"/>
          </a:p>
        </p:txBody>
      </p:sp>
    </p:spTree>
    <p:extLst>
      <p:ext uri="{BB962C8B-B14F-4D97-AF65-F5344CB8AC3E}">
        <p14:creationId xmlns="" xmlns:p14="http://schemas.microsoft.com/office/powerpoint/2010/main" val="4176879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994673A-8E34-4C0C-98E0-B4CD56ACEFD5}" type="slidenum">
              <a:rPr lang="ru-RU"/>
              <a:pPr>
                <a:defRPr/>
              </a:pPr>
              <a:t>‹#›</a:t>
            </a:fld>
            <a:endParaRPr lang="ru-RU"/>
          </a:p>
        </p:txBody>
      </p:sp>
    </p:spTree>
    <p:extLst>
      <p:ext uri="{BB962C8B-B14F-4D97-AF65-F5344CB8AC3E}">
        <p14:creationId xmlns="" xmlns:p14="http://schemas.microsoft.com/office/powerpoint/2010/main" val="1108447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A6FFB03-B1B2-43F2-8E78-004B75AE03B0}" type="slidenum">
              <a:rPr lang="ru-RU"/>
              <a:pPr>
                <a:defRPr/>
              </a:pPr>
              <a:t>‹#›</a:t>
            </a:fld>
            <a:endParaRPr lang="ru-RU"/>
          </a:p>
        </p:txBody>
      </p:sp>
    </p:spTree>
    <p:extLst>
      <p:ext uri="{BB962C8B-B14F-4D97-AF65-F5344CB8AC3E}">
        <p14:creationId xmlns="" xmlns:p14="http://schemas.microsoft.com/office/powerpoint/2010/main" val="3811563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79C7C033-83EC-4850-9C02-156EFCECBC0E}" type="slidenum">
              <a:rPr lang="ru-RU"/>
              <a:pPr>
                <a:defRPr/>
              </a:pPr>
              <a:t>‹#›</a:t>
            </a:fld>
            <a:endParaRPr lang="ru-RU"/>
          </a:p>
        </p:txBody>
      </p:sp>
    </p:spTree>
    <p:extLst>
      <p:ext uri="{BB962C8B-B14F-4D97-AF65-F5344CB8AC3E}">
        <p14:creationId xmlns="" xmlns:p14="http://schemas.microsoft.com/office/powerpoint/2010/main" val="1288459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FE5ABB1F-82E6-400A-9C1D-ABEB6333D248}" type="slidenum">
              <a:rPr lang="ru-RU"/>
              <a:pPr>
                <a:defRPr/>
              </a:pPr>
              <a:t>‹#›</a:t>
            </a:fld>
            <a:endParaRPr lang="ru-RU"/>
          </a:p>
        </p:txBody>
      </p:sp>
    </p:spTree>
    <p:extLst>
      <p:ext uri="{BB962C8B-B14F-4D97-AF65-F5344CB8AC3E}">
        <p14:creationId xmlns="" xmlns:p14="http://schemas.microsoft.com/office/powerpoint/2010/main" val="2457258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0DB4FAD-4E4C-4B4C-9D8D-AFD302F4C75D}" type="slidenum">
              <a:rPr lang="ru-RU"/>
              <a:pPr>
                <a:defRPr/>
              </a:pPr>
              <a:t>‹#›</a:t>
            </a:fld>
            <a:endParaRPr lang="ru-RU"/>
          </a:p>
        </p:txBody>
      </p:sp>
    </p:spTree>
    <p:extLst>
      <p:ext uri="{BB962C8B-B14F-4D97-AF65-F5344CB8AC3E}">
        <p14:creationId xmlns="" xmlns:p14="http://schemas.microsoft.com/office/powerpoint/2010/main" val="188570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A5D13201-DF45-4D93-B71D-58E6540F9635}" type="slidenum">
              <a:rPr lang="ru-RU"/>
              <a:pPr>
                <a:defRPr/>
              </a:pPr>
              <a:t>‹#›</a:t>
            </a:fld>
            <a:endParaRPr lang="ru-RU"/>
          </a:p>
        </p:txBody>
      </p:sp>
    </p:spTree>
    <p:extLst>
      <p:ext uri="{BB962C8B-B14F-4D97-AF65-F5344CB8AC3E}">
        <p14:creationId xmlns="" xmlns:p14="http://schemas.microsoft.com/office/powerpoint/2010/main" val="220470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91D34EB-02C7-4033-BE5A-27EA0C12AF8A}" type="slidenum">
              <a:rPr lang="ru-RU"/>
              <a:pPr>
                <a:defRPr/>
              </a:pPr>
              <a:t>‹#›</a:t>
            </a:fld>
            <a:endParaRPr lang="ru-RU"/>
          </a:p>
        </p:txBody>
      </p:sp>
    </p:spTree>
    <p:extLst>
      <p:ext uri="{BB962C8B-B14F-4D97-AF65-F5344CB8AC3E}">
        <p14:creationId xmlns="" xmlns:p14="http://schemas.microsoft.com/office/powerpoint/2010/main" val="3587004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27F086AD-5FD2-4602-AA98-C3034E33A4B1}" type="slidenum">
              <a:rPr lang="ru-RU"/>
              <a:pPr>
                <a:defRPr/>
              </a:pPr>
              <a:t>‹#›</a:t>
            </a:fld>
            <a:endParaRPr lang="ru-RU"/>
          </a:p>
        </p:txBody>
      </p:sp>
    </p:spTree>
    <p:extLst>
      <p:ext uri="{BB962C8B-B14F-4D97-AF65-F5344CB8AC3E}">
        <p14:creationId xmlns="" xmlns:p14="http://schemas.microsoft.com/office/powerpoint/2010/main" val="102556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54278"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mn-lt"/>
              </a:defRPr>
            </a:lvl1pPr>
          </a:lstStyle>
          <a:p>
            <a:pPr>
              <a:defRPr/>
            </a:pPr>
            <a:endParaRPr lang="ru-RU"/>
          </a:p>
        </p:txBody>
      </p:sp>
      <p:sp>
        <p:nvSpPr>
          <p:cNvPr id="54279"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a:latin typeface="+mn-lt"/>
              </a:defRPr>
            </a:lvl1pPr>
          </a:lstStyle>
          <a:p>
            <a:pPr>
              <a:defRPr/>
            </a:pPr>
            <a:endParaRPr lang="ru-RU"/>
          </a:p>
        </p:txBody>
      </p:sp>
      <p:sp>
        <p:nvSpPr>
          <p:cNvPr id="54280"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mn-lt"/>
              </a:defRPr>
            </a:lvl1pPr>
          </a:lstStyle>
          <a:p>
            <a:pPr>
              <a:defRPr/>
            </a:pPr>
            <a:fld id="{65B2C90A-0381-4D40-824C-BDD3EBA12B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 id="2147484054" r:id="rId12"/>
    <p:sldLayoutId id="2147484055" r:id="rId13"/>
  </p:sldLayoutIdLst>
  <p:timing>
    <p:tnLst>
      <p:par>
        <p:cTn id="1" dur="indefinite" restart="never" nodeType="tmRoot"/>
      </p:par>
    </p:tnLst>
  </p:timing>
  <p:txStyles>
    <p:title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ukrstat.gov.ua/norm_doc/2009/354/1_ap.zip"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unstats.un.org/sdgs/iaeg-sdg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7" name="Rectangle 3"/>
          <p:cNvSpPr>
            <a:spLocks noGrp="1" noChangeArrowheads="1"/>
          </p:cNvSpPr>
          <p:nvPr>
            <p:ph type="body" idx="1"/>
          </p:nvPr>
        </p:nvSpPr>
        <p:spPr>
          <a:xfrm>
            <a:off x="395536" y="1772816"/>
            <a:ext cx="8229600" cy="3959894"/>
          </a:xfrm>
        </p:spPr>
        <p:txBody>
          <a:bodyPr/>
          <a:lstStyle/>
          <a:p>
            <a:pPr algn="ctr" eaLnBrk="1" hangingPunct="1">
              <a:lnSpc>
                <a:spcPct val="80000"/>
              </a:lnSpc>
              <a:buFont typeface="Wingdings" panose="05000000000000000000" pitchFamily="2" charset="2"/>
              <a:buNone/>
            </a:pPr>
            <a:r>
              <a:rPr lang="uk-UA" sz="4000" b="1" i="1" dirty="0" smtClean="0">
                <a:latin typeface="Palatino Linotype" panose="02040502050505030304" pitchFamily="18" charset="0"/>
              </a:rPr>
              <a:t>Інформаційна база щодо становища дітей та молоді в Україні: огляд та аналіз (джерела даних, методи їх збирання та обробки, якість)</a:t>
            </a:r>
          </a:p>
          <a:p>
            <a:pPr algn="ctr" eaLnBrk="1" hangingPunct="1">
              <a:lnSpc>
                <a:spcPct val="80000"/>
              </a:lnSpc>
              <a:buFont typeface="Wingdings" panose="05000000000000000000" pitchFamily="2" charset="2"/>
              <a:buNone/>
            </a:pPr>
            <a:endParaRPr lang="uk-UA" sz="40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2100"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en-US" sz="1200" b="1" i="1" dirty="0" smtClean="0">
              <a:latin typeface="Palatino Linotype" panose="02040502050505030304" pitchFamily="18" charset="0"/>
            </a:endParaRPr>
          </a:p>
          <a:p>
            <a:pPr eaLnBrk="1" hangingPunct="1">
              <a:lnSpc>
                <a:spcPct val="80000"/>
              </a:lnSpc>
              <a:buFont typeface="Wingdings" panose="05000000000000000000" pitchFamily="2" charset="2"/>
              <a:buNone/>
            </a:pPr>
            <a:endParaRPr lang="en-US" sz="28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1" name="Объект 1"/>
          <p:cNvSpPr>
            <a:spLocks noGrp="1"/>
          </p:cNvSpPr>
          <p:nvPr>
            <p:ph idx="1"/>
          </p:nvPr>
        </p:nvSpPr>
        <p:spPr>
          <a:xfrm>
            <a:off x="285720" y="714356"/>
            <a:ext cx="8494464" cy="5256113"/>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Освіта</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graphicFrame>
        <p:nvGraphicFramePr>
          <p:cNvPr id="5" name="Таблица 4"/>
          <p:cNvGraphicFramePr>
            <a:graphicFrameLocks noGrp="1"/>
          </p:cNvGraphicFramePr>
          <p:nvPr/>
        </p:nvGraphicFramePr>
        <p:xfrm>
          <a:off x="785786" y="1571612"/>
          <a:ext cx="4214844" cy="4714910"/>
        </p:xfrm>
        <a:graphic>
          <a:graphicData uri="http://schemas.openxmlformats.org/drawingml/2006/table">
            <a:tbl>
              <a:tblPr/>
              <a:tblGrid>
                <a:gridCol w="1725060"/>
                <a:gridCol w="622446"/>
                <a:gridCol w="622446"/>
                <a:gridCol w="622446"/>
                <a:gridCol w="622446"/>
              </a:tblGrid>
              <a:tr h="298506">
                <a:tc>
                  <a:txBody>
                    <a:bodyPr/>
                    <a:lstStyle/>
                    <a:p>
                      <a:pPr algn="ctr" fontAlgn="ctr"/>
                      <a:r>
                        <a:rPr lang="uk-UA" sz="800" b="0" i="0" u="none" strike="noStrike" dirty="0">
                          <a:latin typeface="Times New Roman"/>
                        </a:rPr>
                        <a:t> </a:t>
                      </a:r>
                    </a:p>
                  </a:txBody>
                  <a:tcPr marL="5146" marR="5146" marT="514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2010</a:t>
                      </a:r>
                    </a:p>
                  </a:txBody>
                  <a:tcPr marL="5146" marR="5146" marT="51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2015</a:t>
                      </a:r>
                    </a:p>
                  </a:txBody>
                  <a:tcPr marL="5146" marR="5146" marT="51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2016</a:t>
                      </a:r>
                    </a:p>
                  </a:txBody>
                  <a:tcPr marL="5146" marR="5146" marT="51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2017</a:t>
                      </a:r>
                    </a:p>
                  </a:txBody>
                  <a:tcPr marL="5146" marR="5146" marT="514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253">
                <a:tc>
                  <a:txBody>
                    <a:bodyPr/>
                    <a:lstStyle/>
                    <a:p>
                      <a:pPr algn="l" fontAlgn="b"/>
                      <a:endParaRPr lang="uk-UA" sz="800" b="0" i="0" u="none" strike="noStrike">
                        <a:latin typeface="Times New Roman"/>
                      </a:endParaRPr>
                    </a:p>
                  </a:txBody>
                  <a:tcPr marL="5146" marR="5146" marT="514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uk-UA" sz="700" b="0" i="0" u="none" strike="noStrike">
                        <a:solidFill>
                          <a:srgbClr val="FF0000"/>
                        </a:solidFill>
                        <a:latin typeface="Times New Roman"/>
                      </a:endParaRPr>
                    </a:p>
                  </a:txBody>
                  <a:tcPr marL="5146" marR="5146" marT="514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uk-UA" sz="700" b="0" i="0" u="none" strike="noStrike">
                        <a:solidFill>
                          <a:srgbClr val="FF0000"/>
                        </a:solidFill>
                        <a:latin typeface="Times New Roman"/>
                      </a:endParaRPr>
                    </a:p>
                  </a:txBody>
                  <a:tcPr marL="5146" marR="5146" marT="514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uk-UA" sz="700" b="0" i="0" u="none" strike="noStrike">
                        <a:solidFill>
                          <a:srgbClr val="FF0000"/>
                        </a:solidFill>
                        <a:latin typeface="Times New Roman"/>
                      </a:endParaRPr>
                    </a:p>
                  </a:txBody>
                  <a:tcPr marL="5146" marR="5146" marT="5146" marB="0" anchor="b">
                    <a:lnL>
                      <a:noFill/>
                    </a:lnL>
                    <a:lnR>
                      <a:noFill/>
                    </a:lnR>
                    <a:lnT w="6350" cap="flat" cmpd="sng" algn="ctr">
                      <a:solidFill>
                        <a:srgbClr val="000000"/>
                      </a:solidFill>
                      <a:prstDash val="solid"/>
                      <a:round/>
                      <a:headEnd type="none" w="med" len="med"/>
                      <a:tailEnd type="none" w="med" len="med"/>
                    </a:lnT>
                    <a:lnB>
                      <a:noFill/>
                    </a:lnB>
                  </a:tcPr>
                </a:tc>
              </a:tr>
              <a:tr h="201492">
                <a:tc>
                  <a:txBody>
                    <a:bodyPr/>
                    <a:lstStyle/>
                    <a:p>
                      <a:pPr algn="just" fontAlgn="b"/>
                      <a:r>
                        <a:rPr lang="uk-UA" sz="800" b="1" i="0" u="none" strike="noStrike">
                          <a:latin typeface="Times New Roman"/>
                        </a:rPr>
                        <a:t>Кількість закладів, тис.</a:t>
                      </a:r>
                      <a:r>
                        <a:rPr lang="uk-UA" sz="800" b="1" i="0" u="none" strike="noStrike" baseline="30000">
                          <a:latin typeface="Times New Roman"/>
                        </a:rPr>
                        <a:t>1</a:t>
                      </a:r>
                      <a:endParaRPr lang="uk-UA" sz="800" b="1" i="0" u="none" strike="noStrike">
                        <a:latin typeface="Times New Roman"/>
                      </a:endParaRP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14,9</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14,8</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14,9</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14,9</a:t>
                      </a:r>
                    </a:p>
                  </a:txBody>
                  <a:tcPr marL="5146" marR="5146" marT="5146" marB="0" anchor="b">
                    <a:lnL>
                      <a:noFill/>
                    </a:lnL>
                    <a:lnR>
                      <a:noFill/>
                    </a:lnR>
                    <a:lnT>
                      <a:noFill/>
                    </a:lnT>
                    <a:lnB>
                      <a:noFill/>
                    </a:lnB>
                  </a:tcPr>
                </a:tc>
              </a:tr>
              <a:tr h="201492">
                <a:tc>
                  <a:txBody>
                    <a:bodyPr/>
                    <a:lstStyle/>
                    <a:p>
                      <a:pPr algn="l" fontAlgn="b"/>
                      <a:r>
                        <a:rPr lang="uk-UA" sz="800" b="0" i="0" u="none" strike="noStrike">
                          <a:latin typeface="Times New Roman"/>
                        </a:rPr>
                        <a:t>у міських поселеннях</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6,4</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5,7</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5,7</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5,8</a:t>
                      </a:r>
                    </a:p>
                  </a:txBody>
                  <a:tcPr marL="5146" marR="5146" marT="5146" marB="0" anchor="b">
                    <a:lnL>
                      <a:noFill/>
                    </a:lnL>
                    <a:lnR>
                      <a:noFill/>
                    </a:lnR>
                    <a:lnT>
                      <a:noFill/>
                    </a:lnT>
                    <a:lnB>
                      <a:noFill/>
                    </a:lnB>
                  </a:tcPr>
                </a:tc>
              </a:tr>
              <a:tr h="201492">
                <a:tc>
                  <a:txBody>
                    <a:bodyPr/>
                    <a:lstStyle/>
                    <a:p>
                      <a:pPr algn="l" fontAlgn="b"/>
                      <a:r>
                        <a:rPr lang="uk-UA" sz="800" b="0" i="0" u="none" strike="noStrike">
                          <a:latin typeface="Times New Roman"/>
                        </a:rPr>
                        <a:t>у сільській місцевості</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8,5</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9,1</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9,2</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9,1</a:t>
                      </a:r>
                    </a:p>
                  </a:txBody>
                  <a:tcPr marL="5146" marR="5146" marT="5146" marB="0" anchor="b">
                    <a:lnL>
                      <a:noFill/>
                    </a:lnL>
                    <a:lnR>
                      <a:noFill/>
                    </a:lnR>
                    <a:lnT>
                      <a:noFill/>
                    </a:lnT>
                    <a:lnB>
                      <a:noFill/>
                    </a:lnB>
                  </a:tcPr>
                </a:tc>
              </a:tr>
              <a:tr h="149253">
                <a:tc>
                  <a:txBody>
                    <a:bodyPr/>
                    <a:lstStyle/>
                    <a:p>
                      <a:pPr algn="just"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latin typeface="Times New Roman"/>
                      </a:endParaRPr>
                    </a:p>
                  </a:txBody>
                  <a:tcPr marL="5146" marR="5146" marT="5146" marB="0" anchor="b">
                    <a:lnL>
                      <a:noFill/>
                    </a:lnL>
                    <a:lnR>
                      <a:noFill/>
                    </a:lnR>
                    <a:lnT>
                      <a:noFill/>
                    </a:lnT>
                    <a:lnB>
                      <a:noFill/>
                    </a:lnB>
                  </a:tcPr>
                </a:tc>
              </a:tr>
              <a:tr h="201492">
                <a:tc>
                  <a:txBody>
                    <a:bodyPr/>
                    <a:lstStyle/>
                    <a:p>
                      <a:pPr algn="just" fontAlgn="b"/>
                      <a:r>
                        <a:rPr lang="uk-UA" sz="800" b="1" i="0" u="none" strike="noStrike">
                          <a:latin typeface="Times New Roman"/>
                        </a:rPr>
                        <a:t>В них місць, тис.</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1069</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1105</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1125</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1141</a:t>
                      </a:r>
                    </a:p>
                  </a:txBody>
                  <a:tcPr marL="5146" marR="5146" marT="5146" marB="0" anchor="b">
                    <a:lnL>
                      <a:noFill/>
                    </a:lnL>
                    <a:lnR>
                      <a:noFill/>
                    </a:lnR>
                    <a:lnT>
                      <a:noFill/>
                    </a:lnT>
                    <a:lnB>
                      <a:noFill/>
                    </a:lnB>
                  </a:tcPr>
                </a:tc>
              </a:tr>
              <a:tr h="201492">
                <a:tc>
                  <a:txBody>
                    <a:bodyPr/>
                    <a:lstStyle/>
                    <a:p>
                      <a:pPr algn="l" fontAlgn="b"/>
                      <a:r>
                        <a:rPr lang="uk-UA" sz="800" b="0" i="0" u="none" strike="noStrike">
                          <a:latin typeface="Times New Roman"/>
                        </a:rPr>
                        <a:t>у міських поселеннях</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778</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772</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785</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794</a:t>
                      </a:r>
                    </a:p>
                  </a:txBody>
                  <a:tcPr marL="5146" marR="5146" marT="5146" marB="0" anchor="b">
                    <a:lnL>
                      <a:noFill/>
                    </a:lnL>
                    <a:lnR>
                      <a:noFill/>
                    </a:lnR>
                    <a:lnT>
                      <a:noFill/>
                    </a:lnT>
                    <a:lnB>
                      <a:noFill/>
                    </a:lnB>
                  </a:tcPr>
                </a:tc>
              </a:tr>
              <a:tr h="201492">
                <a:tc>
                  <a:txBody>
                    <a:bodyPr/>
                    <a:lstStyle/>
                    <a:p>
                      <a:pPr algn="l" fontAlgn="b"/>
                      <a:r>
                        <a:rPr lang="uk-UA" sz="800" b="0" i="0" u="none" strike="noStrike">
                          <a:latin typeface="Times New Roman"/>
                        </a:rPr>
                        <a:t>у сільській місцевості</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291</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333</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340</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347</a:t>
                      </a:r>
                    </a:p>
                  </a:txBody>
                  <a:tcPr marL="5146" marR="5146" marT="5146" marB="0" anchor="b">
                    <a:lnL>
                      <a:noFill/>
                    </a:lnL>
                    <a:lnR>
                      <a:noFill/>
                    </a:lnR>
                    <a:lnT>
                      <a:noFill/>
                    </a:lnT>
                    <a:lnB>
                      <a:noFill/>
                    </a:lnB>
                  </a:tcPr>
                </a:tc>
              </a:tr>
              <a:tr h="149253">
                <a:tc>
                  <a:txBody>
                    <a:bodyPr/>
                    <a:lstStyle/>
                    <a:p>
                      <a:pPr algn="just"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solidFill>
                          <a:srgbClr val="FF0000"/>
                        </a:solidFill>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800" b="0" i="0" u="none" strike="noStrike">
                        <a:latin typeface="Times New Roman"/>
                      </a:endParaRPr>
                    </a:p>
                  </a:txBody>
                  <a:tcPr marL="5146" marR="5146" marT="5146" marB="0" anchor="b">
                    <a:lnL>
                      <a:noFill/>
                    </a:lnL>
                    <a:lnR>
                      <a:noFill/>
                    </a:lnR>
                    <a:lnT>
                      <a:noFill/>
                    </a:lnT>
                    <a:lnB>
                      <a:noFill/>
                    </a:lnB>
                  </a:tcPr>
                </a:tc>
              </a:tr>
              <a:tr h="343282">
                <a:tc>
                  <a:txBody>
                    <a:bodyPr/>
                    <a:lstStyle/>
                    <a:p>
                      <a:pPr algn="l" fontAlgn="b"/>
                      <a:r>
                        <a:rPr lang="ru-RU" sz="800" b="1" i="0" u="none" strike="noStrike">
                          <a:latin typeface="Times New Roman"/>
                        </a:rPr>
                        <a:t>Кількість дітей у закладах, </a:t>
                      </a:r>
                      <a:br>
                        <a:rPr lang="ru-RU" sz="800" b="1" i="0" u="none" strike="noStrike">
                          <a:latin typeface="Times New Roman"/>
                        </a:rPr>
                      </a:br>
                      <a:r>
                        <a:rPr lang="ru-RU" sz="800" b="1" i="0" u="none" strike="noStrike">
                          <a:latin typeface="Times New Roman"/>
                        </a:rPr>
                        <a:t>тис. осіб</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1208</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1291</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1300</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1304</a:t>
                      </a:r>
                    </a:p>
                  </a:txBody>
                  <a:tcPr marL="5146" marR="5146" marT="5146" marB="0" anchor="b">
                    <a:lnL>
                      <a:noFill/>
                    </a:lnL>
                    <a:lnR>
                      <a:noFill/>
                    </a:lnR>
                    <a:lnT>
                      <a:noFill/>
                    </a:lnT>
                    <a:lnB>
                      <a:noFill/>
                    </a:lnB>
                  </a:tcPr>
                </a:tc>
              </a:tr>
              <a:tr h="208955">
                <a:tc>
                  <a:txBody>
                    <a:bodyPr/>
                    <a:lstStyle/>
                    <a:p>
                      <a:pPr algn="l" fontAlgn="b"/>
                      <a:r>
                        <a:rPr lang="uk-UA" sz="800" b="0" i="0" u="none" strike="noStrike">
                          <a:latin typeface="Times New Roman"/>
                        </a:rPr>
                        <a:t>у міських поселеннях</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961</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981</a:t>
                      </a:r>
                    </a:p>
                  </a:txBody>
                  <a:tcPr marL="5146" marR="5146" marT="5146" marB="0" anchor="b">
                    <a:lnL>
                      <a:noFill/>
                    </a:lnL>
                    <a:lnR>
                      <a:noFill/>
                    </a:lnR>
                    <a:lnT>
                      <a:noFill/>
                    </a:lnT>
                    <a:lnB>
                      <a:noFill/>
                    </a:lnB>
                  </a:tcPr>
                </a:tc>
                <a:tc>
                  <a:txBody>
                    <a:bodyPr/>
                    <a:lstStyle/>
                    <a:p>
                      <a:pPr algn="r" fontAlgn="b"/>
                      <a:r>
                        <a:rPr lang="uk-UA" sz="800" b="0" i="0" u="none" strike="noStrike" dirty="0">
                          <a:latin typeface="Times New Roman"/>
                        </a:rPr>
                        <a:t>984</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985</a:t>
                      </a:r>
                    </a:p>
                  </a:txBody>
                  <a:tcPr marL="5146" marR="5146" marT="5146" marB="0" anchor="b">
                    <a:lnL>
                      <a:noFill/>
                    </a:lnL>
                    <a:lnR>
                      <a:noFill/>
                    </a:lnR>
                    <a:lnT>
                      <a:noFill/>
                    </a:lnT>
                    <a:lnB>
                      <a:noFill/>
                    </a:lnB>
                  </a:tcPr>
                </a:tc>
              </a:tr>
              <a:tr h="208955">
                <a:tc>
                  <a:txBody>
                    <a:bodyPr/>
                    <a:lstStyle/>
                    <a:p>
                      <a:pPr algn="l" fontAlgn="b"/>
                      <a:r>
                        <a:rPr lang="uk-UA" sz="800" b="0" i="0" u="none" strike="noStrike">
                          <a:latin typeface="Times New Roman"/>
                        </a:rPr>
                        <a:t>у сільській місцевості</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247</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310</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316</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319</a:t>
                      </a:r>
                    </a:p>
                  </a:txBody>
                  <a:tcPr marL="5146" marR="5146" marT="5146" marB="0" anchor="b">
                    <a:lnL>
                      <a:noFill/>
                    </a:lnL>
                    <a:lnR>
                      <a:noFill/>
                    </a:lnR>
                    <a:lnT>
                      <a:noFill/>
                    </a:lnT>
                    <a:lnB>
                      <a:noFill/>
                    </a:lnB>
                  </a:tcPr>
                </a:tc>
              </a:tr>
              <a:tr h="149253">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solidFill>
                          <a:srgbClr val="FF0000"/>
                        </a:solidFill>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r>
              <a:tr h="335820">
                <a:tc>
                  <a:txBody>
                    <a:bodyPr/>
                    <a:lstStyle/>
                    <a:p>
                      <a:pPr algn="l" fontAlgn="b"/>
                      <a:r>
                        <a:rPr lang="ru-RU" sz="800" b="1" i="0" u="none" strike="noStrike">
                          <a:latin typeface="Times New Roman"/>
                        </a:rPr>
                        <a:t>Охоплення дітей дошкільними</a:t>
                      </a:r>
                      <a:br>
                        <a:rPr lang="ru-RU" sz="800" b="1" i="0" u="none" strike="noStrike">
                          <a:latin typeface="Times New Roman"/>
                        </a:rPr>
                      </a:br>
                      <a:r>
                        <a:rPr lang="ru-RU" sz="800" b="1" i="0" u="none" strike="noStrike">
                          <a:latin typeface="Times New Roman"/>
                        </a:rPr>
                        <a:t>навчальними закладами,</a:t>
                      </a:r>
                      <a:r>
                        <a:rPr lang="ru-RU" sz="800" b="1" i="0" u="none" strike="noStrike" baseline="30000">
                          <a:latin typeface="Times New Roman"/>
                        </a:rPr>
                        <a:t>2</a:t>
                      </a:r>
                      <a:r>
                        <a:rPr lang="ru-RU" sz="800" b="0" i="0" u="none" strike="noStrike">
                          <a:latin typeface="Times New Roman"/>
                        </a:rPr>
                        <a:t> </a:t>
                      </a:r>
                      <a:endParaRPr lang="ru-RU" sz="800" b="1" i="0" u="none" strike="noStrike">
                        <a:latin typeface="Times New Roman"/>
                      </a:endParaRPr>
                    </a:p>
                  </a:txBody>
                  <a:tcPr marL="5146" marR="5146" marT="5146" marB="0" anchor="b">
                    <a:lnL>
                      <a:noFill/>
                    </a:lnL>
                    <a:lnR>
                      <a:noFill/>
                    </a:lnR>
                    <a:lnT>
                      <a:noFill/>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solidFill>
                          <a:srgbClr val="FF0000"/>
                        </a:solidFill>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r>
              <a:tr h="170149">
                <a:tc>
                  <a:txBody>
                    <a:bodyPr/>
                    <a:lstStyle/>
                    <a:p>
                      <a:pPr algn="l" fontAlgn="b"/>
                      <a:r>
                        <a:rPr lang="uk-UA" sz="800" b="1" i="0" u="none" strike="noStrike">
                          <a:latin typeface="Times New Roman"/>
                        </a:rPr>
                        <a:t>відсотків</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53</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55</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57</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  57</a:t>
                      </a:r>
                      <a:r>
                        <a:rPr lang="uk-UA" sz="800" b="1" i="0" u="none" strike="noStrike" baseline="30000">
                          <a:latin typeface="Times New Roman"/>
                        </a:rPr>
                        <a:t> 3   </a:t>
                      </a:r>
                      <a:endParaRPr lang="uk-UA" sz="800" b="1" i="0" u="none" strike="noStrike">
                        <a:latin typeface="Times New Roman"/>
                      </a:endParaRPr>
                    </a:p>
                  </a:txBody>
                  <a:tcPr marL="5146" marR="5146" marT="5146" marB="0" anchor="b">
                    <a:lnL>
                      <a:noFill/>
                    </a:lnL>
                    <a:lnR>
                      <a:noFill/>
                    </a:lnR>
                    <a:lnT>
                      <a:noFill/>
                    </a:lnT>
                    <a:lnB>
                      <a:noFill/>
                    </a:lnB>
                  </a:tcPr>
                </a:tc>
              </a:tr>
              <a:tr h="208955">
                <a:tc>
                  <a:txBody>
                    <a:bodyPr/>
                    <a:lstStyle/>
                    <a:p>
                      <a:pPr algn="l" fontAlgn="b"/>
                      <a:r>
                        <a:rPr lang="uk-UA" sz="800" b="0" i="0" u="none" strike="noStrike">
                          <a:latin typeface="Times New Roman"/>
                        </a:rPr>
                        <a:t>у міських поселеннях</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64</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64</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66</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66</a:t>
                      </a:r>
                      <a:r>
                        <a:rPr lang="uk-UA" sz="800" b="0" i="0" u="none" strike="noStrike" baseline="30000">
                          <a:latin typeface="Times New Roman"/>
                        </a:rPr>
                        <a:t> 3</a:t>
                      </a:r>
                      <a:endParaRPr lang="uk-UA" sz="800" b="0" i="0" u="none" strike="noStrike">
                        <a:latin typeface="Times New Roman"/>
                      </a:endParaRPr>
                    </a:p>
                  </a:txBody>
                  <a:tcPr marL="5146" marR="5146" marT="5146" marB="0" anchor="b">
                    <a:lnL>
                      <a:noFill/>
                    </a:lnL>
                    <a:lnR>
                      <a:noFill/>
                    </a:lnR>
                    <a:lnT>
                      <a:noFill/>
                    </a:lnT>
                    <a:lnB>
                      <a:noFill/>
                    </a:lnB>
                  </a:tcPr>
                </a:tc>
              </a:tr>
              <a:tr h="208955">
                <a:tc>
                  <a:txBody>
                    <a:bodyPr/>
                    <a:lstStyle/>
                    <a:p>
                      <a:pPr algn="l" fontAlgn="b"/>
                      <a:r>
                        <a:rPr lang="uk-UA" sz="800" b="0" i="0" u="none" strike="noStrike">
                          <a:latin typeface="Times New Roman"/>
                        </a:rPr>
                        <a:t>у сільській місцевості</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33</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40</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41</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41</a:t>
                      </a:r>
                      <a:r>
                        <a:rPr lang="uk-UA" sz="800" b="0" i="0" u="none" strike="noStrike" baseline="30000">
                          <a:latin typeface="Times New Roman"/>
                        </a:rPr>
                        <a:t> 3</a:t>
                      </a:r>
                      <a:endParaRPr lang="uk-UA" sz="800" b="0" i="0" u="none" strike="noStrike">
                        <a:latin typeface="Times New Roman"/>
                      </a:endParaRPr>
                    </a:p>
                  </a:txBody>
                  <a:tcPr marL="5146" marR="5146" marT="5146" marB="0" anchor="b">
                    <a:lnL>
                      <a:noFill/>
                    </a:lnL>
                    <a:lnR>
                      <a:noFill/>
                    </a:lnR>
                    <a:lnT>
                      <a:noFill/>
                    </a:lnT>
                    <a:lnB>
                      <a:noFill/>
                    </a:lnB>
                  </a:tcPr>
                </a:tc>
              </a:tr>
              <a:tr h="149253">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1" i="0" u="none" strike="noStrike">
                        <a:solidFill>
                          <a:srgbClr val="0000FF"/>
                        </a:solidFill>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solidFill>
                          <a:srgbClr val="FF0000"/>
                        </a:solidFill>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r>
              <a:tr h="194029">
                <a:tc>
                  <a:txBody>
                    <a:bodyPr/>
                    <a:lstStyle/>
                    <a:p>
                      <a:pPr algn="l" fontAlgn="b"/>
                      <a:r>
                        <a:rPr lang="uk-UA" sz="800" b="1" i="0" u="none" strike="noStrike">
                          <a:latin typeface="Times New Roman"/>
                        </a:rPr>
                        <a:t>Кількість дітей у закладах </a:t>
                      </a:r>
                    </a:p>
                  </a:txBody>
                  <a:tcPr marL="5146" marR="5146" marT="5146" marB="0" anchor="b">
                    <a:lnL>
                      <a:noFill/>
                    </a:lnL>
                    <a:lnR>
                      <a:noFill/>
                    </a:lnR>
                    <a:lnT>
                      <a:noFill/>
                    </a:lnT>
                    <a:lnB>
                      <a:noFill/>
                    </a:lnB>
                  </a:tcPr>
                </a:tc>
                <a:tc>
                  <a:txBody>
                    <a:bodyPr/>
                    <a:lstStyle/>
                    <a:p>
                      <a:pPr algn="l" fontAlgn="b"/>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solidFill>
                          <a:srgbClr val="FF0000"/>
                        </a:solidFill>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c>
                  <a:txBody>
                    <a:bodyPr/>
                    <a:lstStyle/>
                    <a:p>
                      <a:pPr algn="r" fontAlgn="b"/>
                      <a:endParaRPr lang="uk-UA" sz="700" b="0" i="0" u="none" strike="noStrike">
                        <a:latin typeface="Times New Roman"/>
                      </a:endParaRPr>
                    </a:p>
                  </a:txBody>
                  <a:tcPr marL="5146" marR="5146" marT="5146" marB="0" anchor="b">
                    <a:lnL>
                      <a:noFill/>
                    </a:lnL>
                    <a:lnR>
                      <a:noFill/>
                    </a:lnR>
                    <a:lnT>
                      <a:noFill/>
                    </a:lnT>
                    <a:lnB>
                      <a:noFill/>
                    </a:lnB>
                  </a:tcPr>
                </a:tc>
              </a:tr>
              <a:tr h="194029">
                <a:tc>
                  <a:txBody>
                    <a:bodyPr/>
                    <a:lstStyle/>
                    <a:p>
                      <a:pPr algn="l" fontAlgn="b"/>
                      <a:r>
                        <a:rPr lang="ru-RU" sz="800" b="1" i="0" u="none" strike="noStrike">
                          <a:latin typeface="Times New Roman"/>
                        </a:rPr>
                        <a:t>у розрахунку на 100 місць</a:t>
                      </a:r>
                      <a:r>
                        <a:rPr lang="ru-RU" sz="800" b="1" i="0" u="none" strike="noStrike" baseline="30000">
                          <a:latin typeface="Times New Roman"/>
                        </a:rPr>
                        <a:t> 4</a:t>
                      </a:r>
                      <a:endParaRPr lang="ru-RU" sz="800" b="1" i="0" u="none" strike="noStrike">
                        <a:latin typeface="Times New Roman"/>
                      </a:endParaRP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112</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114</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113</a:t>
                      </a:r>
                    </a:p>
                  </a:txBody>
                  <a:tcPr marL="5146" marR="5146" marT="5146" marB="0" anchor="b">
                    <a:lnL>
                      <a:noFill/>
                    </a:lnL>
                    <a:lnR>
                      <a:noFill/>
                    </a:lnR>
                    <a:lnT>
                      <a:noFill/>
                    </a:lnT>
                    <a:lnB>
                      <a:noFill/>
                    </a:lnB>
                  </a:tcPr>
                </a:tc>
                <a:tc>
                  <a:txBody>
                    <a:bodyPr/>
                    <a:lstStyle/>
                    <a:p>
                      <a:pPr algn="r" fontAlgn="b"/>
                      <a:r>
                        <a:rPr lang="uk-UA" sz="800" b="1" i="0" u="none" strike="noStrike">
                          <a:latin typeface="Times New Roman"/>
                        </a:rPr>
                        <a:t>112</a:t>
                      </a:r>
                    </a:p>
                  </a:txBody>
                  <a:tcPr marL="5146" marR="5146" marT="5146" marB="0" anchor="b">
                    <a:lnL>
                      <a:noFill/>
                    </a:lnL>
                    <a:lnR>
                      <a:noFill/>
                    </a:lnR>
                    <a:lnT>
                      <a:noFill/>
                    </a:lnT>
                    <a:lnB>
                      <a:noFill/>
                    </a:lnB>
                  </a:tcPr>
                </a:tc>
              </a:tr>
              <a:tr h="194029">
                <a:tc>
                  <a:txBody>
                    <a:bodyPr/>
                    <a:lstStyle/>
                    <a:p>
                      <a:pPr algn="l" fontAlgn="b"/>
                      <a:r>
                        <a:rPr lang="uk-UA" sz="800" b="0" i="0" u="none" strike="noStrike">
                          <a:latin typeface="Times New Roman"/>
                        </a:rPr>
                        <a:t>у міських поселеннях</a:t>
                      </a:r>
                      <a:r>
                        <a:rPr lang="uk-UA" sz="800" b="0" i="0" u="none" strike="noStrike" baseline="30000">
                          <a:latin typeface="Times New Roman"/>
                        </a:rPr>
                        <a:t> </a:t>
                      </a:r>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123</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126</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124</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123</a:t>
                      </a:r>
                    </a:p>
                  </a:txBody>
                  <a:tcPr marL="5146" marR="5146" marT="5146" marB="0" anchor="b">
                    <a:lnL>
                      <a:noFill/>
                    </a:lnL>
                    <a:lnR>
                      <a:noFill/>
                    </a:lnR>
                    <a:lnT>
                      <a:noFill/>
                    </a:lnT>
                    <a:lnB>
                      <a:noFill/>
                    </a:lnB>
                  </a:tcPr>
                </a:tc>
              </a:tr>
              <a:tr h="194029">
                <a:tc>
                  <a:txBody>
                    <a:bodyPr/>
                    <a:lstStyle/>
                    <a:p>
                      <a:pPr algn="l" fontAlgn="b"/>
                      <a:r>
                        <a:rPr lang="uk-UA" sz="800" b="0" i="0" u="none" strike="noStrike">
                          <a:latin typeface="Times New Roman"/>
                        </a:rPr>
                        <a:t>у сільській місцевості</a:t>
                      </a:r>
                      <a:r>
                        <a:rPr lang="uk-UA" sz="800" b="0" i="0" u="none" strike="noStrike" baseline="30000">
                          <a:latin typeface="Times New Roman"/>
                        </a:rPr>
                        <a:t> </a:t>
                      </a:r>
                      <a:endParaRPr lang="uk-UA" sz="800" b="0" i="0" u="none" strike="noStrike">
                        <a:latin typeface="Times New Roman"/>
                      </a:endParaRP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82</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87</a:t>
                      </a:r>
                    </a:p>
                  </a:txBody>
                  <a:tcPr marL="5146" marR="5146" marT="5146" marB="0" anchor="b">
                    <a:lnL>
                      <a:noFill/>
                    </a:lnL>
                    <a:lnR>
                      <a:noFill/>
                    </a:lnR>
                    <a:lnT>
                      <a:noFill/>
                    </a:lnT>
                    <a:lnB>
                      <a:noFill/>
                    </a:lnB>
                  </a:tcPr>
                </a:tc>
                <a:tc>
                  <a:txBody>
                    <a:bodyPr/>
                    <a:lstStyle/>
                    <a:p>
                      <a:pPr algn="r" fontAlgn="b"/>
                      <a:r>
                        <a:rPr lang="uk-UA" sz="800" b="0" i="0" u="none" strike="noStrike">
                          <a:latin typeface="Times New Roman"/>
                        </a:rPr>
                        <a:t>87</a:t>
                      </a:r>
                    </a:p>
                  </a:txBody>
                  <a:tcPr marL="5146" marR="5146" marT="5146" marB="0" anchor="b">
                    <a:lnL>
                      <a:noFill/>
                    </a:lnL>
                    <a:lnR>
                      <a:noFill/>
                    </a:lnR>
                    <a:lnT>
                      <a:noFill/>
                    </a:lnT>
                    <a:lnB>
                      <a:noFill/>
                    </a:lnB>
                  </a:tcPr>
                </a:tc>
                <a:tc>
                  <a:txBody>
                    <a:bodyPr/>
                    <a:lstStyle/>
                    <a:p>
                      <a:pPr algn="r" fontAlgn="b"/>
                      <a:r>
                        <a:rPr lang="uk-UA" sz="800" b="0" i="0" u="none" strike="noStrike" dirty="0">
                          <a:latin typeface="Times New Roman"/>
                        </a:rPr>
                        <a:t>86</a:t>
                      </a:r>
                    </a:p>
                  </a:txBody>
                  <a:tcPr marL="5146" marR="5146" marT="5146" marB="0" anchor="b">
                    <a:lnL>
                      <a:noFill/>
                    </a:lnL>
                    <a:lnR>
                      <a:noFill/>
                    </a:lnR>
                    <a:lnT>
                      <a:noFill/>
                    </a:lnT>
                    <a:lnB>
                      <a:noFill/>
                    </a:lnB>
                  </a:tcPr>
                </a:tc>
              </a:tr>
            </a:tbl>
          </a:graphicData>
        </a:graphic>
      </p:graphicFrame>
      <p:sp>
        <p:nvSpPr>
          <p:cNvPr id="6" name="Прямоугольник 5"/>
          <p:cNvSpPr/>
          <p:nvPr/>
        </p:nvSpPr>
        <p:spPr>
          <a:xfrm>
            <a:off x="5500694" y="1785926"/>
            <a:ext cx="3429024" cy="3824124"/>
          </a:xfrm>
          <a:prstGeom prst="rect">
            <a:avLst/>
          </a:prstGeom>
        </p:spPr>
        <p:txBody>
          <a:bodyPr wrap="square">
            <a:spAutoFit/>
          </a:bodyPr>
          <a:lstStyle/>
          <a:p>
            <a:r>
              <a:rPr lang="ru-RU" sz="1400" baseline="30000" dirty="0" smtClean="0"/>
              <a:t>1</a:t>
            </a:r>
            <a:r>
              <a:rPr lang="ru-RU" sz="1400" dirty="0" smtClean="0"/>
              <a:t>У 2010р. </a:t>
            </a:r>
            <a:r>
              <a:rPr lang="ru-RU" sz="1400" dirty="0" err="1" smtClean="0"/>
              <a:t>враховані</a:t>
            </a:r>
            <a:r>
              <a:rPr lang="ru-RU" sz="1400" dirty="0" smtClean="0"/>
              <a:t> </a:t>
            </a:r>
            <a:r>
              <a:rPr lang="ru-RU" sz="1400" dirty="0" err="1" smtClean="0"/>
              <a:t>дошкільні</a:t>
            </a:r>
            <a:r>
              <a:rPr lang="ru-RU" sz="1400" dirty="0" smtClean="0"/>
              <a:t> </a:t>
            </a:r>
            <a:r>
              <a:rPr lang="ru-RU" sz="1400" dirty="0" err="1" smtClean="0"/>
              <a:t>навчальні</a:t>
            </a:r>
            <a:r>
              <a:rPr lang="ru-RU" sz="1400" dirty="0" smtClean="0"/>
              <a:t> </a:t>
            </a:r>
            <a:r>
              <a:rPr lang="ru-RU" sz="1400" dirty="0" err="1" smtClean="0"/>
              <a:t>заклади</a:t>
            </a:r>
            <a:r>
              <a:rPr lang="ru-RU" sz="1400" dirty="0" smtClean="0"/>
              <a:t>, </a:t>
            </a:r>
            <a:r>
              <a:rPr lang="ru-RU" sz="1400" dirty="0" err="1" smtClean="0"/>
              <a:t>які</a:t>
            </a:r>
            <a:r>
              <a:rPr lang="ru-RU" sz="1400" dirty="0" smtClean="0"/>
              <a:t> не </a:t>
            </a:r>
            <a:r>
              <a:rPr lang="ru-RU" sz="1400" dirty="0" err="1" smtClean="0"/>
              <a:t>працювали</a:t>
            </a:r>
            <a:r>
              <a:rPr lang="ru-RU" sz="1400" dirty="0" smtClean="0"/>
              <a:t> </a:t>
            </a:r>
            <a:r>
              <a:rPr lang="ru-RU" sz="1400" dirty="0" err="1" smtClean="0"/>
              <a:t>протягом</a:t>
            </a:r>
            <a:r>
              <a:rPr lang="ru-RU" sz="1400" dirty="0" smtClean="0"/>
              <a:t> року </a:t>
            </a:r>
            <a:r>
              <a:rPr lang="ru-RU" sz="1400" dirty="0" err="1" smtClean="0"/>
              <a:t>або</a:t>
            </a:r>
            <a:r>
              <a:rPr lang="ru-RU" sz="1400" dirty="0" smtClean="0"/>
              <a:t> </a:t>
            </a:r>
            <a:r>
              <a:rPr lang="ru-RU" sz="1400" dirty="0" err="1" smtClean="0"/>
              <a:t>більше</a:t>
            </a:r>
            <a:r>
              <a:rPr lang="ru-RU" sz="1400" dirty="0" smtClean="0"/>
              <a:t> </a:t>
            </a:r>
            <a:r>
              <a:rPr lang="ru-RU" sz="1400" dirty="0" err="1" smtClean="0"/>
              <a:t>з</a:t>
            </a:r>
            <a:r>
              <a:rPr lang="ru-RU" sz="1400" dirty="0" smtClean="0"/>
              <a:t> </a:t>
            </a:r>
            <a:r>
              <a:rPr lang="ru-RU" sz="1400" dirty="0" err="1" smtClean="0"/>
              <a:t>будь-якої</a:t>
            </a:r>
            <a:r>
              <a:rPr lang="ru-RU" sz="1400" dirty="0" smtClean="0"/>
              <a:t> причини, у 2015-2017р.р. – </a:t>
            </a:r>
            <a:r>
              <a:rPr lang="ru-RU" sz="1400" dirty="0" err="1" smtClean="0"/>
              <a:t>заклади</a:t>
            </a:r>
            <a:r>
              <a:rPr lang="ru-RU" sz="1400" dirty="0" smtClean="0"/>
              <a:t>, </a:t>
            </a:r>
            <a:r>
              <a:rPr lang="ru-RU" sz="1400" dirty="0" err="1" smtClean="0"/>
              <a:t>які</a:t>
            </a:r>
            <a:r>
              <a:rPr lang="ru-RU" sz="1400" dirty="0" smtClean="0"/>
              <a:t> </a:t>
            </a:r>
            <a:r>
              <a:rPr lang="ru-RU" sz="1400" dirty="0" err="1" smtClean="0"/>
              <a:t>працювали</a:t>
            </a:r>
            <a:r>
              <a:rPr lang="ru-RU" sz="1400" dirty="0" smtClean="0"/>
              <a:t> </a:t>
            </a:r>
            <a:r>
              <a:rPr lang="ru-RU" sz="1400" dirty="0" err="1" smtClean="0"/>
              <a:t>протягом</a:t>
            </a:r>
            <a:r>
              <a:rPr lang="ru-RU" sz="1400" dirty="0" smtClean="0"/>
              <a:t> року.</a:t>
            </a:r>
          </a:p>
          <a:p>
            <a:endParaRPr lang="ru-RU" sz="1100" dirty="0" smtClean="0"/>
          </a:p>
          <a:p>
            <a:r>
              <a:rPr lang="ru-RU" sz="1400" baseline="30000" dirty="0" smtClean="0"/>
              <a:t>2</a:t>
            </a:r>
            <a:r>
              <a:rPr lang="ru-RU" sz="1400" dirty="0" smtClean="0"/>
              <a:t>У 2010р. – </a:t>
            </a:r>
            <a:r>
              <a:rPr lang="ru-RU" sz="1400" dirty="0" err="1" smtClean="0"/>
              <a:t>кількість</a:t>
            </a:r>
            <a:r>
              <a:rPr lang="ru-RU" sz="1400" dirty="0" smtClean="0"/>
              <a:t> </a:t>
            </a:r>
            <a:r>
              <a:rPr lang="ru-RU" sz="1400" dirty="0" err="1" smtClean="0"/>
              <a:t>вихованців</a:t>
            </a:r>
            <a:r>
              <a:rPr lang="ru-RU" sz="1400" dirty="0" smtClean="0"/>
              <a:t> </a:t>
            </a:r>
            <a:r>
              <a:rPr lang="ru-RU" sz="1400" dirty="0" err="1" smtClean="0"/>
              <a:t>дошкільних</a:t>
            </a:r>
            <a:r>
              <a:rPr lang="ru-RU" sz="1400" dirty="0" smtClean="0"/>
              <a:t> </a:t>
            </a:r>
            <a:r>
              <a:rPr lang="ru-RU" sz="1400" dirty="0" err="1" smtClean="0"/>
              <a:t>навчальних</a:t>
            </a:r>
            <a:r>
              <a:rPr lang="ru-RU" sz="1400" dirty="0" smtClean="0"/>
              <a:t> </a:t>
            </a:r>
            <a:r>
              <a:rPr lang="ru-RU" sz="1400" dirty="0" err="1" smtClean="0"/>
              <a:t>закладів</a:t>
            </a:r>
            <a:r>
              <a:rPr lang="ru-RU" sz="1400" dirty="0" smtClean="0"/>
              <a:t>, у 2015-2017р.р.– </a:t>
            </a:r>
            <a:r>
              <a:rPr lang="ru-RU" sz="1400" dirty="0" err="1" smtClean="0"/>
              <a:t>з</a:t>
            </a:r>
            <a:r>
              <a:rPr lang="ru-RU" sz="1400" dirty="0" smtClean="0"/>
              <a:t> </a:t>
            </a:r>
            <a:r>
              <a:rPr lang="ru-RU" sz="1400" dirty="0" err="1" smtClean="0"/>
              <a:t>урахуванням</a:t>
            </a:r>
            <a:r>
              <a:rPr lang="ru-RU" sz="1400" dirty="0" smtClean="0"/>
              <a:t> </a:t>
            </a:r>
            <a:r>
              <a:rPr lang="ru-RU" sz="1400" dirty="0" err="1" smtClean="0"/>
              <a:t>дітей</a:t>
            </a:r>
            <a:r>
              <a:rPr lang="ru-RU" sz="1400" dirty="0" smtClean="0"/>
              <a:t>, </a:t>
            </a:r>
            <a:r>
              <a:rPr lang="ru-RU" sz="1400" dirty="0" err="1" smtClean="0"/>
              <a:t>охоплених</a:t>
            </a:r>
            <a:r>
              <a:rPr lang="ru-RU" sz="1400" dirty="0" smtClean="0"/>
              <a:t> </a:t>
            </a:r>
            <a:r>
              <a:rPr lang="ru-RU" sz="1400" dirty="0" err="1" smtClean="0"/>
              <a:t>соціально-педагогічним</a:t>
            </a:r>
            <a:r>
              <a:rPr lang="ru-RU" sz="1400" dirty="0" smtClean="0"/>
              <a:t> патронатом.</a:t>
            </a:r>
          </a:p>
          <a:p>
            <a:endParaRPr lang="ru-RU" sz="1100" dirty="0" smtClean="0"/>
          </a:p>
          <a:p>
            <a:r>
              <a:rPr lang="ru-RU" sz="1400" baseline="30000" dirty="0" smtClean="0"/>
              <a:t>3</a:t>
            </a:r>
            <a:r>
              <a:rPr lang="ru-RU" sz="1400" dirty="0" smtClean="0"/>
              <a:t>У </a:t>
            </a:r>
            <a:r>
              <a:rPr lang="ru-RU" sz="1400" dirty="0" err="1" smtClean="0"/>
              <a:t>розрахунку</a:t>
            </a:r>
            <a:r>
              <a:rPr lang="ru-RU" sz="1400" dirty="0" smtClean="0"/>
              <a:t> </a:t>
            </a:r>
            <a:r>
              <a:rPr lang="ru-RU" sz="1400" dirty="0" err="1" smtClean="0"/>
              <a:t>використано</a:t>
            </a:r>
            <a:r>
              <a:rPr lang="ru-RU" sz="1400" dirty="0" smtClean="0"/>
              <a:t> </a:t>
            </a:r>
            <a:r>
              <a:rPr lang="ru-RU" sz="1400" dirty="0" err="1" smtClean="0"/>
              <a:t>дані</a:t>
            </a:r>
            <a:r>
              <a:rPr lang="ru-RU" sz="1400" dirty="0" smtClean="0"/>
              <a:t> про </a:t>
            </a:r>
            <a:r>
              <a:rPr lang="ru-RU" sz="1400" dirty="0" err="1" smtClean="0"/>
              <a:t>чисельність</a:t>
            </a:r>
            <a:r>
              <a:rPr lang="ru-RU" sz="1400" dirty="0" smtClean="0"/>
              <a:t> </a:t>
            </a:r>
            <a:r>
              <a:rPr lang="ru-RU" sz="1400" dirty="0" err="1" smtClean="0"/>
              <a:t>постійного</a:t>
            </a:r>
            <a:r>
              <a:rPr lang="ru-RU" sz="1400" dirty="0" smtClean="0"/>
              <a:t> </a:t>
            </a:r>
            <a:r>
              <a:rPr lang="ru-RU" sz="1400" dirty="0" err="1" smtClean="0"/>
              <a:t>населення</a:t>
            </a:r>
            <a:r>
              <a:rPr lang="ru-RU" sz="1400" dirty="0" smtClean="0"/>
              <a:t> </a:t>
            </a:r>
            <a:r>
              <a:rPr lang="ru-RU" sz="1400" dirty="0" err="1" smtClean="0"/>
              <a:t>України</a:t>
            </a:r>
            <a:r>
              <a:rPr lang="ru-RU" sz="1400" dirty="0" smtClean="0"/>
              <a:t> на 01.01.2017.</a:t>
            </a:r>
          </a:p>
          <a:p>
            <a:endParaRPr lang="ru-RU" sz="1050" dirty="0" smtClean="0"/>
          </a:p>
          <a:p>
            <a:r>
              <a:rPr lang="ru-RU" sz="1400" baseline="30000" dirty="0" smtClean="0"/>
              <a:t>4</a:t>
            </a:r>
            <a:r>
              <a:rPr lang="ru-RU" sz="1400" dirty="0" smtClean="0"/>
              <a:t>Без </a:t>
            </a:r>
            <a:r>
              <a:rPr lang="ru-RU" sz="1400" dirty="0" err="1" smtClean="0"/>
              <a:t>урахування</a:t>
            </a:r>
            <a:r>
              <a:rPr lang="ru-RU" sz="1400" dirty="0" smtClean="0"/>
              <a:t> </a:t>
            </a:r>
            <a:r>
              <a:rPr lang="ru-RU" sz="1400" dirty="0" err="1" smtClean="0"/>
              <a:t>дітей</a:t>
            </a:r>
            <a:r>
              <a:rPr lang="ru-RU" sz="1400" dirty="0" smtClean="0"/>
              <a:t> у </a:t>
            </a:r>
            <a:r>
              <a:rPr lang="ru-RU" sz="1400" dirty="0" err="1" smtClean="0"/>
              <a:t>групах</a:t>
            </a:r>
            <a:r>
              <a:rPr lang="ru-RU" sz="1400" dirty="0" smtClean="0"/>
              <a:t> </a:t>
            </a:r>
            <a:r>
              <a:rPr lang="ru-RU" sz="1400" dirty="0" err="1" smtClean="0"/>
              <a:t>короткотривалого</a:t>
            </a:r>
            <a:r>
              <a:rPr lang="ru-RU" sz="1400" dirty="0" smtClean="0"/>
              <a:t> </a:t>
            </a:r>
            <a:r>
              <a:rPr lang="ru-RU" sz="1400" dirty="0" err="1" smtClean="0"/>
              <a:t>перебування</a:t>
            </a:r>
            <a:r>
              <a:rPr lang="ru-RU" sz="1400" dirty="0" smtClean="0"/>
              <a:t>.</a:t>
            </a:r>
            <a:endParaRPr lang="uk-UA" sz="1400" dirty="0"/>
          </a:p>
        </p:txBody>
      </p:sp>
      <p:sp>
        <p:nvSpPr>
          <p:cNvPr id="7" name="Прямоугольник 6"/>
          <p:cNvSpPr/>
          <p:nvPr/>
        </p:nvSpPr>
        <p:spPr>
          <a:xfrm>
            <a:off x="2357422" y="1214422"/>
            <a:ext cx="3663119" cy="369332"/>
          </a:xfrm>
          <a:prstGeom prst="rect">
            <a:avLst/>
          </a:prstGeom>
        </p:spPr>
        <p:txBody>
          <a:bodyPr wrap="none">
            <a:spAutoFit/>
          </a:bodyPr>
          <a:lstStyle/>
          <a:p>
            <a:r>
              <a:rPr lang="uk-UA" dirty="0" smtClean="0">
                <a:latin typeface="Times New Roman" pitchFamily="18" charset="0"/>
                <a:cs typeface="Times New Roman" pitchFamily="18" charset="0"/>
              </a:rPr>
              <a:t>Заклади дошкільної освіти </a:t>
            </a:r>
            <a:r>
              <a:rPr lang="uk-UA" dirty="0" smtClean="0">
                <a:latin typeface="Times New Roman" pitchFamily="18" charset="0"/>
                <a:cs typeface="Times New Roman" pitchFamily="18" charset="0"/>
              </a:rPr>
              <a:t>України</a:t>
            </a:r>
            <a:endParaRPr lang="uk-U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1" name="Объект 1"/>
          <p:cNvSpPr>
            <a:spLocks noGrp="1"/>
          </p:cNvSpPr>
          <p:nvPr>
            <p:ph idx="1"/>
          </p:nvPr>
        </p:nvSpPr>
        <p:spPr>
          <a:xfrm>
            <a:off x="285720" y="714356"/>
            <a:ext cx="8494464" cy="5256113"/>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Освіта</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
        <p:nvSpPr>
          <p:cNvPr id="6" name="Прямоугольник 5"/>
          <p:cNvSpPr/>
          <p:nvPr/>
        </p:nvSpPr>
        <p:spPr>
          <a:xfrm>
            <a:off x="5500694" y="1785926"/>
            <a:ext cx="3429024" cy="4308872"/>
          </a:xfrm>
          <a:prstGeom prst="rect">
            <a:avLst/>
          </a:prstGeom>
        </p:spPr>
        <p:txBody>
          <a:bodyPr wrap="square">
            <a:spAutoFit/>
          </a:bodyPr>
          <a:lstStyle/>
          <a:p>
            <a:r>
              <a:rPr lang="ru-RU" sz="1400" baseline="30000" dirty="0" smtClean="0"/>
              <a:t>1</a:t>
            </a:r>
            <a:r>
              <a:rPr lang="ru-RU" sz="1400" dirty="0" smtClean="0"/>
              <a:t> </a:t>
            </a:r>
            <a:r>
              <a:rPr lang="ru-RU" sz="1400" dirty="0" smtClean="0"/>
              <a:t>Особи, </a:t>
            </a:r>
            <a:r>
              <a:rPr lang="ru-RU" sz="1400" dirty="0" err="1" smtClean="0"/>
              <a:t>уперше</a:t>
            </a:r>
            <a:r>
              <a:rPr lang="ru-RU" sz="1400" dirty="0" smtClean="0"/>
              <a:t> </a:t>
            </a:r>
            <a:r>
              <a:rPr lang="ru-RU" sz="1400" dirty="0" err="1" smtClean="0"/>
              <a:t>прийняті</a:t>
            </a:r>
            <a:r>
              <a:rPr lang="ru-RU" sz="1400" dirty="0" smtClean="0"/>
              <a:t> до ЗВО (без тих, </a:t>
            </a:r>
            <a:r>
              <a:rPr lang="ru-RU" sz="1400" dirty="0" err="1" smtClean="0"/>
              <a:t>що</a:t>
            </a:r>
            <a:r>
              <a:rPr lang="ru-RU" sz="1400" dirty="0" smtClean="0"/>
              <a:t> </a:t>
            </a:r>
            <a:r>
              <a:rPr lang="ru-RU" sz="1400" dirty="0" err="1" smtClean="0"/>
              <a:t>продовжують</a:t>
            </a:r>
            <a:r>
              <a:rPr lang="ru-RU" sz="1400" dirty="0" smtClean="0"/>
              <a:t> </a:t>
            </a:r>
            <a:r>
              <a:rPr lang="ru-RU" sz="1400" dirty="0" err="1" smtClean="0"/>
              <a:t>навчання</a:t>
            </a:r>
            <a:r>
              <a:rPr lang="ru-RU" sz="1400" dirty="0" smtClean="0"/>
              <a:t> </a:t>
            </a:r>
            <a:r>
              <a:rPr lang="ru-RU" sz="1400" dirty="0" err="1" smtClean="0"/>
              <a:t>з</a:t>
            </a:r>
            <a:r>
              <a:rPr lang="ru-RU" sz="1400" dirty="0" smtClean="0"/>
              <a:t> метою </a:t>
            </a:r>
            <a:r>
              <a:rPr lang="ru-RU" sz="1400" dirty="0" err="1" smtClean="0"/>
              <a:t>здобуття</a:t>
            </a:r>
            <a:r>
              <a:rPr lang="ru-RU" sz="1400" dirty="0" smtClean="0"/>
              <a:t> </a:t>
            </a:r>
            <a:r>
              <a:rPr lang="ru-RU" sz="1400" dirty="0" err="1" smtClean="0"/>
              <a:t>більш</a:t>
            </a:r>
            <a:r>
              <a:rPr lang="ru-RU" sz="1400" dirty="0" smtClean="0"/>
              <a:t> </a:t>
            </a:r>
            <a:r>
              <a:rPr lang="ru-RU" sz="1400" dirty="0" err="1" smtClean="0"/>
              <a:t>високого</a:t>
            </a:r>
            <a:r>
              <a:rPr lang="ru-RU" sz="1400" dirty="0" smtClean="0"/>
              <a:t> </a:t>
            </a:r>
            <a:r>
              <a:rPr lang="ru-RU" sz="1400" dirty="0" err="1" smtClean="0"/>
              <a:t>освітнього</a:t>
            </a:r>
            <a:r>
              <a:rPr lang="ru-RU" sz="1400" dirty="0" smtClean="0"/>
              <a:t> </a:t>
            </a:r>
            <a:r>
              <a:rPr lang="ru-RU" sz="1400" dirty="0" err="1" smtClean="0"/>
              <a:t>ступеня</a:t>
            </a:r>
            <a:r>
              <a:rPr lang="ru-RU" sz="1400" dirty="0" smtClean="0"/>
              <a:t> (</a:t>
            </a:r>
            <a:r>
              <a:rPr lang="ru-RU" sz="1400" dirty="0" err="1" smtClean="0"/>
              <a:t>освітньо-кваліфікаційного</a:t>
            </a:r>
            <a:r>
              <a:rPr lang="ru-RU" sz="1400" dirty="0" smtClean="0"/>
              <a:t> </a:t>
            </a:r>
            <a:r>
              <a:rPr lang="ru-RU" sz="1400" dirty="0" err="1" smtClean="0"/>
              <a:t>рівня</a:t>
            </a:r>
            <a:r>
              <a:rPr lang="ru-RU" sz="1400" dirty="0" smtClean="0"/>
              <a:t>)).</a:t>
            </a:r>
            <a:endParaRPr lang="ru-RU" sz="1400" dirty="0" smtClean="0"/>
          </a:p>
          <a:p>
            <a:endParaRPr lang="ru-RU" sz="1100" dirty="0" smtClean="0"/>
          </a:p>
          <a:p>
            <a:r>
              <a:rPr lang="ru-RU" sz="1400" baseline="30000" dirty="0" smtClean="0"/>
              <a:t>2</a:t>
            </a:r>
            <a:r>
              <a:rPr lang="ru-RU" sz="1400" dirty="0" smtClean="0"/>
              <a:t> </a:t>
            </a:r>
            <a:r>
              <a:rPr lang="ru-RU" sz="1400" dirty="0" err="1" smtClean="0"/>
              <a:t>Випущено</a:t>
            </a:r>
            <a:r>
              <a:rPr lang="ru-RU" sz="1400" dirty="0" smtClean="0"/>
              <a:t> </a:t>
            </a:r>
            <a:r>
              <a:rPr lang="ru-RU" sz="1400" dirty="0" err="1" smtClean="0"/>
              <a:t>фахівців</a:t>
            </a:r>
            <a:r>
              <a:rPr lang="ru-RU" sz="1400" dirty="0" smtClean="0"/>
              <a:t> (без </a:t>
            </a:r>
            <a:r>
              <a:rPr lang="ru-RU" sz="1400" dirty="0" err="1" smtClean="0"/>
              <a:t>урахування</a:t>
            </a:r>
            <a:r>
              <a:rPr lang="ru-RU" sz="1400" dirty="0" smtClean="0"/>
              <a:t> </a:t>
            </a:r>
            <a:r>
              <a:rPr lang="ru-RU" sz="1400" dirty="0" err="1" smtClean="0"/>
              <a:t>осіб</a:t>
            </a:r>
            <a:r>
              <a:rPr lang="ru-RU" sz="1400" dirty="0" smtClean="0"/>
              <a:t>, </a:t>
            </a:r>
            <a:r>
              <a:rPr lang="ru-RU" sz="1400" dirty="0" err="1" smtClean="0"/>
              <a:t>що</a:t>
            </a:r>
            <a:r>
              <a:rPr lang="ru-RU" sz="1400" dirty="0" smtClean="0"/>
              <a:t> </a:t>
            </a:r>
            <a:r>
              <a:rPr lang="ru-RU" sz="1400" dirty="0" err="1" smtClean="0"/>
              <a:t>продовжують</a:t>
            </a:r>
            <a:r>
              <a:rPr lang="ru-RU" sz="1400" dirty="0" smtClean="0"/>
              <a:t> </a:t>
            </a:r>
            <a:r>
              <a:rPr lang="ru-RU" sz="1400" dirty="0" err="1" smtClean="0"/>
              <a:t>навчання</a:t>
            </a:r>
            <a:r>
              <a:rPr lang="ru-RU" sz="1400" dirty="0" smtClean="0"/>
              <a:t> </a:t>
            </a:r>
            <a:r>
              <a:rPr lang="ru-RU" sz="1400" dirty="0" err="1" smtClean="0"/>
              <a:t>з</a:t>
            </a:r>
            <a:r>
              <a:rPr lang="ru-RU" sz="1400" dirty="0" smtClean="0"/>
              <a:t> метою </a:t>
            </a:r>
            <a:r>
              <a:rPr lang="ru-RU" sz="1400" dirty="0" err="1" smtClean="0"/>
              <a:t>здобуття</a:t>
            </a:r>
            <a:r>
              <a:rPr lang="ru-RU" sz="1400" dirty="0" smtClean="0"/>
              <a:t> </a:t>
            </a:r>
            <a:r>
              <a:rPr lang="ru-RU" sz="1400" dirty="0" err="1" smtClean="0"/>
              <a:t>більш</a:t>
            </a:r>
            <a:r>
              <a:rPr lang="ru-RU" sz="1400" dirty="0" smtClean="0"/>
              <a:t> </a:t>
            </a:r>
            <a:r>
              <a:rPr lang="ru-RU" sz="1400" dirty="0" err="1" smtClean="0"/>
              <a:t>високого</a:t>
            </a:r>
            <a:r>
              <a:rPr lang="ru-RU" sz="1400" dirty="0" smtClean="0"/>
              <a:t> </a:t>
            </a:r>
            <a:r>
              <a:rPr lang="ru-RU" sz="1400" dirty="0" err="1" smtClean="0"/>
              <a:t>освітнього</a:t>
            </a:r>
            <a:r>
              <a:rPr lang="ru-RU" sz="1400" dirty="0" smtClean="0"/>
              <a:t> </a:t>
            </a:r>
            <a:r>
              <a:rPr lang="ru-RU" sz="1400" dirty="0" err="1" smtClean="0"/>
              <a:t>ступеня</a:t>
            </a:r>
            <a:r>
              <a:rPr lang="ru-RU" sz="1400" dirty="0" smtClean="0"/>
              <a:t> (</a:t>
            </a:r>
            <a:r>
              <a:rPr lang="ru-RU" sz="1400" dirty="0" err="1" smtClean="0"/>
              <a:t>освітньо-кваліфікаційного</a:t>
            </a:r>
            <a:r>
              <a:rPr lang="ru-RU" sz="1400" dirty="0" smtClean="0"/>
              <a:t> </a:t>
            </a:r>
            <a:r>
              <a:rPr lang="ru-RU" sz="1400" dirty="0" err="1" smtClean="0"/>
              <a:t>рівня</a:t>
            </a:r>
            <a:r>
              <a:rPr lang="ru-RU" sz="1400" dirty="0" smtClean="0"/>
              <a:t>)). </a:t>
            </a:r>
            <a:endParaRPr lang="ru-RU" sz="1400" dirty="0" smtClean="0"/>
          </a:p>
          <a:p>
            <a:endParaRPr lang="ru-RU" sz="1100" dirty="0" smtClean="0"/>
          </a:p>
          <a:p>
            <a:r>
              <a:rPr lang="ru-RU" sz="1400" baseline="30000" dirty="0" smtClean="0"/>
              <a:t>3</a:t>
            </a:r>
            <a:r>
              <a:rPr lang="ru-RU" sz="1400" dirty="0" smtClean="0"/>
              <a:t> </a:t>
            </a:r>
            <a:r>
              <a:rPr lang="ru-RU" sz="1400" dirty="0" smtClean="0"/>
              <a:t>У </a:t>
            </a:r>
            <a:r>
              <a:rPr lang="ru-RU" sz="1400" dirty="0" err="1" smtClean="0"/>
              <a:t>розрахунку</a:t>
            </a:r>
            <a:r>
              <a:rPr lang="ru-RU" sz="1400" dirty="0" smtClean="0"/>
              <a:t> </a:t>
            </a:r>
            <a:r>
              <a:rPr lang="ru-RU" sz="1400" dirty="0" err="1" smtClean="0"/>
              <a:t>використано</a:t>
            </a:r>
            <a:r>
              <a:rPr lang="ru-RU" sz="1400" dirty="0" smtClean="0"/>
              <a:t>  </a:t>
            </a:r>
            <a:r>
              <a:rPr lang="ru-RU" sz="1400" dirty="0" err="1" smtClean="0"/>
              <a:t>чисельність</a:t>
            </a:r>
            <a:r>
              <a:rPr lang="ru-RU" sz="1400" dirty="0" smtClean="0"/>
              <a:t> </a:t>
            </a:r>
            <a:r>
              <a:rPr lang="ru-RU" sz="1400" dirty="0" err="1" smtClean="0"/>
              <a:t>наявного</a:t>
            </a:r>
            <a:r>
              <a:rPr lang="ru-RU" sz="1400" dirty="0" smtClean="0"/>
              <a:t> </a:t>
            </a:r>
            <a:r>
              <a:rPr lang="ru-RU" sz="1400" dirty="0" err="1" smtClean="0"/>
              <a:t>населення</a:t>
            </a:r>
            <a:r>
              <a:rPr lang="ru-RU" sz="1400" dirty="0" smtClean="0"/>
              <a:t>: </a:t>
            </a:r>
            <a:endParaRPr lang="ru-RU" sz="1400" dirty="0" smtClean="0"/>
          </a:p>
          <a:p>
            <a:r>
              <a:rPr lang="ru-RU" sz="1400" dirty="0" smtClean="0"/>
              <a:t>для </a:t>
            </a:r>
            <a:r>
              <a:rPr lang="ru-RU" sz="1400" dirty="0" err="1" smtClean="0"/>
              <a:t>даних</a:t>
            </a:r>
            <a:r>
              <a:rPr lang="ru-RU" sz="1400" dirty="0" smtClean="0"/>
              <a:t> за 2010/11 </a:t>
            </a:r>
            <a:r>
              <a:rPr lang="ru-RU" sz="1400" dirty="0" err="1" smtClean="0"/>
              <a:t>навчальний</a:t>
            </a:r>
            <a:r>
              <a:rPr lang="ru-RU" sz="1400" dirty="0" smtClean="0"/>
              <a:t> </a:t>
            </a:r>
            <a:r>
              <a:rPr lang="ru-RU" sz="1400" dirty="0" err="1" smtClean="0"/>
              <a:t>рік</a:t>
            </a:r>
            <a:r>
              <a:rPr lang="ru-RU" sz="1400" dirty="0" smtClean="0"/>
              <a:t> - на </a:t>
            </a:r>
            <a:r>
              <a:rPr lang="ru-RU" sz="1400" dirty="0" smtClean="0"/>
              <a:t>1.01.2011,</a:t>
            </a:r>
          </a:p>
          <a:p>
            <a:r>
              <a:rPr lang="ru-RU" sz="1400" dirty="0" smtClean="0"/>
              <a:t>за </a:t>
            </a:r>
            <a:r>
              <a:rPr lang="ru-RU" sz="1400" dirty="0" smtClean="0"/>
              <a:t>2015/16 - </a:t>
            </a:r>
            <a:r>
              <a:rPr lang="ru-RU" sz="1400" dirty="0" err="1" smtClean="0"/>
              <a:t>чисельність</a:t>
            </a:r>
            <a:r>
              <a:rPr lang="ru-RU" sz="1400" dirty="0" smtClean="0"/>
              <a:t> (за </a:t>
            </a:r>
            <a:r>
              <a:rPr lang="ru-RU" sz="1400" dirty="0" err="1" smtClean="0"/>
              <a:t>оцінкою</a:t>
            </a:r>
            <a:r>
              <a:rPr lang="ru-RU" sz="1400" dirty="0" smtClean="0"/>
              <a:t>) на 01.01.2016, </a:t>
            </a:r>
            <a:endParaRPr lang="ru-RU" sz="1400" dirty="0" smtClean="0"/>
          </a:p>
          <a:p>
            <a:r>
              <a:rPr lang="ru-RU" sz="1400" dirty="0" smtClean="0"/>
              <a:t>за </a:t>
            </a:r>
            <a:r>
              <a:rPr lang="ru-RU" sz="1400" dirty="0" smtClean="0"/>
              <a:t>2018/19 - </a:t>
            </a:r>
            <a:r>
              <a:rPr lang="ru-RU" sz="1400" dirty="0" err="1" smtClean="0"/>
              <a:t>чисельність</a:t>
            </a:r>
            <a:r>
              <a:rPr lang="ru-RU" sz="1400" dirty="0" smtClean="0"/>
              <a:t> (за </a:t>
            </a:r>
            <a:r>
              <a:rPr lang="ru-RU" sz="1400" dirty="0" err="1" smtClean="0"/>
              <a:t>оцінкою</a:t>
            </a:r>
            <a:r>
              <a:rPr lang="ru-RU" sz="1400" dirty="0" smtClean="0"/>
              <a:t>) на </a:t>
            </a:r>
            <a:r>
              <a:rPr lang="ru-RU" sz="1400" dirty="0" smtClean="0"/>
              <a:t>01.01.2019.</a:t>
            </a:r>
            <a:endParaRPr lang="uk-UA" sz="1400" dirty="0"/>
          </a:p>
        </p:txBody>
      </p:sp>
      <p:sp>
        <p:nvSpPr>
          <p:cNvPr id="7" name="Прямоугольник 6"/>
          <p:cNvSpPr/>
          <p:nvPr/>
        </p:nvSpPr>
        <p:spPr>
          <a:xfrm>
            <a:off x="2357422" y="1214422"/>
            <a:ext cx="3142142" cy="369332"/>
          </a:xfrm>
          <a:prstGeom prst="rect">
            <a:avLst/>
          </a:prstGeom>
        </p:spPr>
        <p:txBody>
          <a:bodyPr wrap="none">
            <a:spAutoFit/>
          </a:bodyPr>
          <a:lstStyle/>
          <a:p>
            <a:r>
              <a:rPr lang="uk-UA" dirty="0" smtClean="0">
                <a:latin typeface="Times New Roman" pitchFamily="18" charset="0"/>
                <a:cs typeface="Times New Roman" pitchFamily="18" charset="0"/>
              </a:rPr>
              <a:t>Заклади вищої освіти </a:t>
            </a:r>
            <a:r>
              <a:rPr lang="uk-UA" dirty="0" smtClean="0">
                <a:latin typeface="Times New Roman" pitchFamily="18" charset="0"/>
                <a:cs typeface="Times New Roman" pitchFamily="18" charset="0"/>
              </a:rPr>
              <a:t>України</a:t>
            </a:r>
            <a:endParaRPr lang="uk-UA" dirty="0">
              <a:latin typeface="Times New Roman" pitchFamily="18" charset="0"/>
              <a:cs typeface="Times New Roman" pitchFamily="18" charset="0"/>
            </a:endParaRPr>
          </a:p>
        </p:txBody>
      </p:sp>
      <p:graphicFrame>
        <p:nvGraphicFramePr>
          <p:cNvPr id="9" name="Таблица 8"/>
          <p:cNvGraphicFramePr>
            <a:graphicFrameLocks noGrp="1"/>
          </p:cNvGraphicFramePr>
          <p:nvPr/>
        </p:nvGraphicFramePr>
        <p:xfrm>
          <a:off x="642910" y="1714488"/>
          <a:ext cx="4500594" cy="4714903"/>
        </p:xfrm>
        <a:graphic>
          <a:graphicData uri="http://schemas.openxmlformats.org/drawingml/2006/table">
            <a:tbl>
              <a:tblPr/>
              <a:tblGrid>
                <a:gridCol w="2110899"/>
                <a:gridCol w="796565"/>
                <a:gridCol w="796565"/>
                <a:gridCol w="796565"/>
              </a:tblGrid>
              <a:tr h="375690">
                <a:tc>
                  <a:txBody>
                    <a:bodyPr/>
                    <a:lstStyle/>
                    <a:p>
                      <a:pPr algn="ctr" fontAlgn="ctr"/>
                      <a:r>
                        <a:rPr lang="uk-UA" sz="800" b="0" i="0" u="none" strike="noStrike">
                          <a:solidFill>
                            <a:srgbClr val="000000"/>
                          </a:solidFill>
                          <a:latin typeface="Times New Roman"/>
                        </a:rPr>
                        <a:t> </a:t>
                      </a:r>
                    </a:p>
                  </a:txBody>
                  <a:tcPr marL="6476" marR="6476" marT="6476"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solidFill>
                            <a:srgbClr val="000000"/>
                          </a:solidFill>
                          <a:latin typeface="Times New Roman"/>
                        </a:rPr>
                        <a:t>2010/11</a:t>
                      </a:r>
                    </a:p>
                  </a:txBody>
                  <a:tcPr marL="6476" marR="6476" marT="64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solidFill>
                            <a:srgbClr val="000000"/>
                          </a:solidFill>
                          <a:latin typeface="Times New Roman"/>
                        </a:rPr>
                        <a:t>2015/16</a:t>
                      </a:r>
                    </a:p>
                  </a:txBody>
                  <a:tcPr marL="6476" marR="6476" marT="647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2018/19</a:t>
                      </a:r>
                    </a:p>
                  </a:txBody>
                  <a:tcPr marL="6476" marR="6476" marT="647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414">
                <a:tc>
                  <a:txBody>
                    <a:bodyPr/>
                    <a:lstStyle/>
                    <a:p>
                      <a:pPr algn="l" fontAlgn="b"/>
                      <a:r>
                        <a:rPr lang="uk-UA" sz="800" b="1" i="0" u="none" strike="noStrike">
                          <a:latin typeface="Times New Roman"/>
                        </a:rPr>
                        <a:t>Кількість закладів - усього, од</a:t>
                      </a:r>
                    </a:p>
                  </a:txBody>
                  <a:tcPr marL="6476" marR="6476" marT="647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813</a:t>
                      </a:r>
                    </a:p>
                  </a:txBody>
                  <a:tcPr marL="6476" marR="6476" marT="647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659</a:t>
                      </a:r>
                    </a:p>
                  </a:txBody>
                  <a:tcPr marL="6476" marR="6476" marT="647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652</a:t>
                      </a:r>
                    </a:p>
                  </a:txBody>
                  <a:tcPr marL="6476" marR="6476" marT="6476" marB="0" anchor="b">
                    <a:lnL>
                      <a:noFill/>
                    </a:lnL>
                    <a:lnR>
                      <a:noFill/>
                    </a:lnR>
                    <a:lnT w="6350" cap="flat" cmpd="sng" algn="ctr">
                      <a:solidFill>
                        <a:srgbClr val="000000"/>
                      </a:solidFill>
                      <a:prstDash val="solid"/>
                      <a:round/>
                      <a:headEnd type="none" w="med" len="med"/>
                      <a:tailEnd type="none" w="med" len="med"/>
                    </a:lnT>
                    <a:lnB>
                      <a:noFill/>
                    </a:lnB>
                  </a:tcPr>
                </a:tc>
              </a:tr>
              <a:tr h="157789">
                <a:tc>
                  <a:txBody>
                    <a:bodyPr/>
                    <a:lstStyle/>
                    <a:p>
                      <a:pPr algn="ctr"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225414">
                <a:tc>
                  <a:txBody>
                    <a:bodyPr/>
                    <a:lstStyle/>
                    <a:p>
                      <a:pPr algn="l" fontAlgn="b"/>
                      <a:r>
                        <a:rPr lang="uk-UA" sz="800" b="1" i="0" u="none" strike="noStrike">
                          <a:latin typeface="Times New Roman"/>
                        </a:rPr>
                        <a:t>Кількість студентів - усього, осіб</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2 418 111</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1 605 270</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1 522 250</a:t>
                      </a:r>
                    </a:p>
                  </a:txBody>
                  <a:tcPr marL="6476" marR="6476" marT="6476" marB="0" anchor="b">
                    <a:lnL>
                      <a:noFill/>
                    </a:lnL>
                    <a:lnR>
                      <a:noFill/>
                    </a:lnR>
                    <a:lnT>
                      <a:noFill/>
                    </a:lnT>
                    <a:lnB>
                      <a:noFill/>
                    </a:lnB>
                  </a:tcPr>
                </a:tc>
              </a:tr>
              <a:tr h="308066">
                <a:tc>
                  <a:txBody>
                    <a:bodyPr/>
                    <a:lstStyle/>
                    <a:p>
                      <a:pPr algn="l" fontAlgn="b"/>
                      <a:r>
                        <a:rPr lang="ru-RU" sz="800" b="0" i="0" u="none" strike="noStrike">
                          <a:solidFill>
                            <a:srgbClr val="000000"/>
                          </a:solidFill>
                          <a:latin typeface="Times New Roman"/>
                        </a:rPr>
                        <a:t>у тому числі за формами навчання</a:t>
                      </a:r>
                    </a:p>
                  </a:txBody>
                  <a:tcPr marL="116577" marR="6476" marT="6476" marB="0" anchor="b">
                    <a:lnL>
                      <a:noFill/>
                    </a:lnL>
                    <a:lnR>
                      <a:noFill/>
                    </a:lnR>
                    <a:lnT>
                      <a:noFill/>
                    </a:lnT>
                    <a:lnB>
                      <a:noFill/>
                    </a:lnB>
                  </a:tcPr>
                </a:tc>
                <a:tc>
                  <a:txBody>
                    <a:bodyPr/>
                    <a:lstStyle/>
                    <a:p>
                      <a:pPr algn="l" fontAlgn="b"/>
                      <a:endParaRPr lang="uk-UA" sz="800" b="1"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денною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1 509 049</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1 141 291</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1 098 749</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вечірньою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8 887</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3 822</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3 089</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заочною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900 175</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460 157</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420 412</a:t>
                      </a:r>
                    </a:p>
                  </a:txBody>
                  <a:tcPr marL="6476" marR="6476" marT="6476" marB="0" anchor="b">
                    <a:lnL>
                      <a:noFill/>
                    </a:lnL>
                    <a:lnR>
                      <a:noFill/>
                    </a:lnR>
                    <a:lnT>
                      <a:noFill/>
                    </a:lnT>
                    <a:lnB>
                      <a:noFill/>
                    </a:lnB>
                  </a:tcPr>
                </a:tc>
              </a:tr>
              <a:tr h="157789">
                <a:tc>
                  <a:txBody>
                    <a:bodyPr/>
                    <a:lstStyle/>
                    <a:p>
                      <a:pPr algn="ctr"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225414">
                <a:tc>
                  <a:txBody>
                    <a:bodyPr/>
                    <a:lstStyle/>
                    <a:p>
                      <a:pPr algn="l" fontAlgn="b"/>
                      <a:r>
                        <a:rPr lang="uk-UA" sz="800" b="1" i="0" u="none" strike="noStrike">
                          <a:latin typeface="Times New Roman"/>
                        </a:rPr>
                        <a:t>Прийнято - усього, осіб</a:t>
                      </a:r>
                      <a:r>
                        <a:rPr lang="uk-UA" sz="800" b="1" i="0" u="none" strike="noStrike" baseline="30000">
                          <a:latin typeface="Times New Roman"/>
                        </a:rPr>
                        <a:t>1</a:t>
                      </a:r>
                      <a:endParaRPr lang="uk-UA" sz="800" b="1" i="0" u="none" strike="noStrike">
                        <a:latin typeface="Times New Roman"/>
                      </a:endParaRP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506 486</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323 064</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310 326</a:t>
                      </a:r>
                    </a:p>
                  </a:txBody>
                  <a:tcPr marL="6476" marR="6476" marT="6476" marB="0" anchor="b">
                    <a:lnL>
                      <a:noFill/>
                    </a:lnL>
                    <a:lnR>
                      <a:noFill/>
                    </a:lnR>
                    <a:lnT>
                      <a:noFill/>
                    </a:lnT>
                    <a:lnB>
                      <a:noFill/>
                    </a:lnB>
                  </a:tcPr>
                </a:tc>
              </a:tr>
              <a:tr h="308066">
                <a:tc>
                  <a:txBody>
                    <a:bodyPr/>
                    <a:lstStyle/>
                    <a:p>
                      <a:pPr algn="l" fontAlgn="b"/>
                      <a:r>
                        <a:rPr lang="ru-RU" sz="800" b="0" i="0" u="none" strike="noStrike">
                          <a:solidFill>
                            <a:srgbClr val="000000"/>
                          </a:solidFill>
                          <a:latin typeface="Times New Roman"/>
                        </a:rPr>
                        <a:t>у тому числі за формами навчання</a:t>
                      </a:r>
                    </a:p>
                  </a:txBody>
                  <a:tcPr marL="116577"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денною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371 584</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263 713</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248 813</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вечірньою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1 602</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500</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488</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заочною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133 300</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58 851</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61 025</a:t>
                      </a:r>
                    </a:p>
                  </a:txBody>
                  <a:tcPr marL="6476" marR="6476" marT="6476" marB="0" anchor="b">
                    <a:lnL>
                      <a:noFill/>
                    </a:lnL>
                    <a:lnR>
                      <a:noFill/>
                    </a:lnR>
                    <a:lnT>
                      <a:noFill/>
                    </a:lnT>
                    <a:lnB>
                      <a:noFill/>
                    </a:lnB>
                  </a:tcPr>
                </a:tc>
              </a:tr>
              <a:tr h="157789">
                <a:tc>
                  <a:txBody>
                    <a:bodyPr/>
                    <a:lstStyle/>
                    <a:p>
                      <a:pPr algn="ctr"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225414">
                <a:tc>
                  <a:txBody>
                    <a:bodyPr/>
                    <a:lstStyle/>
                    <a:p>
                      <a:pPr algn="l" fontAlgn="b"/>
                      <a:r>
                        <a:rPr lang="uk-UA" sz="800" b="1" i="0" u="none" strike="noStrike">
                          <a:latin typeface="Times New Roman"/>
                        </a:rPr>
                        <a:t>Випущено - усього, осіб</a:t>
                      </a:r>
                      <a:r>
                        <a:rPr lang="uk-UA" sz="800" b="1" i="0" u="none" strike="noStrike" baseline="30000">
                          <a:latin typeface="Times New Roman"/>
                        </a:rPr>
                        <a:t>2</a:t>
                      </a:r>
                      <a:endParaRPr lang="uk-UA" sz="800" b="1" i="0" u="none" strike="noStrike">
                        <a:latin typeface="Times New Roman"/>
                      </a:endParaRP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636 291</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447 418</a:t>
                      </a:r>
                    </a:p>
                  </a:txBody>
                  <a:tcPr marL="6476" marR="6476" marT="6476" marB="0" anchor="b">
                    <a:lnL>
                      <a:noFill/>
                    </a:lnL>
                    <a:lnR>
                      <a:noFill/>
                    </a:lnR>
                    <a:lnT>
                      <a:noFill/>
                    </a:lnT>
                    <a:lnB>
                      <a:noFill/>
                    </a:lnB>
                  </a:tcPr>
                </a:tc>
                <a:tc>
                  <a:txBody>
                    <a:bodyPr/>
                    <a:lstStyle/>
                    <a:p>
                      <a:pPr algn="r" fontAlgn="b"/>
                      <a:r>
                        <a:rPr lang="uk-UA" sz="800" b="1" i="0" u="none" strike="noStrike">
                          <a:latin typeface="Times New Roman"/>
                        </a:rPr>
                        <a:t>412 914</a:t>
                      </a:r>
                    </a:p>
                  </a:txBody>
                  <a:tcPr marL="6476" marR="6476" marT="6476" marB="0" anchor="b">
                    <a:lnL>
                      <a:noFill/>
                    </a:lnL>
                    <a:lnR>
                      <a:noFill/>
                    </a:lnR>
                    <a:lnT>
                      <a:noFill/>
                    </a:lnT>
                    <a:lnB>
                      <a:noFill/>
                    </a:lnB>
                  </a:tcPr>
                </a:tc>
              </a:tr>
              <a:tr h="308066">
                <a:tc>
                  <a:txBody>
                    <a:bodyPr/>
                    <a:lstStyle/>
                    <a:p>
                      <a:pPr algn="l" fontAlgn="b"/>
                      <a:r>
                        <a:rPr lang="ru-RU" sz="800" b="0" i="0" u="none" strike="noStrike">
                          <a:solidFill>
                            <a:srgbClr val="000000"/>
                          </a:solidFill>
                          <a:latin typeface="Times New Roman"/>
                        </a:rPr>
                        <a:t>у тому числі за формами навчання</a:t>
                      </a:r>
                    </a:p>
                  </a:txBody>
                  <a:tcPr marL="116577" marR="6476" marT="6476" marB="0" anchor="b">
                    <a:lnL>
                      <a:noFill/>
                    </a:lnL>
                    <a:lnR>
                      <a:noFill/>
                    </a:lnR>
                    <a:lnT>
                      <a:noFill/>
                    </a:lnT>
                    <a:lnB>
                      <a:noFill/>
                    </a:lnB>
                  </a:tcPr>
                </a:tc>
                <a:tc>
                  <a:txBody>
                    <a:bodyPr/>
                    <a:lstStyle/>
                    <a:p>
                      <a:pPr algn="l" fontAlgn="b"/>
                      <a:endParaRPr lang="uk-UA" sz="800" b="1"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денною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346 345</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272 977</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271 086</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вечірньою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2 906</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1 619</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1 320</a:t>
                      </a:r>
                    </a:p>
                  </a:txBody>
                  <a:tcPr marL="6476" marR="6476" marT="6476" marB="0" anchor="b">
                    <a:lnL>
                      <a:noFill/>
                    </a:lnL>
                    <a:lnR>
                      <a:noFill/>
                    </a:lnR>
                    <a:lnT>
                      <a:noFill/>
                    </a:lnT>
                    <a:lnB>
                      <a:noFill/>
                    </a:lnB>
                  </a:tcPr>
                </a:tc>
              </a:tr>
              <a:tr h="169060">
                <a:tc>
                  <a:txBody>
                    <a:bodyPr/>
                    <a:lstStyle/>
                    <a:p>
                      <a:pPr algn="l" fontAlgn="b"/>
                      <a:r>
                        <a:rPr lang="uk-UA" sz="800" b="0" i="0" u="none" strike="noStrike">
                          <a:latin typeface="Times New Roman"/>
                        </a:rPr>
                        <a:t>заочною</a:t>
                      </a:r>
                    </a:p>
                  </a:txBody>
                  <a:tcPr marL="116577" marR="6476" marT="6476" marB="0" anchor="b">
                    <a:lnL>
                      <a:noFill/>
                    </a:lnL>
                    <a:lnR>
                      <a:noFill/>
                    </a:lnR>
                    <a:lnT>
                      <a:noFill/>
                    </a:lnT>
                    <a:lnB>
                      <a:noFill/>
                    </a:lnB>
                  </a:tcPr>
                </a:tc>
                <a:tc>
                  <a:txBody>
                    <a:bodyPr/>
                    <a:lstStyle/>
                    <a:p>
                      <a:pPr algn="r" fontAlgn="b"/>
                      <a:r>
                        <a:rPr lang="uk-UA" sz="800" b="0" i="0" u="none" strike="noStrike">
                          <a:latin typeface="Times New Roman"/>
                        </a:rPr>
                        <a:t>287 040</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172 822</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140 508</a:t>
                      </a:r>
                    </a:p>
                  </a:txBody>
                  <a:tcPr marL="6476" marR="6476" marT="6476" marB="0" anchor="b">
                    <a:lnL>
                      <a:noFill/>
                    </a:lnL>
                    <a:lnR>
                      <a:noFill/>
                    </a:lnR>
                    <a:lnT>
                      <a:noFill/>
                    </a:lnT>
                    <a:lnB>
                      <a:noFill/>
                    </a:lnB>
                  </a:tcPr>
                </a:tc>
              </a:tr>
              <a:tr h="157789">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165304">
                <a:tc>
                  <a:txBody>
                    <a:bodyPr/>
                    <a:lstStyle/>
                    <a:p>
                      <a:pPr algn="l" fontAlgn="b"/>
                      <a:r>
                        <a:rPr lang="uk-UA" sz="800" b="0" i="0" u="none" strike="noStrike">
                          <a:latin typeface="Times New Roman"/>
                        </a:rPr>
                        <a:t>Кількість студентів у розрахунку</a:t>
                      </a: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l" fontAlgn="b"/>
                      <a:endParaRPr lang="uk-UA" sz="800" b="0" i="0" u="none" strike="noStrike">
                        <a:latin typeface="Times New Roman"/>
                      </a:endParaRPr>
                    </a:p>
                  </a:txBody>
                  <a:tcPr marL="6476" marR="6476" marT="6476" marB="0" anchor="b">
                    <a:lnL>
                      <a:noFill/>
                    </a:lnL>
                    <a:lnR>
                      <a:noFill/>
                    </a:lnR>
                    <a:lnT>
                      <a:noFill/>
                    </a:lnT>
                    <a:lnB>
                      <a:noFill/>
                    </a:lnB>
                  </a:tcPr>
                </a:tc>
              </a:tr>
              <a:tr h="195359">
                <a:tc>
                  <a:txBody>
                    <a:bodyPr/>
                    <a:lstStyle/>
                    <a:p>
                      <a:pPr algn="l" fontAlgn="b"/>
                      <a:r>
                        <a:rPr lang="uk-UA" sz="800" b="0" i="0" u="none" strike="noStrike">
                          <a:latin typeface="Times New Roman"/>
                        </a:rPr>
                        <a:t>на 10000 населення</a:t>
                      </a:r>
                      <a:r>
                        <a:rPr lang="uk-UA" sz="800" b="0" i="0" u="none" strike="noStrike" baseline="30000">
                          <a:latin typeface="Times New Roman"/>
                        </a:rPr>
                        <a:t>3</a:t>
                      </a:r>
                      <a:endParaRPr lang="uk-UA" sz="800" b="0" i="0" u="none" strike="noStrike">
                        <a:latin typeface="Times New Roman"/>
                      </a:endParaRP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557</a:t>
                      </a:r>
                    </a:p>
                  </a:txBody>
                  <a:tcPr marL="6476" marR="6476" marT="6476" marB="0" anchor="b">
                    <a:lnL>
                      <a:noFill/>
                    </a:lnL>
                    <a:lnR>
                      <a:noFill/>
                    </a:lnR>
                    <a:lnT>
                      <a:noFill/>
                    </a:lnT>
                    <a:lnB>
                      <a:noFill/>
                    </a:lnB>
                  </a:tcPr>
                </a:tc>
                <a:tc>
                  <a:txBody>
                    <a:bodyPr/>
                    <a:lstStyle/>
                    <a:p>
                      <a:pPr algn="r" fontAlgn="b"/>
                      <a:r>
                        <a:rPr lang="uk-UA" sz="800" b="0" i="0" u="none" strike="noStrike">
                          <a:latin typeface="Times New Roman"/>
                        </a:rPr>
                        <a:t>375</a:t>
                      </a:r>
                    </a:p>
                  </a:txBody>
                  <a:tcPr marL="6476" marR="6476" marT="6476" marB="0" anchor="b">
                    <a:lnL>
                      <a:noFill/>
                    </a:lnL>
                    <a:lnR>
                      <a:noFill/>
                    </a:lnR>
                    <a:lnT>
                      <a:noFill/>
                    </a:lnT>
                    <a:lnB>
                      <a:noFill/>
                    </a:lnB>
                  </a:tcPr>
                </a:tc>
                <a:tc>
                  <a:txBody>
                    <a:bodyPr/>
                    <a:lstStyle/>
                    <a:p>
                      <a:pPr algn="r" fontAlgn="b"/>
                      <a:r>
                        <a:rPr lang="uk-UA" sz="800" b="0" i="0" u="none" strike="noStrike" dirty="0">
                          <a:latin typeface="Times New Roman"/>
                        </a:rPr>
                        <a:t>361</a:t>
                      </a:r>
                    </a:p>
                  </a:txBody>
                  <a:tcPr marL="6476" marR="6476" marT="6476"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 y="0"/>
            <a:ext cx="917575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5" name="Объект 1"/>
          <p:cNvSpPr>
            <a:spLocks noGrp="1"/>
          </p:cNvSpPr>
          <p:nvPr>
            <p:ph idx="1"/>
          </p:nvPr>
        </p:nvSpPr>
        <p:spPr>
          <a:xfrm>
            <a:off x="102177" y="692696"/>
            <a:ext cx="9093323" cy="6165304"/>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7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Правосуддя та злочинність</a:t>
            </a:r>
          </a:p>
          <a:p>
            <a:pPr marL="0" indent="0">
              <a:buFont typeface="Wingdings" panose="05000000000000000000" pitchFamily="2" charset="2"/>
              <a:buNone/>
            </a:pPr>
            <a:endParaRPr lang="uk-UA" sz="4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З питань правосуддя та злочинності </a:t>
            </a:r>
            <a:r>
              <a:rPr lang="uk-UA" sz="1400" dirty="0" err="1" smtClean="0">
                <a:latin typeface="Times New Roman" panose="02020603050405020304" pitchFamily="18" charset="0"/>
                <a:cs typeface="Times New Roman" panose="02020603050405020304" pitchFamily="18" charset="0"/>
              </a:rPr>
              <a:t>Держстат</a:t>
            </a:r>
            <a:r>
              <a:rPr lang="uk-UA" sz="1400" dirty="0" smtClean="0">
                <a:latin typeface="Times New Roman" panose="02020603050405020304" pitchFamily="18" charset="0"/>
                <a:cs typeface="Times New Roman" panose="02020603050405020304" pitchFamily="18" charset="0"/>
              </a:rPr>
              <a:t> проводить державне статистичне спостереження щодо додержання вимог адміністративного законодавства в Україні. Інструментарієм для отримання відповідної інформації є форма державного статистичного спостереження № 1-АП (річна) </a:t>
            </a:r>
            <a:r>
              <a:rPr lang="uk-UA" sz="1400" dirty="0" smtClean="0">
                <a:latin typeface="Times New Roman" panose="02020603050405020304" pitchFamily="18" charset="0"/>
                <a:cs typeface="Times New Roman" panose="02020603050405020304" pitchFamily="18" charset="0"/>
                <a:hlinkClick r:id="rId3"/>
              </a:rPr>
              <a:t>"</a:t>
            </a:r>
            <a:r>
              <a:rPr lang="uk-UA" sz="1400" u="sng" dirty="0" smtClean="0">
                <a:latin typeface="Times New Roman" panose="02020603050405020304" pitchFamily="18" charset="0"/>
                <a:cs typeface="Times New Roman" panose="02020603050405020304" pitchFamily="18" charset="0"/>
                <a:hlinkClick r:id="rId3"/>
              </a:rPr>
              <a:t>Звіт про розгляд справ про адміністративні правопорушення та осіб, які притягнуті до адміністративної відповідальності, за 20__ рік"</a:t>
            </a:r>
            <a:r>
              <a:rPr lang="uk-UA" sz="1400" u="sng"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400" b="1" dirty="0" smtClean="0">
                <a:latin typeface="Times New Roman" panose="02020603050405020304" pitchFamily="18" charset="0"/>
                <a:cs typeface="Times New Roman" panose="02020603050405020304" pitchFamily="18" charset="0"/>
              </a:rPr>
              <a:t>Метою </a:t>
            </a:r>
            <a:r>
              <a:rPr lang="uk-UA" sz="1400" dirty="0" smtClean="0">
                <a:latin typeface="Times New Roman" panose="02020603050405020304" pitchFamily="18" charset="0"/>
                <a:cs typeface="Times New Roman" panose="02020603050405020304" pitchFamily="18" charset="0"/>
              </a:rPr>
              <a:t>проведення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є отримання статистичної інформації щодо кількості постанов (рішень) щодо порушення вимог адміністративного законодавства та кількості осіб, відносно яких винесено постанови (рішення). </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Система показників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складається з таких основних показників:</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 кількість справ про адміністративні правопорушення за рухом та статтями Кодексу України про адміністративні правопорушення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осіб, щодо яких розглянуто справи, за результатами розгляду справ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осіб, на яких накладено адміністративні стягнення, за видами стягнень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сума накладеного штрафу за його видами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розмір заподіяної майнової шкоди за її видами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не звернутих до виконання постанов про накладення адміністративного стягнення у зв'язку із закінченням термінів щодо їх виконання.</a:t>
            </a:r>
          </a:p>
          <a:p>
            <a:pPr marL="0" indent="0">
              <a:buFont typeface="Wingdings" panose="05000000000000000000" pitchFamily="2" charset="2"/>
              <a:buNone/>
            </a:pPr>
            <a:endParaRPr lang="uk-UA" sz="1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В контексті здійснення моніторингу становища дітей може використовуватись показник щодо кількості осіб, </a:t>
            </a:r>
            <a:r>
              <a:rPr lang="ru-RU" sz="1400" dirty="0" err="1" smtClean="0">
                <a:latin typeface="Times New Roman" panose="02020603050405020304" pitchFamily="18" charset="0"/>
                <a:cs typeface="Times New Roman" panose="02020603050405020304" pitchFamily="18" charset="0"/>
              </a:rPr>
              <a:t>стосовно</a:t>
            </a:r>
            <a:r>
              <a:rPr lang="ru-RU" sz="1400" dirty="0" smtClean="0">
                <a:latin typeface="Times New Roman" panose="02020603050405020304" pitchFamily="18" charset="0"/>
                <a:cs typeface="Times New Roman" panose="02020603050405020304" pitchFamily="18" charset="0"/>
              </a:rPr>
              <a:t> </a:t>
            </a:r>
            <a:r>
              <a:rPr lang="uk-UA" sz="1400" dirty="0" smtClean="0">
                <a:latin typeface="Times New Roman" panose="02020603050405020304" pitchFamily="18" charset="0"/>
                <a:cs typeface="Times New Roman" panose="02020603050405020304" pitchFamily="18" charset="0"/>
              </a:rPr>
              <a:t>яких розглянуто справи про застосування заходів впливу, передбачених статтею 24</a:t>
            </a:r>
            <a:r>
              <a:rPr lang="uk-UA" sz="1400" baseline="30000" dirty="0" smtClean="0">
                <a:latin typeface="Times New Roman" panose="02020603050405020304" pitchFamily="18" charset="0"/>
                <a:cs typeface="Times New Roman" panose="02020603050405020304" pitchFamily="18" charset="0"/>
              </a:rPr>
              <a:t>1</a:t>
            </a:r>
            <a:r>
              <a:rPr lang="uk-UA" sz="1400" dirty="0" smtClean="0">
                <a:latin typeface="Times New Roman" panose="02020603050405020304" pitchFamily="18" charset="0"/>
                <a:cs typeface="Times New Roman" panose="02020603050405020304" pitchFamily="18" charset="0"/>
              </a:rPr>
              <a:t> (стаття 24</a:t>
            </a:r>
            <a:r>
              <a:rPr lang="uk-UA" sz="1400" baseline="30000" dirty="0" smtClean="0">
                <a:latin typeface="Times New Roman" panose="02020603050405020304" pitchFamily="18" charset="0"/>
                <a:cs typeface="Times New Roman" panose="02020603050405020304" pitchFamily="18" charset="0"/>
              </a:rPr>
              <a:t> 1</a:t>
            </a:r>
            <a:r>
              <a:rPr lang="uk-UA" sz="1400" dirty="0" smtClean="0">
                <a:latin typeface="Times New Roman" panose="02020603050405020304" pitchFamily="18" charset="0"/>
                <a:cs typeface="Times New Roman" panose="02020603050405020304" pitchFamily="18" charset="0"/>
              </a:rPr>
              <a:t>. Заходи впливу, що застосовуються до неповнолітніх) за статтями КУпАП.</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 y="-26203"/>
            <a:ext cx="9175750" cy="6884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579" name="Объект 1"/>
          <p:cNvSpPr>
            <a:spLocks noGrp="1"/>
          </p:cNvSpPr>
          <p:nvPr>
            <p:ph idx="1"/>
          </p:nvPr>
        </p:nvSpPr>
        <p:spPr>
          <a:xfrm>
            <a:off x="303213" y="764704"/>
            <a:ext cx="8569325" cy="5760640"/>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Туризм</a:t>
            </a:r>
          </a:p>
          <a:p>
            <a:pPr marL="0" indent="0">
              <a:buFont typeface="Wingdings" panose="05000000000000000000" pitchFamily="2" charset="2"/>
              <a:buNone/>
            </a:pPr>
            <a:endParaRPr lang="uk-UA" sz="1100" dirty="0" smtClean="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pPr>
            <a:r>
              <a:rPr lang="uk-UA" sz="1500" dirty="0" smtClean="0">
                <a:latin typeface="Times New Roman" panose="02020603050405020304" pitchFamily="18" charset="0"/>
                <a:cs typeface="Times New Roman" panose="02020603050405020304" pitchFamily="18" charset="0"/>
              </a:rPr>
              <a:t>Державні статистичні спостереження зі статистики туризму охоплюють такі напрями:</a:t>
            </a:r>
          </a:p>
          <a:p>
            <a:pPr marL="0" indent="0" algn="just">
              <a:buFont typeface="Wingdings" panose="05000000000000000000" pitchFamily="2" charset="2"/>
              <a:buNone/>
            </a:pPr>
            <a:r>
              <a:rPr lang="uk-UA" sz="1500" dirty="0" smtClean="0">
                <a:latin typeface="Times New Roman" panose="02020603050405020304" pitchFamily="18" charset="0"/>
                <a:cs typeface="Times New Roman" panose="02020603050405020304" pitchFamily="18" charset="0"/>
              </a:rPr>
              <a:t> 1. Діяльність дитячих закладів оздоровлення та відпочинку – державне статистичне спостереження за формою № 1-от (один раз на рік) "Звіт дитячого закладу оздоровлення та відпочинку за літо ___ року". </a:t>
            </a:r>
            <a:r>
              <a:rPr lang="uk-UA" sz="1500" b="1" dirty="0" smtClean="0">
                <a:latin typeface="Times New Roman" panose="02020603050405020304" pitchFamily="18" charset="0"/>
                <a:cs typeface="Times New Roman" panose="02020603050405020304" pitchFamily="18" charset="0"/>
              </a:rPr>
              <a:t>Мета</a:t>
            </a:r>
            <a:r>
              <a:rPr lang="uk-UA" sz="15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щодо мережі дитячих закладів оздоровлення та відпочинку, чисельності оздоровлених у них дітей.</a:t>
            </a:r>
          </a:p>
          <a:p>
            <a:pPr marL="0" indent="0" algn="just">
              <a:buFont typeface="Wingdings" panose="05000000000000000000" pitchFamily="2" charset="2"/>
              <a:buNone/>
            </a:pPr>
            <a:r>
              <a:rPr lang="uk-UA" sz="1500" dirty="0" smtClean="0">
                <a:latin typeface="Times New Roman" panose="02020603050405020304" pitchFamily="18" charset="0"/>
                <a:cs typeface="Times New Roman" panose="02020603050405020304" pitchFamily="18" charset="0"/>
              </a:rPr>
              <a:t>2. Туристична діяльність – державне статистичне спостереження за формою № 1-туризм (річна) "Звіт про туристичну діяльність за ____ рік". </a:t>
            </a:r>
            <a:r>
              <a:rPr lang="uk-UA" sz="1500" b="1" dirty="0" smtClean="0">
                <a:latin typeface="Times New Roman" panose="02020603050405020304" pitchFamily="18" charset="0"/>
                <a:cs typeface="Times New Roman" panose="02020603050405020304" pitchFamily="18" charset="0"/>
              </a:rPr>
              <a:t>Мета</a:t>
            </a:r>
            <a:r>
              <a:rPr lang="uk-UA" sz="15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з питань діяльності туроператорів та </a:t>
            </a:r>
            <a:r>
              <a:rPr lang="uk-UA" sz="1500" dirty="0" err="1" smtClean="0">
                <a:latin typeface="Times New Roman" panose="02020603050405020304" pitchFamily="18" charset="0"/>
                <a:cs typeface="Times New Roman" panose="02020603050405020304" pitchFamily="18" charset="0"/>
              </a:rPr>
              <a:t>турагентів</a:t>
            </a:r>
            <a:r>
              <a:rPr lang="uk-UA" sz="1500" dirty="0" smtClean="0">
                <a:latin typeface="Times New Roman" panose="02020603050405020304" pitchFamily="18" charset="0"/>
                <a:cs typeface="Times New Roman" panose="02020603050405020304" pitchFamily="18" charset="0"/>
              </a:rPr>
              <a:t>.</a:t>
            </a:r>
          </a:p>
          <a:p>
            <a:pPr marL="0" indent="0" algn="just">
              <a:buFont typeface="Wingdings" panose="05000000000000000000" pitchFamily="2" charset="2"/>
              <a:buNone/>
            </a:pPr>
            <a:r>
              <a:rPr lang="uk-UA" sz="1500" dirty="0" smtClean="0">
                <a:latin typeface="Times New Roman" panose="02020603050405020304" pitchFamily="18" charset="0"/>
                <a:cs typeface="Times New Roman" panose="02020603050405020304" pitchFamily="18" charset="0"/>
              </a:rPr>
              <a:t> До системи показників статистики туризму включено показники щодо кількості дитячих закладів оздоровлення та відпочинку із розподілом їх за типами, кількості дітей, місткості дитячих закладах оздоровлення та відпочинку, тривалості перебування у дитячих закладах оздоровлення та відпочинку, кількості туроператорів (</a:t>
            </a:r>
            <a:r>
              <a:rPr lang="uk-UA" sz="1500" dirty="0" err="1" smtClean="0">
                <a:latin typeface="Times New Roman" panose="02020603050405020304" pitchFamily="18" charset="0"/>
                <a:cs typeface="Times New Roman" panose="02020603050405020304" pitchFamily="18" charset="0"/>
              </a:rPr>
              <a:t>турагентів</a:t>
            </a:r>
            <a:r>
              <a:rPr lang="uk-UA" sz="1500" dirty="0" smtClean="0">
                <a:latin typeface="Times New Roman" panose="02020603050405020304" pitchFamily="18" charset="0"/>
                <a:cs typeface="Times New Roman" panose="02020603050405020304" pitchFamily="18" charset="0"/>
              </a:rPr>
              <a:t>) та кількості обслуговуваних ними осіб, у тому числі дітей та показники, що характеризують фінансово-господарську діяльність зазначених закладів та організацій.</a:t>
            </a:r>
          </a:p>
          <a:p>
            <a:pPr marL="0" indent="0" algn="just">
              <a:buFont typeface="Wingdings" panose="05000000000000000000" pitchFamily="2" charset="2"/>
              <a:buNone/>
            </a:pPr>
            <a:endParaRPr lang="uk-UA" sz="1050" dirty="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pPr>
            <a:r>
              <a:rPr lang="uk-UA" sz="1500" dirty="0" smtClean="0">
                <a:latin typeface="Times New Roman" panose="02020603050405020304" pitchFamily="18" charset="0"/>
                <a:cs typeface="Times New Roman" panose="02020603050405020304" pitchFamily="18" charset="0"/>
              </a:rPr>
              <a:t>Слід також зауважити, що у формах державних статистичних спостережень з економічної статистики містяться показники, які дають можливість опосередковано розширити інформаційні рамки дослідження щодо становища дітей (виробництво окремих видів товарів та продуктів дитячого харчування, тощо).</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 y="-26203"/>
            <a:ext cx="9175750" cy="6884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579" name="Объект 1"/>
          <p:cNvSpPr>
            <a:spLocks noGrp="1"/>
          </p:cNvSpPr>
          <p:nvPr>
            <p:ph idx="1"/>
          </p:nvPr>
        </p:nvSpPr>
        <p:spPr>
          <a:xfrm>
            <a:off x="1145977" y="553902"/>
            <a:ext cx="8569325" cy="576064"/>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endParaRPr lang="uk-UA" sz="20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sz="11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sz="1100" dirty="0" smtClean="0">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 xmlns:p14="http://schemas.microsoft.com/office/powerpoint/2010/main" val="84426911"/>
              </p:ext>
            </p:extLst>
          </p:nvPr>
        </p:nvGraphicFramePr>
        <p:xfrm>
          <a:off x="2616266" y="1206315"/>
          <a:ext cx="6299200" cy="2147476"/>
        </p:xfrm>
        <a:graphic>
          <a:graphicData uri="http://schemas.openxmlformats.org/drawingml/2006/table">
            <a:tbl>
              <a:tblPr>
                <a:tableStyleId>{F5AB1C69-6EDB-4FF4-983F-18BD219EF322}</a:tableStyleId>
              </a:tblPr>
              <a:tblGrid>
                <a:gridCol w="2448272"/>
                <a:gridCol w="637764"/>
                <a:gridCol w="562542"/>
                <a:gridCol w="600681"/>
                <a:gridCol w="629284"/>
                <a:gridCol w="762769"/>
                <a:gridCol w="657888"/>
              </a:tblGrid>
              <a:tr h="365542">
                <a:tc rowSpan="2">
                  <a:txBody>
                    <a:bodyPr/>
                    <a:lstStyle/>
                    <a:p>
                      <a:pPr algn="ctr" fontAlgn="ctr"/>
                      <a:r>
                        <a:rPr lang="uk-UA" sz="1050" u="none" strike="noStrike" dirty="0">
                          <a:effectLst/>
                        </a:rPr>
                        <a:t> </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uk-UA" sz="1050" u="none" strike="noStrike" dirty="0">
                          <a:effectLst/>
                        </a:rPr>
                        <a:t>Кількість закладів, од</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gridSpan="2">
                  <a:txBody>
                    <a:bodyPr/>
                    <a:lstStyle/>
                    <a:p>
                      <a:pPr algn="ctr" fontAlgn="ctr"/>
                      <a:r>
                        <a:rPr lang="ru-RU" sz="1050" u="none" strike="noStrike" dirty="0">
                          <a:effectLst/>
                        </a:rPr>
                        <a:t>В них </a:t>
                      </a:r>
                      <a:r>
                        <a:rPr lang="ru-RU" sz="1050" u="none" strike="noStrike" dirty="0" err="1">
                          <a:effectLst/>
                        </a:rPr>
                        <a:t>місць</a:t>
                      </a:r>
                      <a:r>
                        <a:rPr lang="ru-RU" sz="1050" u="none" strike="noStrike" dirty="0">
                          <a:effectLst/>
                        </a:rPr>
                        <a:t>,                               тис. од</a:t>
                      </a:r>
                      <a:endParaRPr lang="ru-RU"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gridSpan="2">
                  <a:txBody>
                    <a:bodyPr/>
                    <a:lstStyle/>
                    <a:p>
                      <a:pPr algn="ctr" fontAlgn="ctr"/>
                      <a:r>
                        <a:rPr lang="uk-UA" sz="1050" u="none" strike="noStrike" dirty="0">
                          <a:effectLst/>
                        </a:rPr>
                        <a:t>Оздоровлено дітей, тис. осіб </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r>
              <a:tr h="216024">
                <a:tc vMerge="1">
                  <a:txBody>
                    <a:bodyPr/>
                    <a:lstStyle/>
                    <a:p>
                      <a:endParaRPr lang="uk-UA"/>
                    </a:p>
                  </a:txBody>
                  <a:tcPr/>
                </a:tc>
                <a:tc>
                  <a:txBody>
                    <a:bodyPr/>
                    <a:lstStyle/>
                    <a:p>
                      <a:pPr algn="ctr" fontAlgn="ctr"/>
                      <a:r>
                        <a:rPr lang="uk-UA" sz="1050" u="none" strike="noStrike">
                          <a:effectLst/>
                        </a:rPr>
                        <a:t>2016</a:t>
                      </a:r>
                      <a:endParaRPr lang="uk-UA" sz="1050" b="0" i="0" u="none" strike="noStrike">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uk-UA" sz="1050" u="none" strike="noStrike">
                          <a:effectLst/>
                        </a:rPr>
                        <a:t>2017</a:t>
                      </a:r>
                      <a:endParaRPr lang="uk-UA" sz="1050" b="0" i="0" u="none" strike="noStrike">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uk-UA" sz="1050" u="none" strike="noStrike" dirty="0">
                          <a:effectLst/>
                        </a:rPr>
                        <a:t>2016</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uk-UA" sz="1050" u="none" strike="noStrike">
                          <a:effectLst/>
                        </a:rPr>
                        <a:t>2017</a:t>
                      </a:r>
                      <a:endParaRPr lang="uk-UA" sz="1050" b="0" i="0" u="none" strike="noStrike">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uk-UA" sz="1050" u="none" strike="noStrike" dirty="0">
                          <a:effectLst/>
                        </a:rPr>
                        <a:t>2016</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uk-UA" sz="1050" u="none" strike="noStrike" dirty="0">
                          <a:effectLst/>
                        </a:rPr>
                        <a:t>2017</a:t>
                      </a:r>
                      <a:endParaRPr lang="uk-UA" sz="1050" b="0" i="0" u="none" strike="noStrike" dirty="0">
                        <a:effectLst/>
                        <a:latin typeface="Times New Roman Cyr"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b"/>
                      <a:r>
                        <a:rPr lang="uk-UA" sz="1200" u="none" strike="noStrike" dirty="0">
                          <a:effectLst/>
                        </a:rPr>
                        <a:t>Усього</a:t>
                      </a:r>
                      <a:endParaRPr lang="uk-UA" sz="1200" b="1"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9669</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9745</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111621</a:t>
                      </a:r>
                      <a:endParaRPr lang="uk-UA" sz="1200" b="1"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106337</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935,7</a:t>
                      </a:r>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970,0</a:t>
                      </a:r>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dirty="0">
                          <a:effectLst/>
                        </a:rPr>
                        <a:t>із них – заклади оздоровлення</a:t>
                      </a:r>
                      <a:endParaRPr lang="uk-UA" sz="1200" b="1" i="0" u="none" strike="noStrike" dirty="0">
                        <a:effectLst/>
                        <a:latin typeface="Times New Roman" panose="02020603050405020304" pitchFamily="18" charset="0"/>
                      </a:endParaRPr>
                    </a:p>
                  </a:txBody>
                  <a:tcPr marL="1143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316</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299</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78953</a:t>
                      </a:r>
                      <a:endParaRPr lang="uk-UA" sz="1200" b="1"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73478</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199,6</a:t>
                      </a:r>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187,8</a:t>
                      </a:r>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dirty="0">
                          <a:effectLst/>
                        </a:rPr>
                        <a:t>у тому числі</a:t>
                      </a:r>
                      <a:endParaRPr lang="uk-UA" sz="1200" b="0" i="0" u="none" strike="noStrike" dirty="0">
                        <a:effectLst/>
                        <a:latin typeface="Times New Roman" panose="02020603050405020304" pitchFamily="18" charset="0"/>
                      </a:endParaRPr>
                    </a:p>
                  </a:txBody>
                  <a:tcPr marL="1143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uk-UA" sz="1200" b="0"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a:effectLst/>
                        </a:rPr>
                        <a:t>позаміські </a:t>
                      </a:r>
                      <a:endParaRPr lang="uk-UA" sz="1200" b="0" i="0" u="none" strike="noStrike">
                        <a:effectLst/>
                        <a:latin typeface="Times New Roman" panose="02020603050405020304" pitchFamily="18" charset="0"/>
                      </a:endParaRPr>
                    </a:p>
                  </a:txBody>
                  <a:tcPr marL="3429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273</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258</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65656</a:t>
                      </a:r>
                      <a:endParaRPr lang="uk-UA" sz="1200" b="0"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61039</a:t>
                      </a:r>
                      <a:endParaRPr lang="uk-UA" sz="1200" b="0"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160,2</a:t>
                      </a:r>
                      <a:endParaRPr lang="uk-UA" sz="1200" b="0" i="0" u="none" strike="noStrike">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150,8</a:t>
                      </a:r>
                      <a:endParaRPr lang="uk-UA" sz="1200" b="0"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dirty="0">
                          <a:effectLst/>
                        </a:rPr>
                        <a:t>санаторного типу</a:t>
                      </a:r>
                      <a:endParaRPr lang="uk-UA" sz="1200" b="0" i="0" u="none" strike="noStrike" dirty="0">
                        <a:effectLst/>
                        <a:latin typeface="Times New Roman" panose="02020603050405020304" pitchFamily="18" charset="0"/>
                      </a:endParaRPr>
                    </a:p>
                  </a:txBody>
                  <a:tcPr marL="3429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38</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36</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9647</a:t>
                      </a:r>
                      <a:endParaRPr lang="uk-UA" sz="1200" b="0"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8489</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27,3</a:t>
                      </a:r>
                      <a:endParaRPr lang="uk-UA" sz="1200" b="0" i="0" u="none" strike="noStrike">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24,6</a:t>
                      </a:r>
                      <a:endParaRPr lang="uk-UA" sz="1200" b="0"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a:effectLst/>
                        </a:rPr>
                        <a:t>дитячі центри</a:t>
                      </a:r>
                      <a:endParaRPr lang="uk-UA" sz="1200" b="0" i="0" u="none" strike="noStrike">
                        <a:effectLst/>
                        <a:latin typeface="Times New Roman" panose="02020603050405020304" pitchFamily="18" charset="0"/>
                      </a:endParaRPr>
                    </a:p>
                  </a:txBody>
                  <a:tcPr marL="3429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5</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5</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3650</a:t>
                      </a:r>
                      <a:endParaRPr lang="uk-UA" sz="1200" b="0"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3950</a:t>
                      </a:r>
                      <a:endParaRPr lang="uk-UA" sz="1200" b="0"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12,1</a:t>
                      </a:r>
                      <a:endParaRPr lang="uk-UA" sz="1200" b="0" i="0" u="none" strike="noStrike">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12,4</a:t>
                      </a:r>
                      <a:endParaRPr lang="uk-UA" sz="1200" b="0"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l" fontAlgn="t"/>
                      <a:r>
                        <a:rPr lang="uk-UA" sz="1200" u="none" strike="noStrike">
                          <a:effectLst/>
                        </a:rPr>
                        <a:t>із них – заклади відпочинку</a:t>
                      </a:r>
                      <a:endParaRPr lang="uk-UA" sz="1200" b="1" i="0" u="none" strike="noStrike">
                        <a:effectLst/>
                        <a:latin typeface="Times New Roman" panose="02020603050405020304" pitchFamily="18" charset="0"/>
                      </a:endParaRPr>
                    </a:p>
                  </a:txBody>
                  <a:tcPr marL="11430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9353</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9446</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32668</a:t>
                      </a:r>
                      <a:endParaRPr lang="uk-UA" sz="1200" b="1" i="0" u="none" strike="noStrike" dirty="0">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32859</a:t>
                      </a:r>
                      <a:endParaRPr lang="uk-UA" sz="1200" b="1" i="0" u="none" strike="noStrike">
                        <a:effectLst/>
                        <a:latin typeface="Times New Roman Cyr"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a:effectLst/>
                        </a:rPr>
                        <a:t>736,1</a:t>
                      </a:r>
                      <a:endParaRPr lang="uk-UA" sz="1200" b="1" i="0" u="none" strike="noStrike">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uk-UA" sz="1200" u="none" strike="noStrike" dirty="0">
                          <a:effectLst/>
                        </a:rPr>
                        <a:t>782,2</a:t>
                      </a:r>
                      <a:endParaRPr lang="uk-UA" sz="1200" b="1" i="0" u="none" strike="noStrike" dirty="0">
                        <a:effectLst/>
                        <a:latin typeface="Times New Roman Cyr" panose="02020603050405020304" pitchFamily="18" charset="0"/>
                      </a:endParaRPr>
                    </a:p>
                  </a:txBody>
                  <a:tcPr marL="0" marR="11430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Объект 1"/>
          <p:cNvSpPr txBox="1">
            <a:spLocks/>
          </p:cNvSpPr>
          <p:nvPr/>
        </p:nvSpPr>
        <p:spPr bwMode="auto">
          <a:xfrm>
            <a:off x="395536" y="1112933"/>
            <a:ext cx="1872208" cy="5760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400" b="1" i="1" dirty="0" smtClean="0">
                <a:latin typeface="Times New Roman" panose="02020603050405020304" pitchFamily="18" charset="0"/>
                <a:cs typeface="Times New Roman" panose="02020603050405020304" pitchFamily="18" charset="0"/>
              </a:rPr>
              <a:t>Туризм</a:t>
            </a:r>
            <a:endParaRPr lang="uk-UA" sz="11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sz="1100" dirty="0" smtClean="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179512" y="3404196"/>
            <a:ext cx="5760640" cy="3427859"/>
          </a:xfrm>
          <a:prstGeom prst="rect">
            <a:avLst/>
          </a:prstGeom>
        </p:spPr>
      </p:pic>
    </p:spTree>
    <p:extLst>
      <p:ext uri="{BB962C8B-B14F-4D97-AF65-F5344CB8AC3E}">
        <p14:creationId xmlns="" xmlns:p14="http://schemas.microsoft.com/office/powerpoint/2010/main" val="2529383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0163" y="23813"/>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3" name="Объект 2"/>
          <p:cNvSpPr>
            <a:spLocks noGrp="1"/>
          </p:cNvSpPr>
          <p:nvPr>
            <p:ph idx="1"/>
          </p:nvPr>
        </p:nvSpPr>
        <p:spPr>
          <a:xfrm>
            <a:off x="494454" y="1056666"/>
            <a:ext cx="8447776" cy="521113"/>
          </a:xfrm>
        </p:spPr>
        <p:txBody>
          <a:bodyPr/>
          <a:lstStyle/>
          <a:p>
            <a:pPr marL="0" lvl="1"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200" dirty="0" smtClean="0">
              <a:latin typeface="Times New Roman" panose="02020603050405020304" pitchFamily="18" charset="0"/>
              <a:cs typeface="Times New Roman" panose="02020603050405020304" pitchFamily="18" charset="0"/>
            </a:endParaRPr>
          </a:p>
          <a:p>
            <a:pPr algn="just"/>
            <a:endParaRPr lang="uk-UA" sz="2200" dirty="0" smtClean="0">
              <a:latin typeface="Times New Roman" panose="02020603050405020304" pitchFamily="18" charset="0"/>
              <a:cs typeface="Times New Roman" panose="02020603050405020304" pitchFamily="18" charset="0"/>
            </a:endParaRPr>
          </a:p>
        </p:txBody>
      </p:sp>
      <p:sp>
        <p:nvSpPr>
          <p:cNvPr id="25604" name="Прямоугольник 3"/>
          <p:cNvSpPr>
            <a:spLocks noChangeArrowheads="1"/>
          </p:cNvSpPr>
          <p:nvPr/>
        </p:nvSpPr>
        <p:spPr bwMode="auto">
          <a:xfrm>
            <a:off x="540974" y="1756795"/>
            <a:ext cx="8158786" cy="1460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err="1" smtClean="0">
                <a:latin typeface="Times New Roman" panose="02020603050405020304" pitchFamily="18" charset="0"/>
                <a:cs typeface="Times New Roman" panose="02020603050405020304" pitchFamily="18" charset="0"/>
              </a:rPr>
              <a:t>Держстат</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України щорічно проводить три державні вибіркові обстеження домогосподарств: </a:t>
            </a:r>
          </a:p>
          <a:p>
            <a:pPr algn="just">
              <a:buFont typeface="Times New Roman" panose="02020603050405020304" pitchFamily="18" charset="0"/>
              <a:buChar char="•"/>
            </a:pPr>
            <a:r>
              <a:rPr lang="uk-UA" sz="1600" b="1" dirty="0">
                <a:latin typeface="Times New Roman" panose="02020603050405020304" pitchFamily="18" charset="0"/>
                <a:cs typeface="Times New Roman" panose="02020603050405020304" pitchFamily="18" charset="0"/>
              </a:rPr>
              <a:t>обстеження економічної активності населення;</a:t>
            </a:r>
          </a:p>
          <a:p>
            <a:pPr algn="just">
              <a:buFont typeface="Times New Roman" panose="02020603050405020304" pitchFamily="18" charset="0"/>
              <a:buChar char="•"/>
            </a:pPr>
            <a:r>
              <a:rPr lang="uk-UA" sz="1600" b="1" dirty="0">
                <a:latin typeface="Times New Roman" panose="02020603050405020304" pitchFamily="18" charset="0"/>
                <a:cs typeface="Times New Roman" panose="02020603050405020304" pitchFamily="18" charset="0"/>
              </a:rPr>
              <a:t>обстеження сільськогосподарської діяльності населення в сільській місцевості;</a:t>
            </a:r>
          </a:p>
          <a:p>
            <a:pPr algn="just">
              <a:buFont typeface="Times New Roman" panose="02020603050405020304" pitchFamily="18" charset="0"/>
              <a:buChar char="•"/>
            </a:pPr>
            <a:r>
              <a:rPr lang="uk-UA" sz="1600" b="1" dirty="0">
                <a:latin typeface="Times New Roman" panose="02020603050405020304" pitchFamily="18" charset="0"/>
                <a:cs typeface="Times New Roman" panose="02020603050405020304" pitchFamily="18" charset="0"/>
              </a:rPr>
              <a:t>обстеження умов життя домогосподарств.  </a:t>
            </a:r>
          </a:p>
        </p:txBody>
      </p:sp>
      <p:sp>
        <p:nvSpPr>
          <p:cNvPr id="25605" name="Прямоугольник 4"/>
          <p:cNvSpPr>
            <a:spLocks noChangeArrowheads="1"/>
          </p:cNvSpPr>
          <p:nvPr/>
        </p:nvSpPr>
        <p:spPr bwMode="auto">
          <a:xfrm>
            <a:off x="494454" y="3390659"/>
            <a:ext cx="8135482" cy="24505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smtClean="0">
                <a:latin typeface="Times New Roman" panose="02020603050405020304" pitchFamily="18" charset="0"/>
                <a:cs typeface="Times New Roman" panose="02020603050405020304" pitchFamily="18" charset="0"/>
              </a:rPr>
              <a:t>Для </a:t>
            </a:r>
            <a:r>
              <a:rPr lang="uk-UA" sz="1600" dirty="0">
                <a:latin typeface="Times New Roman" panose="02020603050405020304" pitchFamily="18" charset="0"/>
                <a:cs typeface="Times New Roman" panose="02020603050405020304" pitchFamily="18" charset="0"/>
              </a:rPr>
              <a:t>моніторингу становища дітей перші два обстеження в їх автономному використанні є інформативними лише у певній сфері, але можуть бути застосовані для формування комплексної інформаційної бази для оцінювання на муніципальному рівні </a:t>
            </a:r>
            <a:r>
              <a:rPr lang="uk-UA" sz="1600" dirty="0" err="1" smtClean="0">
                <a:latin typeface="Times New Roman" panose="02020603050405020304" pitchFamily="18" charset="0"/>
                <a:cs typeface="Times New Roman" panose="02020603050405020304" pitchFamily="18" charset="0"/>
              </a:rPr>
              <a:t>соціо</a:t>
            </a:r>
            <a:r>
              <a:rPr lang="uk-UA" sz="1600" dirty="0" smtClean="0">
                <a:latin typeface="Times New Roman" panose="02020603050405020304" pitchFamily="18" charset="0"/>
                <a:cs typeface="Times New Roman" panose="02020603050405020304" pitchFamily="18" charset="0"/>
              </a:rPr>
              <a:t>-демографічних </a:t>
            </a:r>
            <a:r>
              <a:rPr lang="uk-UA" sz="1600" dirty="0">
                <a:latin typeface="Times New Roman" panose="02020603050405020304" pitchFamily="18" charset="0"/>
                <a:cs typeface="Times New Roman" panose="02020603050405020304" pitchFamily="18" charset="0"/>
              </a:rPr>
              <a:t>характеристик населення та домогосподарств (в тому числі в частині дітей та сімей з дітьми) в </a:t>
            </a:r>
            <a:r>
              <a:rPr lang="uk-UA" sz="1600" dirty="0" err="1">
                <a:latin typeface="Times New Roman" panose="02020603050405020304" pitchFamily="18" charset="0"/>
                <a:cs typeface="Times New Roman" panose="02020603050405020304" pitchFamily="18" charset="0"/>
              </a:rPr>
              <a:t>міжпереписний</a:t>
            </a:r>
            <a:r>
              <a:rPr lang="uk-UA" sz="1600" dirty="0">
                <a:latin typeface="Times New Roman" panose="02020603050405020304" pitchFamily="18" charset="0"/>
                <a:cs typeface="Times New Roman" panose="02020603050405020304" pitchFamily="18" charset="0"/>
              </a:rPr>
              <a:t> період, а також для проведення спеціалізованих тематичних досліджень та побудови моделей. Разом з тим,  такому використанню мають передувати відповідні </a:t>
            </a:r>
            <a:r>
              <a:rPr lang="uk-UA" sz="1600" dirty="0" err="1">
                <a:latin typeface="Times New Roman" panose="02020603050405020304" pitchFamily="18" charset="0"/>
                <a:cs typeface="Times New Roman" panose="02020603050405020304" pitchFamily="18" charset="0"/>
              </a:rPr>
              <a:t>грунтовні</a:t>
            </a:r>
            <a:r>
              <a:rPr lang="uk-UA" sz="1600" dirty="0">
                <a:latin typeface="Times New Roman" panose="02020603050405020304" pitchFamily="18" charset="0"/>
                <a:cs typeface="Times New Roman" panose="02020603050405020304" pitchFamily="18" charset="0"/>
              </a:rPr>
              <a:t> наукові дослідження. Важливим для коректного використання даних цих спостережень є аналіз об'єктивних обмежень та особливостей інформаційного потенціалу зважаючи на мету кожного з цих двох обстежень. </a:t>
            </a:r>
            <a:endParaRPr lang="uk-UA" sz="16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175" y="91847"/>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27" name="Объект 2"/>
          <p:cNvSpPr>
            <a:spLocks noGrp="1"/>
          </p:cNvSpPr>
          <p:nvPr>
            <p:ph idx="1"/>
          </p:nvPr>
        </p:nvSpPr>
        <p:spPr>
          <a:xfrm>
            <a:off x="467544" y="1340768"/>
            <a:ext cx="8338889" cy="576064"/>
          </a:xfrm>
        </p:spPr>
        <p:txBody>
          <a:bodyPr/>
          <a:lstStyle/>
          <a:p>
            <a:pPr marL="0" lvl="1" indent="0" algn="just">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200" dirty="0" smtClean="0">
              <a:latin typeface="Times New Roman" panose="02020603050405020304" pitchFamily="18" charset="0"/>
              <a:cs typeface="Times New Roman" panose="02020603050405020304" pitchFamily="18" charset="0"/>
            </a:endParaRPr>
          </a:p>
          <a:p>
            <a:pPr algn="just"/>
            <a:endParaRPr lang="uk-UA" sz="2200" dirty="0" smtClean="0">
              <a:latin typeface="Times New Roman" panose="02020603050405020304" pitchFamily="18" charset="0"/>
              <a:cs typeface="Times New Roman" panose="02020603050405020304" pitchFamily="18" charset="0"/>
            </a:endParaRPr>
          </a:p>
        </p:txBody>
      </p:sp>
      <p:sp>
        <p:nvSpPr>
          <p:cNvPr id="26628" name="Прямоугольник 1"/>
          <p:cNvSpPr>
            <a:spLocks noChangeArrowheads="1"/>
          </p:cNvSpPr>
          <p:nvPr/>
        </p:nvSpPr>
        <p:spPr bwMode="auto">
          <a:xfrm>
            <a:off x="676547" y="2120463"/>
            <a:ext cx="7920881" cy="28007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1600" b="1" dirty="0">
                <a:latin typeface="Times New Roman" panose="02020603050405020304" pitchFamily="18" charset="0"/>
                <a:cs typeface="Times New Roman" panose="02020603050405020304" pitchFamily="18" charset="0"/>
              </a:rPr>
              <a:t>Метою проведення обстеження економічної активності населення </a:t>
            </a:r>
            <a:r>
              <a:rPr lang="uk-UA" sz="1600" dirty="0">
                <a:latin typeface="Times New Roman" panose="02020603050405020304" pitchFamily="18" charset="0"/>
                <a:cs typeface="Times New Roman" panose="02020603050405020304" pitchFamily="18" charset="0"/>
              </a:rPr>
              <a:t>визначено отримання даних щодо складу та структури робочої сили, вимірювання обсягів зайнятості та напрямів діяльності населення, а також визначення реального рівня безробіття за методологією Міжнародної організації праці. Побудова вибірки респондентів орієнтована на домогосподарства, в яких є особи у віці 15-70 років. Оскільки переважна кількість дітей проживають саме у таких домогосподарствах, дані цього статистичного спостереження могли б слугувати не тільки основою для аналізу економічної активності старших підлітків, а й одним з джерел для оцінювання інтенсивності зайнятості батьків та кількості дітей, які проживають в сім'ях, де є довготривалі безробітні та економічно неактивні дорослі (групи сімей, які традиційно мають вищі ризики бідності).</a:t>
            </a:r>
            <a:endParaRPr lang="uk-UA"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267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body" idx="1"/>
          </p:nvPr>
        </p:nvSpPr>
        <p:spPr>
          <a:xfrm>
            <a:off x="371475" y="1074738"/>
            <a:ext cx="8229600" cy="5400675"/>
          </a:xfrm>
        </p:spPr>
        <p:txBody>
          <a:bodyPr/>
          <a:lstStyle/>
          <a:p>
            <a:pPr algn="ctr" eaLnBrk="1" hangingPunct="1">
              <a:lnSpc>
                <a:spcPct val="80000"/>
              </a:lnSpc>
              <a:buFont typeface="Wingdings" panose="05000000000000000000" pitchFamily="2" charset="2"/>
              <a:buNone/>
            </a:pPr>
            <a:endParaRPr lang="uk-UA" sz="10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1000" b="1"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p:txBody>
      </p:sp>
      <p:sp>
        <p:nvSpPr>
          <p:cNvPr id="2" name="Прямоугольник 1"/>
          <p:cNvSpPr/>
          <p:nvPr/>
        </p:nvSpPr>
        <p:spPr>
          <a:xfrm>
            <a:off x="577537" y="1138198"/>
            <a:ext cx="8136904" cy="430887"/>
          </a:xfrm>
          <a:prstGeom prst="rect">
            <a:avLst/>
          </a:prstGeom>
        </p:spPr>
        <p:txBody>
          <a:bodyPr wrap="square">
            <a:spAutoFit/>
          </a:bodyPr>
          <a:lstStyle/>
          <a:p>
            <a:pPr marL="0" lvl="1" indent="0" algn="just">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a:t>
            </a:r>
            <a:r>
              <a:rPr lang="uk-UA" sz="2200" b="1" dirty="0">
                <a:latin typeface="Times New Roman" panose="02020603050405020304" pitchFamily="18" charset="0"/>
                <a:cs typeface="Times New Roman" panose="02020603050405020304" pitchFamily="18" charset="0"/>
              </a:rPr>
              <a:t>вибіркові статистичні обстеження домогосподарств</a:t>
            </a:r>
            <a:endParaRPr lang="uk-UA" sz="22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751842" y="1924814"/>
            <a:ext cx="7788294" cy="3416320"/>
          </a:xfrm>
          <a:prstGeom prst="rect">
            <a:avLst/>
          </a:prstGeom>
        </p:spPr>
        <p:txBody>
          <a:bodyPr wrap="square">
            <a:spAutoFit/>
          </a:bodyPr>
          <a:lstStyle/>
          <a:p>
            <a:r>
              <a:rPr lang="uk-UA" b="1" dirty="0" smtClean="0">
                <a:latin typeface="Times New Roman" panose="02020603050405020304" pitchFamily="18" charset="0"/>
                <a:cs typeface="Times New Roman" panose="02020603050405020304" pitchFamily="18" charset="0"/>
              </a:rPr>
              <a:t>Метою </a:t>
            </a:r>
            <a:r>
              <a:rPr lang="uk-UA" b="1" dirty="0">
                <a:latin typeface="Times New Roman" panose="02020603050405020304" pitchFamily="18" charset="0"/>
                <a:cs typeface="Times New Roman" panose="02020603050405020304" pitchFamily="18" charset="0"/>
              </a:rPr>
              <a:t>проведення обстеження сільськогосподарської діяльності населення в сільській місцевості </a:t>
            </a:r>
            <a:r>
              <a:rPr lang="uk-UA" dirty="0">
                <a:latin typeface="Times New Roman" panose="02020603050405020304" pitchFamily="18" charset="0"/>
                <a:cs typeface="Times New Roman" panose="02020603050405020304" pitchFamily="18" charset="0"/>
              </a:rPr>
              <a:t>є отримання основних характеристик потенціалу домогосподарств у галузі сільського господарства, даних про їхню поточну сільськогосподарську діяльність (виробництво, реалізацію сільськогосподарської продукції) та залишки продуктів у них. Оскільки традиційно в усіх країнах рівень добробуту в сільських домогосподарствах  є значно нижчим, ніж в міських, дані цього статистичного спостереження можуть бути застосовані для певних потреб моніторингу становища сільських дітей. Зокрема, в частині аналізу наявності  в сільських родинах з дітьми земельних ділянок, худоби та птиці, плодових дерев та кущів, а також сільськогосподарської техніки в якості "запобіжників" потрапляння  у стан бідності та джерел підтримки належного рівня добробуту.</a:t>
            </a:r>
            <a:endParaRPr lang="uk-UA" dirty="0"/>
          </a:p>
        </p:txBody>
      </p:sp>
    </p:spTree>
    <p:extLst>
      <p:ext uri="{BB962C8B-B14F-4D97-AF65-F5344CB8AC3E}">
        <p14:creationId xmlns="" xmlns:p14="http://schemas.microsoft.com/office/powerpoint/2010/main" val="3992795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75" name="Объект 2"/>
          <p:cNvSpPr>
            <a:spLocks noGrp="1"/>
          </p:cNvSpPr>
          <p:nvPr>
            <p:ph idx="1"/>
          </p:nvPr>
        </p:nvSpPr>
        <p:spPr>
          <a:xfrm>
            <a:off x="323527" y="836712"/>
            <a:ext cx="8410897" cy="504057"/>
          </a:xfrm>
        </p:spPr>
        <p:txBody>
          <a:bodyPr/>
          <a:lstStyle/>
          <a:p>
            <a:pPr marL="0" lvl="1" indent="0" algn="just">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200" dirty="0" smtClean="0">
              <a:latin typeface="Times New Roman" panose="02020603050405020304" pitchFamily="18" charset="0"/>
              <a:cs typeface="Times New Roman" panose="02020603050405020304" pitchFamily="18" charset="0"/>
            </a:endParaRPr>
          </a:p>
          <a:p>
            <a:pPr algn="just"/>
            <a:endParaRPr lang="uk-UA" sz="2200" dirty="0" smtClean="0">
              <a:latin typeface="Times New Roman" panose="02020603050405020304" pitchFamily="18" charset="0"/>
              <a:cs typeface="Times New Roman" panose="02020603050405020304" pitchFamily="18" charset="0"/>
            </a:endParaRPr>
          </a:p>
        </p:txBody>
      </p:sp>
      <p:sp>
        <p:nvSpPr>
          <p:cNvPr id="28676" name="Прямоугольник 3"/>
          <p:cNvSpPr>
            <a:spLocks noChangeArrowheads="1"/>
          </p:cNvSpPr>
          <p:nvPr/>
        </p:nvSpPr>
        <p:spPr bwMode="auto">
          <a:xfrm>
            <a:off x="333090" y="1520788"/>
            <a:ext cx="8602986" cy="49243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Унікальним з точки зору різноманітних інформаційних можливостей моніторингу становища домогосподарств з дітьми та дітей є </a:t>
            </a:r>
            <a:r>
              <a:rPr lang="uk-UA" sz="1600" b="1" dirty="0">
                <a:latin typeface="Times New Roman" panose="02020603050405020304" pitchFamily="18" charset="0"/>
                <a:cs typeface="Times New Roman" panose="02020603050405020304" pitchFamily="18" charset="0"/>
              </a:rPr>
              <a:t>вибіркове обстеження умов життя домогосподарств </a:t>
            </a:r>
            <a:r>
              <a:rPr lang="uk-UA" sz="1600" dirty="0">
                <a:latin typeface="Times New Roman" panose="02020603050405020304" pitchFamily="18" charset="0"/>
                <a:cs typeface="Times New Roman" panose="02020603050405020304" pitchFamily="18" charset="0"/>
              </a:rPr>
              <a:t>(далі – ОУЖД). Метою цього статистичного спостереження є отримання даних щодо </a:t>
            </a:r>
            <a:r>
              <a:rPr lang="uk-UA" sz="1600" dirty="0" err="1">
                <a:latin typeface="Times New Roman" panose="02020603050405020304" pitchFamily="18" charset="0"/>
                <a:cs typeface="Times New Roman" panose="02020603050405020304" pitchFamily="18" charset="0"/>
              </a:rPr>
              <a:t>соціо</a:t>
            </a:r>
            <a:r>
              <a:rPr lang="uk-UA" sz="1600" dirty="0">
                <a:latin typeface="Times New Roman" panose="02020603050405020304" pitchFamily="18" charset="0"/>
                <a:cs typeface="Times New Roman" panose="02020603050405020304" pitchFamily="18" charset="0"/>
              </a:rPr>
              <a:t>-демографічних характеристик, умов життя, структури фактичних витрат, ресурсів та щодо інших </a:t>
            </a:r>
            <a:r>
              <a:rPr lang="uk-UA" sz="1600" dirty="0" smtClean="0">
                <a:latin typeface="Times New Roman" panose="02020603050405020304" pitchFamily="18" charset="0"/>
                <a:cs typeface="Times New Roman" panose="02020603050405020304" pitchFamily="18" charset="0"/>
              </a:rPr>
              <a:t>показників </a:t>
            </a:r>
            <a:r>
              <a:rPr lang="uk-UA" sz="1600" dirty="0">
                <a:latin typeface="Times New Roman" panose="02020603050405020304" pitchFamily="18" charset="0"/>
                <a:cs typeface="Times New Roman" panose="02020603050405020304" pitchFamily="18" charset="0"/>
              </a:rPr>
              <a:t>рівня життя домогосподарств, в тому числі - домогосподарств з дітьми. Одноразові тематичні опитування соціологічного спрямування, які проводяться серед респондентів ОУЖД, надають </a:t>
            </a:r>
            <a:r>
              <a:rPr lang="uk-UA" sz="1600" dirty="0" smtClean="0">
                <a:latin typeface="Times New Roman" panose="02020603050405020304" pitchFamily="18" charset="0"/>
                <a:cs typeface="Times New Roman" panose="02020603050405020304" pitchFamily="18" charset="0"/>
              </a:rPr>
              <a:t>можливість </a:t>
            </a:r>
            <a:r>
              <a:rPr lang="uk-UA" sz="1600" dirty="0">
                <a:latin typeface="Times New Roman" panose="02020603050405020304" pitchFamily="18" charset="0"/>
                <a:cs typeface="Times New Roman" panose="02020603050405020304" pitchFamily="18" charset="0"/>
              </a:rPr>
              <a:t>поєднувати інформацію щодо фактичного матеріального становища кожного обстежуваного домогосподарства з суб’єктивними оцінками осіб, які входять до його складу, щодо їх споживчих можливостей, рівнів задоволення окремих потреб, ступеню обмеженості цих можливостей у зв’язку з нестачею коштів,  достатності рівнів доходів, самооцінки стану здоров’я, економічних очікувань та ін. Такий підхід дозволяє отримувати достатньо детальну характеристику рівня добробуту дітей, але на національних, а не європейських  засадах</a:t>
            </a:r>
            <a:r>
              <a:rPr lang="uk-UA" sz="1600" dirty="0" smtClean="0">
                <a:latin typeface="Times New Roman" panose="02020603050405020304" pitchFamily="18" charset="0"/>
                <a:cs typeface="Times New Roman" panose="02020603050405020304" pitchFamily="18" charset="0"/>
              </a:rPr>
              <a:t>.</a:t>
            </a:r>
            <a:endParaRPr lang="en-US" sz="1600" dirty="0" smtClean="0">
              <a:latin typeface="Times New Roman" panose="02020603050405020304" pitchFamily="18" charset="0"/>
              <a:cs typeface="Times New Roman" panose="02020603050405020304" pitchFamily="18" charset="0"/>
            </a:endParaRPr>
          </a:p>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Незважаючи на достатньо широкий потенціал інформаційних можливостей національного ОУЖД, для отримання показників щодо доходів, рівня та складу бідності та соціальної ізоляції, в </a:t>
            </a:r>
            <a:r>
              <a:rPr lang="uk-UA" sz="1600" dirty="0" err="1">
                <a:latin typeface="Times New Roman" panose="02020603050405020304" pitchFamily="18" charset="0"/>
                <a:cs typeface="Times New Roman" panose="02020603050405020304" pitchFamily="18" charset="0"/>
              </a:rPr>
              <a:t>т.ч</a:t>
            </a:r>
            <a:r>
              <a:rPr lang="uk-UA" sz="1600" dirty="0">
                <a:latin typeface="Times New Roman" panose="02020603050405020304" pitchFamily="18" charset="0"/>
                <a:cs typeface="Times New Roman" panose="02020603050405020304" pitchFamily="18" charset="0"/>
              </a:rPr>
              <a:t>. серед дітей, на основі, що відповідає усім вимогам європейської методології і забезпечує </a:t>
            </a:r>
            <a:r>
              <a:rPr lang="uk-UA" sz="1600" dirty="0" err="1">
                <a:latin typeface="Times New Roman" panose="02020603050405020304" pitchFamily="18" charset="0"/>
                <a:cs typeface="Times New Roman" panose="02020603050405020304" pitchFamily="18" charset="0"/>
              </a:rPr>
              <a:t>співставність</a:t>
            </a:r>
            <a:r>
              <a:rPr lang="uk-UA" sz="1600" dirty="0">
                <a:latin typeface="Times New Roman" panose="02020603050405020304" pitchFamily="18" charset="0"/>
                <a:cs typeface="Times New Roman" panose="02020603050405020304" pitchFamily="18" charset="0"/>
              </a:rPr>
              <a:t> з даними інших країн ЄС, в Україні необхідно запровадити EU SILС (вибіркове обстеження домогосподарств з питань доходів та умов життя). </a:t>
            </a:r>
            <a:endParaRPr lang="uk-UA" sz="1600" dirty="0">
              <a:latin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266132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26665" y="0"/>
            <a:ext cx="9139892" cy="6000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3" name="Rectangle 3"/>
          <p:cNvSpPr>
            <a:spLocks noGrp="1" noChangeArrowheads="1"/>
          </p:cNvSpPr>
          <p:nvPr>
            <p:ph type="body" idx="1"/>
          </p:nvPr>
        </p:nvSpPr>
        <p:spPr>
          <a:xfrm>
            <a:off x="306962" y="2681386"/>
            <a:ext cx="8661400" cy="1949287"/>
          </a:xfrm>
        </p:spPr>
        <p:txBody>
          <a:bodyPr>
            <a:normAutofit lnSpcReduction="10000"/>
          </a:bodyPr>
          <a:lstStyle/>
          <a:p>
            <a:pPr marL="0" indent="0">
              <a:lnSpc>
                <a:spcPct val="120000"/>
              </a:lnSpc>
              <a:spcBef>
                <a:spcPts val="0"/>
              </a:spcBef>
              <a:buFont typeface="Wingdings" panose="05000000000000000000" pitchFamily="2" charset="2"/>
              <a:buNone/>
              <a:defRPr/>
            </a:pPr>
            <a:r>
              <a:rPr lang="uk-UA" sz="2000" b="1" u="sng" dirty="0">
                <a:latin typeface="Times New Roman" panose="02020603050405020304" pitchFamily="18" charset="0"/>
                <a:cs typeface="Times New Roman" panose="02020603050405020304" pitchFamily="18" charset="0"/>
              </a:rPr>
              <a:t>Метаописи державних статистичних </a:t>
            </a:r>
            <a:r>
              <a:rPr lang="uk-UA" sz="2000" b="1" u="sng" dirty="0" smtClean="0">
                <a:latin typeface="Times New Roman" panose="02020603050405020304" pitchFamily="18" charset="0"/>
                <a:cs typeface="Times New Roman" panose="02020603050405020304" pitchFamily="18" charset="0"/>
              </a:rPr>
              <a:t>спостережень</a:t>
            </a:r>
            <a:endParaRPr lang="uk-UA" sz="2000" b="1" u="sng" dirty="0">
              <a:latin typeface="Times New Roman" panose="02020603050405020304" pitchFamily="18" charset="0"/>
              <a:cs typeface="Times New Roman" panose="02020603050405020304" pitchFamily="18" charset="0"/>
            </a:endParaRPr>
          </a:p>
          <a:p>
            <a:pPr marL="0" indent="0" algn="just">
              <a:lnSpc>
                <a:spcPct val="80000"/>
              </a:lnSpc>
              <a:spcBef>
                <a:spcPts val="0"/>
              </a:spcBef>
              <a:buFont typeface="Wingdings" panose="05000000000000000000" pitchFamily="2" charset="2"/>
              <a:buNone/>
              <a:defRPr/>
            </a:pPr>
            <a:endParaRPr lang="uk-UA" sz="1400" dirty="0" smtClean="0">
              <a:latin typeface="Times New Roman" panose="02020603050405020304" pitchFamily="18" charset="0"/>
              <a:ea typeface="+mj-ea"/>
              <a:cs typeface="Times New Roman" panose="02020603050405020304" pitchFamily="18" charset="0"/>
            </a:endParaRPr>
          </a:p>
          <a:p>
            <a:pPr marL="0" indent="0" algn="just">
              <a:lnSpc>
                <a:spcPct val="80000"/>
              </a:lnSpc>
              <a:spcBef>
                <a:spcPts val="0"/>
              </a:spcBef>
              <a:buFont typeface="Wingdings" panose="05000000000000000000" pitchFamily="2" charset="2"/>
              <a:buNone/>
              <a:defRPr/>
            </a:pPr>
            <a:r>
              <a:rPr lang="uk-UA" sz="1400" dirty="0" smtClean="0">
                <a:latin typeface="Times New Roman" panose="02020603050405020304" pitchFamily="18" charset="0"/>
                <a:ea typeface="+mj-ea"/>
                <a:cs typeface="Times New Roman" panose="02020603050405020304" pitchFamily="18" charset="0"/>
              </a:rPr>
              <a:t>Узагальнена </a:t>
            </a:r>
            <a:r>
              <a:rPr lang="uk-UA" sz="1400" dirty="0">
                <a:latin typeface="Times New Roman" panose="02020603050405020304" pitchFamily="18" charset="0"/>
                <a:ea typeface="+mj-ea"/>
                <a:cs typeface="Times New Roman" panose="02020603050405020304" pitchFamily="18" charset="0"/>
              </a:rPr>
              <a:t>інформація про державні статистичні спостереження міститься у Метаописах ДСС, які розміщено на офіційному веб-сайті Держстату у розділі </a:t>
            </a:r>
            <a:r>
              <a:rPr lang="uk-UA" sz="1400" dirty="0">
                <a:solidFill>
                  <a:srgbClr val="0070C0"/>
                </a:solidFill>
                <a:latin typeface="Times New Roman" panose="02020603050405020304" pitchFamily="18" charset="0"/>
                <a:ea typeface="+mj-ea"/>
                <a:cs typeface="Times New Roman" panose="02020603050405020304" pitchFamily="18" charset="0"/>
              </a:rPr>
              <a:t>Статистичні спостереження/Метаописи державних статистичних спостережень.</a:t>
            </a:r>
          </a:p>
          <a:p>
            <a:pPr marL="0" indent="0" algn="just">
              <a:lnSpc>
                <a:spcPct val="80000"/>
              </a:lnSpc>
              <a:spcBef>
                <a:spcPts val="0"/>
              </a:spcBef>
              <a:buFont typeface="Wingdings" panose="05000000000000000000" pitchFamily="2" charset="2"/>
              <a:buNone/>
              <a:defRPr/>
            </a:pPr>
            <a:r>
              <a:rPr lang="uk-UA" sz="1400" dirty="0">
                <a:latin typeface="Times New Roman" panose="02020603050405020304" pitchFamily="18" charset="0"/>
                <a:ea typeface="+mj-ea"/>
                <a:cs typeface="Times New Roman" panose="02020603050405020304" pitchFamily="18" charset="0"/>
              </a:rPr>
              <a:t>Метаописи містять загальну інформацію про мету проведення ДСС, перелік основних статистичних показників, вид спостереження за ступенем охоплення одиниць, звітну (облікова) одиницю – респондента, посилання на методологію, інструментарій що використовується для проведення ДСС, класифікації, статистичні продукти які оприлюднюються за результатами ДСС, інформація про звіти з якості, контактні дані керівника ДСС.</a:t>
            </a:r>
            <a:endParaRPr lang="uk-UA" sz="1400" i="1" dirty="0">
              <a:latin typeface="Times New Roman" panose="02020603050405020304" pitchFamily="18" charset="0"/>
              <a:cs typeface="Times New Roman" panose="02020603050405020304" pitchFamily="18" charset="0"/>
            </a:endParaRPr>
          </a:p>
        </p:txBody>
      </p:sp>
      <p:sp>
        <p:nvSpPr>
          <p:cNvPr id="18436" name="Rectangle 2"/>
          <p:cNvSpPr>
            <a:spLocks noGrp="1" noChangeArrowheads="1"/>
          </p:cNvSpPr>
          <p:nvPr>
            <p:ph type="title"/>
          </p:nvPr>
        </p:nvSpPr>
        <p:spPr>
          <a:xfrm>
            <a:off x="100761" y="698125"/>
            <a:ext cx="9001125" cy="1983261"/>
          </a:xfrm>
        </p:spPr>
        <p:txBody>
          <a:bodyPr>
            <a:normAutofit/>
          </a:bodyPr>
          <a:lstStyle/>
          <a:p>
            <a:pPr>
              <a:lnSpc>
                <a:spcPct val="80000"/>
              </a:lnSpc>
              <a:defRPr/>
            </a:pPr>
            <a:r>
              <a:rPr lang="uk-UA" sz="2200" b="1" u="sng" dirty="0" smtClean="0">
                <a:latin typeface="Times New Roman" panose="02020603050405020304" pitchFamily="18" charset="0"/>
                <a:cs typeface="Times New Roman" panose="02020603050405020304" pitchFamily="18" charset="0"/>
              </a:rPr>
              <a:t>Методологія</a:t>
            </a:r>
            <a:r>
              <a:rPr lang="uk-UA" sz="2400" b="1" dirty="0">
                <a:latin typeface="Times New Roman" panose="02020603050405020304" pitchFamily="18" charset="0"/>
                <a:cs typeface="Times New Roman" panose="02020603050405020304" pitchFamily="18" charset="0"/>
              </a:rPr>
              <a:t/>
            </a:r>
            <a:br>
              <a:rPr lang="uk-UA" sz="2400" b="1" dirty="0">
                <a:latin typeface="Times New Roman" panose="02020603050405020304" pitchFamily="18" charset="0"/>
                <a:cs typeface="Times New Roman" panose="02020603050405020304" pitchFamily="18" charset="0"/>
              </a:rPr>
            </a:br>
            <a:r>
              <a:rPr lang="uk-UA" sz="1600" b="1" dirty="0" smtClean="0">
                <a:latin typeface="Times New Roman" panose="02020603050405020304" pitchFamily="18" charset="0"/>
                <a:cs typeface="Times New Roman" panose="02020603050405020304" pitchFamily="18" charset="0"/>
              </a:rPr>
              <a:t/>
            </a:r>
            <a:br>
              <a:rPr lang="uk-UA" sz="1600" b="1"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Усі </a:t>
            </a:r>
            <a:r>
              <a:rPr lang="uk-UA" sz="1600" dirty="0">
                <a:latin typeface="Times New Roman" panose="02020603050405020304" pitchFamily="18" charset="0"/>
                <a:cs typeface="Times New Roman" panose="02020603050405020304" pitchFamily="18" charset="0"/>
              </a:rPr>
              <a:t>ДСС проводяться відповідно до Методологічних положень щодо проведення та організації ДСС, які розміщено на офіційному веб-сайті Держстату (</a:t>
            </a:r>
            <a:r>
              <a:rPr lang="en-US" sz="1600" dirty="0">
                <a:solidFill>
                  <a:srgbClr val="0070C0"/>
                </a:solidFill>
                <a:latin typeface="Times New Roman" panose="02020603050405020304" pitchFamily="18" charset="0"/>
                <a:cs typeface="Times New Roman" panose="02020603050405020304" pitchFamily="18" charset="0"/>
              </a:rPr>
              <a:t>www.ukrstat.gov.ua</a:t>
            </a:r>
            <a:r>
              <a:rPr lang="en-US" sz="1600" dirty="0">
                <a:latin typeface="Times New Roman" panose="02020603050405020304" pitchFamily="18" charset="0"/>
                <a:cs typeface="Times New Roman" panose="02020603050405020304" pitchFamily="18" charset="0"/>
              </a:rPr>
              <a:t>)</a:t>
            </a:r>
            <a:r>
              <a:rPr lang="uk-UA" sz="1600" dirty="0">
                <a:latin typeface="Times New Roman" panose="02020603050405020304" pitchFamily="18" charset="0"/>
                <a:cs typeface="Times New Roman" panose="02020603050405020304" pitchFamily="18" charset="0"/>
              </a:rPr>
              <a:t> у розділі </a:t>
            </a:r>
            <a:r>
              <a:rPr lang="uk-UA" sz="1600" dirty="0">
                <a:solidFill>
                  <a:srgbClr val="0070C0"/>
                </a:solidFill>
                <a:latin typeface="Times New Roman" panose="02020603050405020304" pitchFamily="18" charset="0"/>
                <a:cs typeface="Times New Roman" panose="02020603050405020304" pitchFamily="18" charset="0"/>
              </a:rPr>
              <a:t>Методологія та класифікатори/Статистична методологія</a:t>
            </a:r>
            <a:r>
              <a:rPr lang="uk-UA" sz="1600" dirty="0">
                <a:latin typeface="Times New Roman" panose="02020603050405020304" pitchFamily="18" charset="0"/>
                <a:cs typeface="Times New Roman" panose="02020603050405020304" pitchFamily="18" charset="0"/>
              </a:rPr>
              <a:t>.</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a:t>
            </a:r>
          </a:p>
        </p:txBody>
      </p:sp>
      <p:sp>
        <p:nvSpPr>
          <p:cNvPr id="7" name="Rectangle 3"/>
          <p:cNvSpPr txBox="1">
            <a:spLocks noChangeArrowheads="1"/>
          </p:cNvSpPr>
          <p:nvPr/>
        </p:nvSpPr>
        <p:spPr>
          <a:xfrm>
            <a:off x="306962" y="4499135"/>
            <a:ext cx="8665067" cy="2114799"/>
          </a:xfrm>
          <a:prstGeom prst="rect">
            <a:avLst/>
          </a:prstGeom>
        </p:spPr>
        <p:txBody>
          <a:bodyPr lIns="68580" tIns="34290" rIns="68580" bIns="3429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uk-UA" sz="8000" b="1" u="sng" dirty="0">
                <a:latin typeface="Times New Roman" panose="02020603050405020304" pitchFamily="18" charset="0"/>
                <a:cs typeface="Times New Roman" panose="02020603050405020304" pitchFamily="18" charset="0"/>
              </a:rPr>
              <a:t>Звіти з якості державних статистичних </a:t>
            </a:r>
            <a:r>
              <a:rPr lang="uk-UA" sz="8000" b="1" u="sng" dirty="0" smtClean="0">
                <a:latin typeface="Times New Roman" panose="02020603050405020304" pitchFamily="18" charset="0"/>
                <a:cs typeface="Times New Roman" panose="02020603050405020304" pitchFamily="18" charset="0"/>
              </a:rPr>
              <a:t>спостережень</a:t>
            </a:r>
            <a:endParaRPr lang="uk-UA" sz="8000" b="1" u="sng" dirty="0">
              <a:latin typeface="Times New Roman" panose="02020603050405020304" pitchFamily="18" charset="0"/>
              <a:cs typeface="Times New Roman" panose="02020603050405020304" pitchFamily="18" charset="0"/>
            </a:endParaRPr>
          </a:p>
          <a:p>
            <a:pPr marL="0" indent="0" algn="just">
              <a:lnSpc>
                <a:spcPct val="100000"/>
              </a:lnSpc>
              <a:spcBef>
                <a:spcPts val="0"/>
              </a:spcBef>
              <a:buFont typeface="Arial" panose="020B0604020202020204" pitchFamily="34" charset="0"/>
              <a:buNone/>
              <a:defRPr/>
            </a:pPr>
            <a:endParaRPr lang="uk-UA" sz="8000" dirty="0" smtClean="0">
              <a:latin typeface="Times New Roman" panose="02020603050405020304" pitchFamily="18" charset="0"/>
              <a:ea typeface="+mj-ea"/>
              <a:cs typeface="Times New Roman" panose="02020603050405020304" pitchFamily="18" charset="0"/>
            </a:endParaRPr>
          </a:p>
          <a:p>
            <a:pPr marL="0" indent="0" algn="just">
              <a:lnSpc>
                <a:spcPct val="100000"/>
              </a:lnSpc>
              <a:spcBef>
                <a:spcPts val="0"/>
              </a:spcBef>
              <a:buFont typeface="Arial" panose="020B0604020202020204" pitchFamily="34" charset="0"/>
              <a:buNone/>
              <a:defRPr/>
            </a:pPr>
            <a:r>
              <a:rPr lang="uk-UA" sz="5600" dirty="0" smtClean="0">
                <a:latin typeface="Times New Roman" panose="02020603050405020304" pitchFamily="18" charset="0"/>
                <a:ea typeface="+mj-ea"/>
                <a:cs typeface="Times New Roman" panose="02020603050405020304" pitchFamily="18" charset="0"/>
              </a:rPr>
              <a:t>Відповідно </a:t>
            </a:r>
            <a:r>
              <a:rPr lang="uk-UA" sz="5600" dirty="0">
                <a:latin typeface="Times New Roman" panose="02020603050405020304" pitchFamily="18" charset="0"/>
                <a:ea typeface="+mj-ea"/>
                <a:cs typeface="Times New Roman" panose="02020603050405020304" pitchFamily="18" charset="0"/>
              </a:rPr>
              <a:t>до Рекомендацій щодо підготовки та погодження стандартного звіту з якості державного статистичного спостереження, затверджених наказом  Держстату від 05.02.2015 № 27 (у редакції наказу Держстату від 11.12.2015 № 353) для кожного ДСС складаються звіти з якості, які розміщено на офіційному веб-сайті Держстату у розділі </a:t>
            </a:r>
            <a:r>
              <a:rPr lang="uk-UA" sz="5600" dirty="0">
                <a:solidFill>
                  <a:srgbClr val="0070C0"/>
                </a:solidFill>
                <a:latin typeface="Times New Roman" panose="02020603050405020304" pitchFamily="18" charset="0"/>
                <a:ea typeface="+mj-ea"/>
                <a:cs typeface="Times New Roman" panose="02020603050405020304" pitchFamily="18" charset="0"/>
              </a:rPr>
              <a:t>Статистичні спостереження/Звіти з якості</a:t>
            </a:r>
            <a:r>
              <a:rPr lang="uk-UA" sz="5600" dirty="0">
                <a:latin typeface="Times New Roman" panose="02020603050405020304" pitchFamily="18" charset="0"/>
                <a:ea typeface="+mj-ea"/>
                <a:cs typeface="Times New Roman" panose="02020603050405020304" pitchFamily="18" charset="0"/>
              </a:rPr>
              <a:t>.</a:t>
            </a:r>
          </a:p>
          <a:p>
            <a:pPr marL="0" indent="0" algn="just">
              <a:lnSpc>
                <a:spcPct val="100000"/>
              </a:lnSpc>
              <a:spcBef>
                <a:spcPts val="0"/>
              </a:spcBef>
              <a:buFont typeface="Arial" panose="020B0604020202020204" pitchFamily="34" charset="0"/>
              <a:buNone/>
              <a:defRPr/>
            </a:pPr>
            <a:r>
              <a:rPr lang="uk-UA" sz="5600" dirty="0">
                <a:latin typeface="Times New Roman" panose="02020603050405020304" pitchFamily="18" charset="0"/>
                <a:ea typeface="+mj-ea"/>
                <a:cs typeface="Times New Roman" panose="02020603050405020304" pitchFamily="18" charset="0"/>
              </a:rPr>
              <a:t>Звіти з якості мають стандартну структуру та складаються зі вступу, розділів «Компоненти якості державного статистичного спостереження» (відповідність, точність, своєчасність та пунктуальність, </a:t>
            </a:r>
            <a:r>
              <a:rPr lang="ru-RU" sz="5600" dirty="0">
                <a:latin typeface="Times New Roman" panose="02020603050405020304" pitchFamily="18" charset="0"/>
                <a:ea typeface="+mj-ea"/>
                <a:cs typeface="Times New Roman" panose="02020603050405020304" pitchFamily="18" charset="0"/>
              </a:rPr>
              <a:t>доступність та зрозумілість, послідовність та зіставність), «Оцінка потреб та очікувань користувачів</a:t>
            </a:r>
            <a:r>
              <a:rPr lang="ru-RU" sz="5600" i="1" dirty="0">
                <a:latin typeface="Times New Roman" panose="02020603050405020304" pitchFamily="18" charset="0"/>
                <a:cs typeface="Times New Roman" panose="02020603050405020304" pitchFamily="18" charset="0"/>
              </a:rPr>
              <a:t>», </a:t>
            </a:r>
            <a:r>
              <a:rPr lang="ru-RU" sz="5600" dirty="0">
                <a:latin typeface="Times New Roman" panose="02020603050405020304" pitchFamily="18" charset="0"/>
                <a:ea typeface="+mj-ea"/>
                <a:cs typeface="Times New Roman" panose="02020603050405020304" pitchFamily="18" charset="0"/>
              </a:rPr>
              <a:t>«</a:t>
            </a:r>
            <a:r>
              <a:rPr lang="uk-UA" sz="5600" dirty="0">
                <a:latin typeface="Times New Roman" panose="02020603050405020304" pitchFamily="18" charset="0"/>
                <a:ea typeface="+mj-ea"/>
                <a:cs typeface="Times New Roman" panose="02020603050405020304" pitchFamily="18" charset="0"/>
              </a:rPr>
              <a:t>Ефективність, витрати та навантаження на респондентів», «</a:t>
            </a:r>
            <a:r>
              <a:rPr lang="ru-RU" sz="5600" dirty="0" err="1">
                <a:latin typeface="Times New Roman" panose="02020603050405020304" pitchFamily="18" charset="0"/>
                <a:ea typeface="+mj-ea"/>
                <a:cs typeface="Times New Roman" panose="02020603050405020304" pitchFamily="18" charset="0"/>
              </a:rPr>
              <a:t>Конфіденційність</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прозорість</a:t>
            </a:r>
            <a:r>
              <a:rPr lang="ru-RU" sz="5600" dirty="0">
                <a:latin typeface="Times New Roman" panose="02020603050405020304" pitchFamily="18" charset="0"/>
                <a:ea typeface="+mj-ea"/>
                <a:cs typeface="Times New Roman" panose="02020603050405020304" pitchFamily="18" charset="0"/>
              </a:rPr>
              <a:t> та </a:t>
            </a:r>
            <a:r>
              <a:rPr lang="ru-RU" sz="5600" dirty="0" err="1">
                <a:latin typeface="Times New Roman" panose="02020603050405020304" pitchFamily="18" charset="0"/>
                <a:ea typeface="+mj-ea"/>
                <a:cs typeface="Times New Roman" panose="02020603050405020304" pitchFamily="18" charset="0"/>
              </a:rPr>
              <a:t>захист</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Заключна</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частина</a:t>
            </a:r>
            <a:r>
              <a:rPr lang="ru-RU" sz="5600" dirty="0">
                <a:latin typeface="Times New Roman" panose="02020603050405020304" pitchFamily="18" charset="0"/>
                <a:ea typeface="+mj-ea"/>
                <a:cs typeface="Times New Roman" panose="02020603050405020304" pitchFamily="18" charset="0"/>
              </a:rPr>
              <a:t>»</a:t>
            </a:r>
            <a:r>
              <a:rPr lang="uk-UA" sz="5600" dirty="0">
                <a:latin typeface="Times New Roman" panose="02020603050405020304" pitchFamily="18" charset="0"/>
                <a:ea typeface="+mj-ea"/>
                <a:cs typeface="Times New Roman" panose="02020603050405020304" pitchFamily="18" charset="0"/>
              </a:rPr>
              <a:t>.</a:t>
            </a:r>
          </a:p>
          <a:p>
            <a:pPr marL="0" indent="0">
              <a:buFont typeface="Arial" panose="020B0604020202020204" pitchFamily="34" charset="0"/>
              <a:buNone/>
              <a:defRPr/>
            </a:pPr>
            <a:endParaRPr lang="ru-RU" sz="5600" dirty="0">
              <a:latin typeface="Times New Roman" panose="02020603050405020304" pitchFamily="18" charset="0"/>
              <a:ea typeface="+mj-ea"/>
              <a:cs typeface="Times New Roman" panose="02020603050405020304" pitchFamily="18" charset="0"/>
            </a:endParaRPr>
          </a:p>
          <a:p>
            <a:pPr algn="r">
              <a:lnSpc>
                <a:spcPct val="80000"/>
              </a:lnSpc>
              <a:buFont typeface="Wingdings" panose="05000000000000000000" pitchFamily="2" charset="2"/>
              <a:buNone/>
              <a:defRPr/>
            </a:pPr>
            <a:endParaRPr lang="uk-UA" sz="5600" b="1" i="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endParaRPr lang="uk-UA" smtClean="0"/>
          </a:p>
        </p:txBody>
      </p:sp>
      <p:sp>
        <p:nvSpPr>
          <p:cNvPr id="17411" name="Объект 2"/>
          <p:cNvSpPr>
            <a:spLocks noGrp="1"/>
          </p:cNvSpPr>
          <p:nvPr>
            <p:ph idx="1"/>
          </p:nvPr>
        </p:nvSpPr>
        <p:spPr/>
        <p:txBody>
          <a:bodyPr/>
          <a:lstStyle/>
          <a:p>
            <a:endParaRPr lang="uk-UA" smtClean="0"/>
          </a:p>
        </p:txBody>
      </p:sp>
      <p:pic>
        <p:nvPicPr>
          <p:cNvPr id="17412"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267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3" name="Rectangle 9"/>
          <p:cNvSpPr>
            <a:spLocks noChangeArrowheads="1"/>
          </p:cNvSpPr>
          <p:nvPr/>
        </p:nvSpPr>
        <p:spPr bwMode="auto">
          <a:xfrm>
            <a:off x="755576" y="1124744"/>
            <a:ext cx="7820099" cy="4858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endParaRPr lang="ru-RU" sz="2000" dirty="0">
              <a:latin typeface="Times New Roman" panose="02020603050405020304" pitchFamily="18" charset="0"/>
            </a:endParaRPr>
          </a:p>
          <a:p>
            <a:pPr algn="ctr"/>
            <a:endParaRPr lang="ru-RU" sz="1600" spc="600" dirty="0" smtClean="0">
              <a:latin typeface="Times New Roman" panose="02020603050405020304" pitchFamily="18" charset="0"/>
            </a:endParaRPr>
          </a:p>
          <a:p>
            <a:pPr algn="ctr"/>
            <a:r>
              <a:rPr lang="ru-RU" sz="2800" spc="600" dirty="0" err="1" smtClean="0">
                <a:latin typeface="Times New Roman" panose="02020603050405020304" pitchFamily="18" charset="0"/>
              </a:rPr>
              <a:t>Сьогодні</a:t>
            </a:r>
            <a:r>
              <a:rPr lang="ru-RU" sz="2800" spc="600" dirty="0" smtClean="0">
                <a:latin typeface="Times New Roman" panose="02020603050405020304" pitchFamily="18" charset="0"/>
              </a:rPr>
              <a:t> про:</a:t>
            </a:r>
          </a:p>
          <a:p>
            <a:pPr algn="ctr"/>
            <a:endParaRPr lang="ru-RU" sz="2400" dirty="0" smtClean="0">
              <a:latin typeface="Times New Roman" panose="02020603050405020304" pitchFamily="18" charset="0"/>
            </a:endParaRPr>
          </a:p>
          <a:p>
            <a:pPr algn="just"/>
            <a:endParaRPr lang="ru-RU" sz="2000" dirty="0">
              <a:latin typeface="Times New Roman" panose="02020603050405020304" pitchFamily="18" charset="0"/>
            </a:endParaRPr>
          </a:p>
          <a:p>
            <a:pPr marL="342900" indent="-342900" algn="just">
              <a:buFont typeface="Wingdings" panose="05000000000000000000" pitchFamily="2" charset="2"/>
              <a:buChar char="ü"/>
            </a:pPr>
            <a:r>
              <a:rPr lang="uk-UA" sz="2000" dirty="0" smtClean="0">
                <a:latin typeface="Times New Roman" panose="02020603050405020304" pitchFamily="18" charset="0"/>
              </a:rPr>
              <a:t>статистику </a:t>
            </a:r>
            <a:r>
              <a:rPr lang="uk-UA" sz="2000" dirty="0">
                <a:latin typeface="Times New Roman" panose="02020603050405020304" pitchFamily="18" charset="0"/>
              </a:rPr>
              <a:t>з питань становища дітей та молоді: джерела даних, методологія, статистичні продукти та їх </a:t>
            </a:r>
            <a:r>
              <a:rPr lang="uk-UA" sz="2000" dirty="0" smtClean="0">
                <a:latin typeface="Times New Roman" panose="02020603050405020304" pitchFamily="18" charset="0"/>
              </a:rPr>
              <a:t>поширення</a:t>
            </a:r>
          </a:p>
          <a:p>
            <a:pPr marL="342900" indent="-342900" algn="just">
              <a:buFont typeface="Wingdings" panose="05000000000000000000" pitchFamily="2" charset="2"/>
              <a:buChar char="ü"/>
            </a:pPr>
            <a:endParaRPr lang="uk-UA" sz="2000" dirty="0" smtClean="0">
              <a:latin typeface="Times New Roman" panose="02020603050405020304" pitchFamily="18" charset="0"/>
            </a:endParaRPr>
          </a:p>
          <a:p>
            <a:pPr marL="342900" indent="-342900" algn="just">
              <a:buFont typeface="Wingdings" panose="05000000000000000000" pitchFamily="2" charset="2"/>
              <a:buChar char="ü"/>
            </a:pPr>
            <a:r>
              <a:rPr lang="uk-UA" sz="2000" dirty="0">
                <a:latin typeface="Times New Roman" panose="02020603050405020304" pitchFamily="18" charset="0"/>
              </a:rPr>
              <a:t>а</a:t>
            </a:r>
            <a:r>
              <a:rPr lang="uk-UA" sz="2000" dirty="0" smtClean="0">
                <a:latin typeface="Times New Roman" panose="02020603050405020304" pitchFamily="18" charset="0"/>
              </a:rPr>
              <a:t>наліз </a:t>
            </a:r>
            <a:r>
              <a:rPr lang="uk-UA" sz="2000" dirty="0">
                <a:latin typeface="Times New Roman" panose="02020603050405020304" pitchFamily="18" charset="0"/>
              </a:rPr>
              <a:t>відповідності існуючої національної інформаційної бази з питань становища </a:t>
            </a:r>
            <a:r>
              <a:rPr lang="uk-UA" sz="2000" dirty="0" smtClean="0">
                <a:latin typeface="Times New Roman" panose="02020603050405020304" pitchFamily="18" charset="0"/>
              </a:rPr>
              <a:t>дітей </a:t>
            </a:r>
            <a:r>
              <a:rPr lang="uk-UA" sz="2000" dirty="0">
                <a:latin typeface="Times New Roman" panose="02020603050405020304" pitchFamily="18" charset="0"/>
              </a:rPr>
              <a:t>міжнародним статистичним стандартам Дитячого фонду </a:t>
            </a:r>
            <a:r>
              <a:rPr lang="uk-UA" sz="2000" dirty="0" smtClean="0">
                <a:latin typeface="Times New Roman" panose="02020603050405020304" pitchFamily="18" charset="0"/>
              </a:rPr>
              <a:t>ООН</a:t>
            </a:r>
          </a:p>
          <a:p>
            <a:pPr marL="342900" indent="-342900" algn="just">
              <a:buFont typeface="Wingdings" panose="05000000000000000000" pitchFamily="2" charset="2"/>
              <a:buChar char="ü"/>
            </a:pPr>
            <a:endParaRPr lang="uk-UA" sz="2000" dirty="0" smtClean="0">
              <a:latin typeface="Times New Roman" panose="02020603050405020304" pitchFamily="18" charset="0"/>
            </a:endParaRPr>
          </a:p>
          <a:p>
            <a:pPr marL="342900" indent="-342900" algn="just">
              <a:buFont typeface="Wingdings" panose="05000000000000000000" pitchFamily="2" charset="2"/>
              <a:buChar char="ü"/>
            </a:pPr>
            <a:r>
              <a:rPr lang="uk-UA" sz="2000" dirty="0">
                <a:latin typeface="Times New Roman" panose="02020603050405020304" pitchFamily="18" charset="0"/>
              </a:rPr>
              <a:t>Ц</a:t>
            </a:r>
            <a:r>
              <a:rPr lang="uk-UA" sz="2000" dirty="0" smtClean="0">
                <a:latin typeface="Times New Roman" panose="02020603050405020304" pitchFamily="18" charset="0"/>
              </a:rPr>
              <a:t>ілі </a:t>
            </a:r>
            <a:r>
              <a:rPr lang="uk-UA" sz="2000" dirty="0">
                <a:latin typeface="Times New Roman" panose="02020603050405020304" pitchFamily="18" charset="0"/>
              </a:rPr>
              <a:t>Сталого Розвитку (</a:t>
            </a:r>
            <a:r>
              <a:rPr lang="uk-UA" sz="2000" dirty="0" smtClean="0">
                <a:latin typeface="Times New Roman" panose="02020603050405020304" pitchFamily="18" charset="0"/>
              </a:rPr>
              <a:t>глобальний, </a:t>
            </a:r>
            <a:r>
              <a:rPr lang="uk-UA" sz="2000" dirty="0">
                <a:latin typeface="Times New Roman" panose="02020603050405020304" pitchFamily="18" charset="0"/>
              </a:rPr>
              <a:t>національний рівні) в контексті становища дітей</a:t>
            </a:r>
            <a:endParaRPr lang="ru-RU" sz="2000" dirty="0">
              <a:latin typeface="Times New Roman" panose="02020603050405020304" pitchFamily="18" charset="0"/>
            </a:endParaRPr>
          </a:p>
        </p:txBody>
      </p:sp>
      <p:pic>
        <p:nvPicPr>
          <p:cNvPr id="6" name="Рисунок 5"/>
          <p:cNvPicPr/>
          <p:nvPr/>
        </p:nvPicPr>
        <p:blipFill rotWithShape="1">
          <a:blip r:embed="rId3" cstate="print"/>
          <a:srcRect l="29694" t="10974" r="30468" b="10890"/>
          <a:stretch/>
        </p:blipFill>
        <p:spPr bwMode="auto">
          <a:xfrm>
            <a:off x="1187624" y="1397496"/>
            <a:ext cx="936104" cy="807368"/>
          </a:xfrm>
          <a:prstGeom prst="rect">
            <a:avLst/>
          </a:prstGeom>
          <a:ln>
            <a:noFill/>
          </a:ln>
          <a:extLst>
            <a:ext uri="{53640926-AAD7-44D8-BBD7-CCE9431645EC}">
              <a14:shadowObscured xmlns="" xmlns:a14="http://schemas.microsoft.com/office/drawing/2010/main"/>
            </a:ext>
          </a:extLst>
        </p:spPr>
      </p:pic>
      <p:pic>
        <p:nvPicPr>
          <p:cNvPr id="7" name="Рисунок 6"/>
          <p:cNvPicPr/>
          <p:nvPr/>
        </p:nvPicPr>
        <p:blipFill rotWithShape="1">
          <a:blip r:embed="rId4" cstate="print"/>
          <a:srcRect l="25284" t="8362" r="25617" b="8798"/>
          <a:stretch/>
        </p:blipFill>
        <p:spPr bwMode="auto">
          <a:xfrm>
            <a:off x="7166365" y="1517650"/>
            <a:ext cx="936104" cy="792089"/>
          </a:xfrm>
          <a:prstGeom prst="rect">
            <a:avLst/>
          </a:prstGeom>
          <a:ln>
            <a:noFill/>
          </a:ln>
          <a:extLst>
            <a:ext uri="{53640926-AAD7-44D8-BBD7-CCE9431645EC}">
              <a14:shadowObscured xmlns="" xmlns:a14="http://schemas.microsoft.com/office/drawing/2010/main"/>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Рисунок 8"/>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00013" y="31750"/>
            <a:ext cx="9140826"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24" name="Прямоугольник 6"/>
          <p:cNvSpPr>
            <a:spLocks noChangeArrowheads="1"/>
          </p:cNvSpPr>
          <p:nvPr/>
        </p:nvSpPr>
        <p:spPr bwMode="auto">
          <a:xfrm>
            <a:off x="467544" y="757224"/>
            <a:ext cx="4603750" cy="59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lnSpc>
                <a:spcPct val="55000"/>
              </a:lnSpc>
              <a:buClr>
                <a:schemeClr val="tx1"/>
              </a:buClr>
              <a:buFont typeface="Wingdings" panose="05000000000000000000" pitchFamily="2" charset="2"/>
              <a:buNone/>
            </a:pPr>
            <a:endParaRPr lang="uk-UA" sz="2800" b="1" dirty="0" smtClean="0"/>
          </a:p>
          <a:p>
            <a:pPr eaLnBrk="1" hangingPunct="1">
              <a:lnSpc>
                <a:spcPct val="55000"/>
              </a:lnSpc>
              <a:buClr>
                <a:schemeClr val="tx1"/>
              </a:buClr>
              <a:buFont typeface="Wingdings" panose="05000000000000000000" pitchFamily="2" charset="2"/>
              <a:buNone/>
            </a:pPr>
            <a:r>
              <a:rPr lang="uk-UA" sz="2800" b="1" dirty="0" smtClean="0">
                <a:latin typeface="Times New Roman" panose="02020603050405020304" pitchFamily="18" charset="0"/>
                <a:cs typeface="Times New Roman" panose="02020603050405020304" pitchFamily="18" charset="0"/>
              </a:rPr>
              <a:t>Поширення</a:t>
            </a:r>
            <a:endParaRPr lang="uk-UA" sz="2400" b="1" dirty="0">
              <a:latin typeface="Times New Roman" panose="02020603050405020304" pitchFamily="18" charset="0"/>
              <a:cs typeface="Times New Roman" panose="02020603050405020304" pitchFamily="18" charset="0"/>
            </a:endParaRPr>
          </a:p>
        </p:txBody>
      </p:sp>
      <p:sp>
        <p:nvSpPr>
          <p:cNvPr id="30725" name="Прямоугольник 1"/>
          <p:cNvSpPr>
            <a:spLocks noChangeArrowheads="1"/>
          </p:cNvSpPr>
          <p:nvPr/>
        </p:nvSpPr>
        <p:spPr bwMode="auto">
          <a:xfrm>
            <a:off x="310480" y="1556792"/>
            <a:ext cx="8319839" cy="47877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eaLnBrk="1" hangingPunct="1"/>
            <a:r>
              <a:rPr lang="uk-UA" sz="1600" dirty="0" smtClean="0">
                <a:latin typeface="Times New Roman" panose="02020603050405020304" pitchFamily="18" charset="0"/>
                <a:cs typeface="Times New Roman" panose="02020603050405020304" pitchFamily="18" charset="0"/>
              </a:rPr>
              <a:t>Поширення </a:t>
            </a:r>
            <a:r>
              <a:rPr lang="uk-UA" sz="1600" dirty="0">
                <a:latin typeface="Times New Roman" panose="02020603050405020304" pitchFamily="18" charset="0"/>
                <a:cs typeface="Times New Roman" panose="02020603050405020304" pitchFamily="18" charset="0"/>
              </a:rPr>
              <a:t>статистичної інформації щодо масових економічних, соціальних, демографічних, екологічних явищ і процесів, які відбуваються в Україні та її регіонах є одним із основних завдань Держстату. Налагодження двостороннього зв’язку між користувачами статистичного інформації та її виробниками є необхідною передумовою для посилення та удосконалення статистичного потенціалу. </a:t>
            </a:r>
            <a:r>
              <a:rPr lang="uk-UA" sz="1600" dirty="0">
                <a:latin typeface="Times New Roman" panose="02020603050405020304" pitchFamily="18" charset="0"/>
                <a:ea typeface="TimesNewRomanPSMT"/>
                <a:cs typeface="Times New Roman" panose="02020603050405020304" pitchFamily="18" charset="0"/>
              </a:rPr>
              <a:t>З цією метою органи державної статистики здійснюють інформаційно-публікаційну роботу щодо соціально-економічної ситуації в країні. </a:t>
            </a:r>
            <a:r>
              <a:rPr lang="uk-UA" sz="1600" dirty="0">
                <a:latin typeface="Times New Roman" panose="02020603050405020304" pitchFamily="18" charset="0"/>
                <a:cs typeface="Times New Roman" panose="02020603050405020304" pitchFamily="18" charset="0"/>
              </a:rPr>
              <a:t>Національна база щодо становища дітей та жінок охоплює такі теми: </a:t>
            </a:r>
            <a:r>
              <a:rPr lang="uk-UA" sz="1600" b="1" dirty="0">
                <a:latin typeface="Times New Roman" panose="02020603050405020304" pitchFamily="18" charset="0"/>
                <a:cs typeface="Times New Roman" panose="02020603050405020304" pitchFamily="18" charset="0"/>
              </a:rPr>
              <a:t>демографія, охорона здоров'я,  освіта, зайнятість та безробіття, соціальний захист,  злочинність.</a:t>
            </a:r>
          </a:p>
          <a:p>
            <a:pPr algn="just" eaLnBrk="1" hangingPunct="1"/>
            <a:endParaRPr lang="uk-UA" sz="1600" dirty="0">
              <a:latin typeface="Times New Roman" panose="02020603050405020304" pitchFamily="18" charset="0"/>
              <a:cs typeface="Times New Roman" panose="02020603050405020304" pitchFamily="18" charset="0"/>
            </a:endParaRPr>
          </a:p>
          <a:p>
            <a:pPr algn="just" eaLnBrk="1" hangingPunct="1"/>
            <a:r>
              <a:rPr lang="uk-UA" sz="1600" dirty="0">
                <a:latin typeface="Times New Roman" panose="02020603050405020304" pitchFamily="18" charset="0"/>
                <a:cs typeface="Times New Roman" panose="02020603050405020304" pitchFamily="18" charset="0"/>
              </a:rPr>
              <a:t>Інформаційне забезпечення моніторингу становища дітей та сімей з дітьми </a:t>
            </a: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здійснює через підготовку статистичних видань: «</a:t>
            </a:r>
            <a:r>
              <a:rPr lang="uk-UA" sz="1600" b="1" dirty="0">
                <a:latin typeface="Times New Roman" panose="02020603050405020304" pitchFamily="18" charset="0"/>
                <a:cs typeface="Times New Roman" panose="02020603050405020304" pitchFamily="18" charset="0"/>
              </a:rPr>
              <a:t>Дошкільна освіта в Україні», «Загальноосвітні та професійно-технічні навчальні заклади в Україні»</a:t>
            </a:r>
            <a:r>
              <a:rPr lang="uk-UA" sz="1600" dirty="0">
                <a:latin typeface="Times New Roman" panose="02020603050405020304" pitchFamily="18" charset="0"/>
                <a:cs typeface="Times New Roman" panose="02020603050405020304" pitchFamily="18" charset="0"/>
              </a:rPr>
              <a:t>, </a:t>
            </a:r>
            <a:r>
              <a:rPr lang="uk-UA" sz="1600" b="1" dirty="0">
                <a:latin typeface="Times New Roman" panose="02020603050405020304" pitchFamily="18" charset="0"/>
                <a:cs typeface="Times New Roman" panose="02020603050405020304" pitchFamily="18" charset="0"/>
              </a:rPr>
              <a:t>«Розподіл постійного населення за статтю та віком», «Населення України», «Соціальні індикатори рівня життя населення», «Діти, жінки та сім</a:t>
            </a:r>
            <a:r>
              <a:rPr lang="en-US" sz="1600" b="1" dirty="0">
                <a:latin typeface="Times New Roman" panose="02020603050405020304" pitchFamily="18" charset="0"/>
                <a:cs typeface="Times New Roman" panose="02020603050405020304" pitchFamily="18" charset="0"/>
              </a:rPr>
              <a:t>’</a:t>
            </a:r>
            <a:r>
              <a:rPr lang="uk-UA" sz="1600" b="1" dirty="0">
                <a:latin typeface="Times New Roman" panose="02020603050405020304" pitchFamily="18" charset="0"/>
                <a:cs typeface="Times New Roman" panose="02020603050405020304" pitchFamily="18" charset="0"/>
              </a:rPr>
              <a:t>я в Україні», «Захист дітей, які потребують особливої уваги суспільства» </a:t>
            </a:r>
            <a:r>
              <a:rPr lang="uk-UA" sz="1600" dirty="0">
                <a:latin typeface="Times New Roman" panose="02020603050405020304" pitchFamily="18" charset="0"/>
                <a:cs typeface="Times New Roman" panose="02020603050405020304" pitchFamily="18" charset="0"/>
              </a:rPr>
              <a:t> тощо). Всі видання знаходяться у вільному доступі на офіційному веб-сайті </a:t>
            </a:r>
            <a:r>
              <a:rPr lang="uk-UA" sz="1600" dirty="0" err="1">
                <a:latin typeface="Times New Roman" panose="02020603050405020304" pitchFamily="18" charset="0"/>
                <a:cs typeface="Times New Roman" panose="02020603050405020304" pitchFamily="18" charset="0"/>
              </a:rPr>
              <a:t>Держстату</a:t>
            </a:r>
            <a:r>
              <a:rPr lang="uk-UA" sz="1600" dirty="0">
                <a:latin typeface="Times New Roman" panose="02020603050405020304" pitchFamily="18" charset="0"/>
                <a:cs typeface="Times New Roman" panose="02020603050405020304" pitchFamily="18" charset="0"/>
              </a:rPr>
              <a:t> за посиланням </a:t>
            </a:r>
            <a:r>
              <a:rPr lang="en-US" sz="1600" b="1" dirty="0">
                <a:solidFill>
                  <a:srgbClr val="0033CC"/>
                </a:solidFill>
                <a:latin typeface="Times New Roman" panose="02020603050405020304" pitchFamily="18" charset="0"/>
                <a:cs typeface="Times New Roman" panose="02020603050405020304" pitchFamily="18" charset="0"/>
              </a:rPr>
              <a:t>www.ukrstat.gov.ua</a:t>
            </a:r>
            <a:r>
              <a:rPr lang="uk-UA" sz="1600" b="1" dirty="0">
                <a:solidFill>
                  <a:srgbClr val="0033CC"/>
                </a:solidFill>
                <a:latin typeface="Times New Roman" panose="02020603050405020304" pitchFamily="18" charset="0"/>
                <a:cs typeface="Times New Roman" panose="02020603050405020304" pitchFamily="18" charset="0"/>
              </a:rPr>
              <a:t> у розділі «Публікації».</a:t>
            </a:r>
          </a:p>
          <a:p>
            <a:pPr algn="just">
              <a:lnSpc>
                <a:spcPct val="107000"/>
              </a:lnSpc>
              <a:spcAft>
                <a:spcPts val="800"/>
              </a:spcAft>
            </a:pPr>
            <a:endParaRPr lang="uk-UA" sz="16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4763"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Объект 1"/>
          <p:cNvSpPr>
            <a:spLocks noGrp="1"/>
          </p:cNvSpPr>
          <p:nvPr>
            <p:ph idx="1"/>
          </p:nvPr>
        </p:nvSpPr>
        <p:spPr>
          <a:xfrm>
            <a:off x="395536" y="1484784"/>
            <a:ext cx="8496944" cy="4752528"/>
          </a:xfrm>
        </p:spPr>
        <p:txBody>
          <a:bodyPr/>
          <a:lstStyle/>
          <a:p>
            <a:pPr marL="0" indent="0" algn="just">
              <a:buFont typeface="Wingdings" panose="05000000000000000000" pitchFamily="2" charset="2"/>
              <a:buNone/>
              <a:defRPr/>
            </a:pPr>
            <a:r>
              <a:rPr lang="uk-UA" sz="1600" dirty="0" smtClean="0">
                <a:latin typeface="Times New Roman" panose="02020603050405020304" pitchFamily="18" charset="0"/>
                <a:cs typeface="Times New Roman" panose="02020603050405020304" pitchFamily="18" charset="0"/>
              </a:rPr>
              <a:t>Для </a:t>
            </a:r>
            <a:r>
              <a:rPr lang="uk-UA" sz="1600" dirty="0">
                <a:latin typeface="Times New Roman" panose="02020603050405020304" pitchFamily="18" charset="0"/>
                <a:cs typeface="Times New Roman" panose="02020603050405020304" pitchFamily="18" charset="0"/>
              </a:rPr>
              <a:t>забезпечення зручного доступу користувачів до даних з демографічної статистики та переписів населення </a:t>
            </a: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продовжує роботи щодо вдосконалення та інформаційного наповнення веб-сайтів "Населення України" та "Всеукраїнський перепис населення". Наразі банки даних містять динамічні ряди, починаючи з 1989 року, а також наявні дані переписів населення з 1926 року. Інформація представлена в розрізі регіонів, міст обласного значення і районів розподіляється за віком та статтю населення</a:t>
            </a:r>
            <a:r>
              <a:rPr lang="uk-UA" sz="1600" dirty="0" smtClean="0">
                <a:latin typeface="Times New Roman" panose="02020603050405020304" pitchFamily="18" charset="0"/>
                <a:cs typeface="Times New Roman" panose="02020603050405020304" pitchFamily="18" charset="0"/>
              </a:rPr>
              <a:t>.</a:t>
            </a:r>
          </a:p>
          <a:p>
            <a:pPr marL="0" indent="0" algn="just">
              <a:buFont typeface="Wingdings" panose="05000000000000000000" pitchFamily="2" charset="2"/>
              <a:buNone/>
              <a:defRPr/>
            </a:pPr>
            <a:endParaRPr lang="uk-UA" sz="1400" dirty="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defRPr/>
            </a:pP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також активно </a:t>
            </a:r>
            <a:r>
              <a:rPr lang="uk-UA" sz="1600" dirty="0" smtClean="0">
                <a:latin typeface="Times New Roman" panose="02020603050405020304" pitchFamily="18" charset="0"/>
                <a:cs typeface="Times New Roman" panose="02020603050405020304" pitchFamily="18" charset="0"/>
              </a:rPr>
              <a:t>співпрацює </a:t>
            </a:r>
            <a:r>
              <a:rPr lang="uk-UA" sz="1600" dirty="0">
                <a:latin typeface="Times New Roman" panose="02020603050405020304" pitchFamily="18" charset="0"/>
                <a:cs typeface="Times New Roman" panose="02020603050405020304" pitchFamily="18" charset="0"/>
              </a:rPr>
              <a:t>з </a:t>
            </a:r>
            <a:r>
              <a:rPr lang="uk-UA" sz="1600" dirty="0" smtClean="0">
                <a:latin typeface="Times New Roman" panose="02020603050405020304" pitchFamily="18" charset="0"/>
                <a:cs typeface="Times New Roman" panose="02020603050405020304" pitchFamily="18" charset="0"/>
              </a:rPr>
              <a:t>міжнародними </a:t>
            </a:r>
            <a:r>
              <a:rPr lang="uk-UA" sz="1600" dirty="0">
                <a:latin typeface="Times New Roman" panose="02020603050405020304" pitchFamily="18" charset="0"/>
                <a:cs typeface="Times New Roman" panose="02020603050405020304" pitchFamily="18" charset="0"/>
              </a:rPr>
              <a:t>організаціями в частині надання останнім офіційних статистичних даних для презентації України в міжнародних статистичних виданнях і базах даних та забезпечення потреб представників цих організацій в Україні. У </a:t>
            </a:r>
            <a:r>
              <a:rPr lang="uk-UA" sz="1600" dirty="0" smtClean="0">
                <a:latin typeface="Times New Roman" panose="02020603050405020304" pitchFamily="18" charset="0"/>
                <a:cs typeface="Times New Roman" panose="02020603050405020304" pitchFamily="18" charset="0"/>
              </a:rPr>
              <a:t>2018 </a:t>
            </a:r>
            <a:r>
              <a:rPr lang="uk-UA" sz="1600" dirty="0">
                <a:latin typeface="Times New Roman" panose="02020603050405020304" pitchFamily="18" charset="0"/>
                <a:cs typeface="Times New Roman" panose="02020603050405020304" pitchFamily="18" charset="0"/>
              </a:rPr>
              <a:t>році основними отримувачами офіційної  статистичної інформації були: Міжнародний валютний фонд і Світовий банк, </a:t>
            </a:r>
            <a:r>
              <a:rPr lang="uk-UA" sz="1600" dirty="0" err="1">
                <a:latin typeface="Times New Roman" panose="02020603050405020304" pitchFamily="18" charset="0"/>
                <a:cs typeface="Times New Roman" panose="02020603050405020304" pitchFamily="18" charset="0"/>
              </a:rPr>
              <a:t>Євростат</a:t>
            </a:r>
            <a:r>
              <a:rPr lang="uk-UA" sz="1600" dirty="0">
                <a:latin typeface="Times New Roman" panose="02020603050405020304" pitchFamily="18" charset="0"/>
                <a:cs typeface="Times New Roman" panose="02020603050405020304" pitchFamily="18" charset="0"/>
              </a:rPr>
              <a:t>, Статистичний відділ ООН і регіональні та спеціалізовані організації системи ООН, такі як Європейська економічна Комісія ООН (ЄЕК ООН), організації ООН з питань продовольства та сільського господарства (ФАО</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освіти, науки та культури (ЮНЕСКО), </a:t>
            </a:r>
            <a:r>
              <a:rPr lang="uk-UA" sz="1600" dirty="0" smtClean="0">
                <a:latin typeface="Times New Roman" panose="02020603050405020304" pitchFamily="18" charset="0"/>
                <a:cs typeface="Times New Roman" panose="02020603050405020304" pitchFamily="18" charset="0"/>
              </a:rPr>
              <a:t>туризму </a:t>
            </a:r>
            <a:r>
              <a:rPr lang="uk-UA" sz="1600" dirty="0">
                <a:latin typeface="Times New Roman" panose="02020603050405020304" pitchFamily="18" charset="0"/>
                <a:cs typeface="Times New Roman" panose="02020603050405020304" pitchFamily="18" charset="0"/>
              </a:rPr>
              <a:t>(ЮНВТО), </a:t>
            </a:r>
            <a:r>
              <a:rPr lang="uk-UA" sz="1600" dirty="0" smtClean="0">
                <a:latin typeface="Times New Roman" panose="02020603050405020304" pitchFamily="18" charset="0"/>
                <a:cs typeface="Times New Roman" panose="02020603050405020304" pitchFamily="18" charset="0"/>
              </a:rPr>
              <a:t>Всесвітня </a:t>
            </a:r>
            <a:r>
              <a:rPr lang="uk-UA" sz="1600" dirty="0">
                <a:latin typeface="Times New Roman" panose="02020603050405020304" pitchFamily="18" charset="0"/>
                <a:cs typeface="Times New Roman" panose="02020603050405020304" pitchFamily="18" charset="0"/>
              </a:rPr>
              <a:t>організація охорони здоров’я (ВООЗ), Міжнародна організація міграції (МОМ), </a:t>
            </a:r>
            <a:r>
              <a:rPr lang="uk-UA" sz="1600" dirty="0" smtClean="0">
                <a:latin typeface="Times New Roman" panose="02020603050405020304" pitchFamily="18" charset="0"/>
                <a:cs typeface="Times New Roman" panose="02020603050405020304" pitchFamily="18" charset="0"/>
              </a:rPr>
              <a:t>Дитячий Фонд ООН (ЮНСЕФ), зокрема </a:t>
            </a:r>
            <a:r>
              <a:rPr lang="en-US" sz="1600" b="1" dirty="0" err="1" smtClean="0">
                <a:latin typeface="Times New Roman" panose="02020603050405020304" pitchFamily="18" charset="0"/>
                <a:cs typeface="Times New Roman" panose="02020603050405020304" pitchFamily="18" charset="0"/>
              </a:rPr>
              <a:t>TransMonEE</a:t>
            </a:r>
            <a:r>
              <a:rPr lang="uk-UA" sz="1600" dirty="0" smtClean="0">
                <a:latin typeface="Times New Roman" panose="02020603050405020304" pitchFamily="18" charset="0"/>
                <a:cs typeface="Times New Roman" panose="02020603050405020304" pitchFamily="18" charset="0"/>
              </a:rPr>
              <a:t> тощо. </a:t>
            </a:r>
            <a:r>
              <a:rPr lang="uk-UA" sz="1600" b="1" dirty="0">
                <a:latin typeface="Times New Roman" panose="02020603050405020304" pitchFamily="18" charset="0"/>
                <a:cs typeface="Times New Roman" panose="02020603050405020304" pitchFamily="18" charset="0"/>
              </a:rPr>
              <a:t> </a:t>
            </a:r>
            <a:endParaRPr lang="uk-UA" sz="1600" dirty="0">
              <a:latin typeface="Times New Roman" panose="02020603050405020304" pitchFamily="18" charset="0"/>
              <a:cs typeface="Times New Roman" panose="02020603050405020304" pitchFamily="18" charset="0"/>
            </a:endParaRPr>
          </a:p>
          <a:p>
            <a:pPr>
              <a:defRPr/>
            </a:pPr>
            <a:endParaRPr lang="uk-UA" sz="1600" dirty="0">
              <a:latin typeface="Times New Roman" panose="02020603050405020304" pitchFamily="18" charset="0"/>
              <a:cs typeface="Times New Roman" panose="02020603050405020304" pitchFamily="18" charset="0"/>
            </a:endParaRPr>
          </a:p>
        </p:txBody>
      </p:sp>
      <p:sp>
        <p:nvSpPr>
          <p:cNvPr id="7" name="Прямоугольник 6"/>
          <p:cNvSpPr>
            <a:spLocks noChangeArrowheads="1"/>
          </p:cNvSpPr>
          <p:nvPr/>
        </p:nvSpPr>
        <p:spPr bwMode="auto">
          <a:xfrm>
            <a:off x="539552" y="723635"/>
            <a:ext cx="3955306" cy="59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lnSpc>
                <a:spcPct val="55000"/>
              </a:lnSpc>
              <a:buClr>
                <a:schemeClr val="tx1"/>
              </a:buClr>
              <a:buFont typeface="Wingdings" panose="05000000000000000000" pitchFamily="2" charset="2"/>
              <a:buNone/>
            </a:pPr>
            <a:endParaRPr lang="uk-UA" sz="2800" b="1" dirty="0" smtClean="0"/>
          </a:p>
          <a:p>
            <a:pPr eaLnBrk="1" hangingPunct="1">
              <a:lnSpc>
                <a:spcPct val="55000"/>
              </a:lnSpc>
              <a:buClr>
                <a:schemeClr val="tx1"/>
              </a:buClr>
              <a:buFont typeface="Wingdings" panose="05000000000000000000" pitchFamily="2" charset="2"/>
              <a:buNone/>
            </a:pPr>
            <a:r>
              <a:rPr lang="uk-UA" sz="2800" b="1" dirty="0" smtClean="0">
                <a:latin typeface="Times New Roman" panose="02020603050405020304" pitchFamily="18" charset="0"/>
                <a:cs typeface="Times New Roman" panose="02020603050405020304" pitchFamily="18" charset="0"/>
              </a:rPr>
              <a:t>Поширення</a:t>
            </a:r>
            <a:endParaRPr lang="uk-UA" sz="24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endParaRPr lang="uk-UA" smtClean="0"/>
          </a:p>
        </p:txBody>
      </p:sp>
      <p:sp>
        <p:nvSpPr>
          <p:cNvPr id="32771" name="Объект 2"/>
          <p:cNvSpPr>
            <a:spLocks noGrp="1"/>
          </p:cNvSpPr>
          <p:nvPr>
            <p:ph idx="1"/>
          </p:nvPr>
        </p:nvSpPr>
        <p:spPr/>
        <p:txBody>
          <a:bodyPr/>
          <a:lstStyle/>
          <a:p>
            <a:endParaRPr lang="uk-UA" smtClean="0"/>
          </a:p>
        </p:txBody>
      </p:sp>
      <p:pic>
        <p:nvPicPr>
          <p:cNvPr id="32772"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467940" y="688080"/>
            <a:ext cx="8133532" cy="491419"/>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endParaRPr lang="uk-UA"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20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r>
              <a:rPr lang="uk-UA" sz="20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20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2774" name="Прямоугольник 4"/>
          <p:cNvSpPr>
            <a:spLocks noChangeArrowheads="1"/>
          </p:cNvSpPr>
          <p:nvPr/>
        </p:nvSpPr>
        <p:spPr bwMode="auto">
          <a:xfrm>
            <a:off x="342304" y="1370533"/>
            <a:ext cx="8175947" cy="3089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1pPr>
            <a:lvl2pPr marL="742950" indent="-28575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2pPr>
            <a:lvl3pPr marL="11430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3pPr>
            <a:lvl4pPr marL="16002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4pPr>
            <a:lvl5pPr marL="20574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5pPr>
            <a:lvl6pPr marL="25146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6pPr>
            <a:lvl7pPr marL="29718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7pPr>
            <a:lvl8pPr marL="34290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8pPr>
            <a:lvl9pPr marL="38862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9pPr>
          </a:lstStyle>
          <a:p>
            <a:pPr algn="just">
              <a:lnSpc>
                <a:spcPct val="107000"/>
              </a:lnSpc>
            </a:pPr>
            <a:r>
              <a:rPr lang="uk-UA" sz="1600" b="1" dirty="0">
                <a:latin typeface="Times New Roman" panose="02020603050405020304" pitchFamily="18" charset="0"/>
                <a:cs typeface="Times New Roman" panose="02020603050405020304" pitchFamily="18" charset="0"/>
              </a:rPr>
              <a:t>База даних </a:t>
            </a:r>
            <a:r>
              <a:rPr lang="uk-UA" sz="1600" b="1" dirty="0" err="1">
                <a:latin typeface="Times New Roman" panose="02020603050405020304" pitchFamily="18" charset="0"/>
                <a:cs typeface="Times New Roman" panose="02020603050405020304" pitchFamily="18" charset="0"/>
              </a:rPr>
              <a:t>TransMONEE</a:t>
            </a:r>
            <a:r>
              <a:rPr lang="uk-UA" sz="1600" b="1" dirty="0">
                <a:latin typeface="Times New Roman" panose="02020603050405020304" pitchFamily="18" charset="0"/>
                <a:cs typeface="Times New Roman" panose="02020603050405020304" pitchFamily="18" charset="0"/>
              </a:rPr>
              <a:t> </a:t>
            </a:r>
            <a:r>
              <a:rPr lang="uk-UA" sz="1600" dirty="0" err="1">
                <a:latin typeface="Times New Roman" panose="02020603050405020304" pitchFamily="18" charset="0"/>
                <a:cs typeface="Times New Roman" panose="02020603050405020304" pitchFamily="18" charset="0"/>
              </a:rPr>
              <a:t>ведется</a:t>
            </a:r>
            <a:r>
              <a:rPr lang="uk-UA" sz="1600" dirty="0">
                <a:latin typeface="Times New Roman" panose="02020603050405020304" pitchFamily="18" charset="0"/>
                <a:cs typeface="Times New Roman" panose="02020603050405020304" pitchFamily="18" charset="0"/>
              </a:rPr>
              <a:t> в рамках проекту MONEE Дослідницького центру ЮНІСЕФ «</a:t>
            </a:r>
            <a:r>
              <a:rPr lang="uk-UA" sz="1600" dirty="0" err="1">
                <a:latin typeface="Times New Roman" panose="02020603050405020304" pitchFamily="18" charset="0"/>
                <a:cs typeface="Times New Roman" panose="02020603050405020304" pitchFamily="18" charset="0"/>
              </a:rPr>
              <a:t>Інноченті</a:t>
            </a:r>
            <a:r>
              <a:rPr lang="uk-UA" sz="1600" dirty="0">
                <a:latin typeface="Times New Roman" panose="02020603050405020304" pitchFamily="18" charset="0"/>
                <a:cs typeface="Times New Roman" panose="02020603050405020304" pitchFamily="18" charset="0"/>
              </a:rPr>
              <a:t>». У ній містяться дані, що стосуються соціально-економічних аспектів благополуччя дітей, молоді та жінок в країнах Центральної і Східної Європи, Співдружності Незалежних Держав і країнах Балтії (ЦСЄ/СНД</a:t>
            </a:r>
            <a:r>
              <a:rPr lang="uk-UA" sz="1600" dirty="0" smtClean="0">
                <a:latin typeface="Times New Roman" panose="02020603050405020304" pitchFamily="18" charset="0"/>
                <a:cs typeface="Times New Roman" panose="02020603050405020304" pitchFamily="18" charset="0"/>
              </a:rPr>
              <a:t>).</a:t>
            </a:r>
            <a:endParaRPr lang="en-US" sz="1600" dirty="0" smtClean="0">
              <a:latin typeface="Times New Roman" panose="02020603050405020304" pitchFamily="18" charset="0"/>
              <a:cs typeface="Times New Roman" panose="02020603050405020304" pitchFamily="18" charset="0"/>
            </a:endParaRPr>
          </a:p>
          <a:p>
            <a:pPr algn="just">
              <a:lnSpc>
                <a:spcPct val="107000"/>
              </a:lnSpc>
            </a:pPr>
            <a:endParaRPr lang="en-US" sz="1100" dirty="0" smtClean="0">
              <a:latin typeface="Times New Roman" panose="02020603050405020304" pitchFamily="18" charset="0"/>
              <a:cs typeface="Times New Roman" panose="02020603050405020304" pitchFamily="18" charset="0"/>
            </a:endParaRPr>
          </a:p>
          <a:p>
            <a:pPr algn="just">
              <a:lnSpc>
                <a:spcPct val="107000"/>
              </a:lnSpc>
            </a:pPr>
            <a:r>
              <a:rPr lang="uk-UA" sz="1600" dirty="0">
                <a:latin typeface="Times New Roman" panose="02020603050405020304" pitchFamily="18" charset="0"/>
                <a:cs typeface="Times New Roman" panose="02020603050405020304" pitchFamily="18" charset="0"/>
              </a:rPr>
              <a:t>Проект "Державна політика та соціальні умови: моніторинг перехідного періоду в країнах Центральної і Східної Європи і Співдружності Незалежних Держав" (проект MONEE), був ініційований в 1992 році Дослідницьким центром ЮНІСЕФ «</a:t>
            </a:r>
            <a:r>
              <a:rPr lang="uk-UA" sz="1600" dirty="0" err="1">
                <a:latin typeface="Times New Roman" panose="02020603050405020304" pitchFamily="18" charset="0"/>
                <a:cs typeface="Times New Roman" panose="02020603050405020304" pitchFamily="18" charset="0"/>
              </a:rPr>
              <a:t>Інноченті</a:t>
            </a:r>
            <a:r>
              <a:rPr lang="uk-UA" sz="1600" dirty="0">
                <a:latin typeface="Times New Roman" panose="02020603050405020304" pitchFamily="18" charset="0"/>
                <a:cs typeface="Times New Roman" panose="02020603050405020304" pitchFamily="18" charset="0"/>
              </a:rPr>
              <a:t>». Мета цього проекту - моніторинг, аналіз і поширення інформації про становище дітей і жінок в регіоні, який з початку 90-их років переживає період стрімких соціальних, політичних і економічних змін</a:t>
            </a:r>
            <a:r>
              <a:rPr lang="uk-UA" sz="1600" dirty="0" smtClean="0">
                <a:latin typeface="Times New Roman" panose="02020603050405020304" pitchFamily="18" charset="0"/>
                <a:cs typeface="Times New Roman" panose="02020603050405020304" pitchFamily="18" charset="0"/>
              </a:rPr>
              <a:t>.</a:t>
            </a:r>
            <a:endParaRPr lang="en-US" sz="1600" dirty="0" smtClean="0">
              <a:latin typeface="Times New Roman" panose="02020603050405020304" pitchFamily="18" charset="0"/>
              <a:cs typeface="Times New Roman" panose="02020603050405020304" pitchFamily="18" charset="0"/>
            </a:endParaRPr>
          </a:p>
          <a:p>
            <a:pPr algn="just">
              <a:lnSpc>
                <a:spcPct val="107000"/>
              </a:lnSpc>
            </a:pPr>
            <a:endParaRPr lang="en-US" sz="1100" dirty="0" smtClean="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971600" y="4459840"/>
            <a:ext cx="7604075" cy="1545167"/>
          </a:xfrm>
          <a:prstGeom prst="rect">
            <a:avLst/>
          </a:prstGeom>
        </p:spPr>
        <p:txBody>
          <a:bodyPr wrap="square">
            <a:spAutoFit/>
          </a:bodyPr>
          <a:lstStyle/>
          <a:p>
            <a:pPr algn="just">
              <a:lnSpc>
                <a:spcPct val="107000"/>
              </a:lnSpc>
              <a:spcAft>
                <a:spcPts val="800"/>
              </a:spcAft>
            </a:pPr>
            <a:r>
              <a:rPr lang="uk-UA" sz="1600" dirty="0" smtClean="0">
                <a:latin typeface="Times New Roman" panose="02020603050405020304" pitchFamily="18" charset="0"/>
                <a:cs typeface="Times New Roman" panose="02020603050405020304" pitchFamily="18" charset="0"/>
              </a:rPr>
              <a:t>База </a:t>
            </a:r>
            <a:r>
              <a:rPr lang="uk-UA" sz="1600" dirty="0" err="1">
                <a:latin typeface="Times New Roman" panose="02020603050405020304" pitchFamily="18" charset="0"/>
                <a:cs typeface="Times New Roman" panose="02020603050405020304" pitchFamily="18" charset="0"/>
              </a:rPr>
              <a:t>TransMonee</a:t>
            </a:r>
            <a:r>
              <a:rPr lang="uk-UA" sz="1600" dirty="0">
                <a:latin typeface="Times New Roman" panose="02020603050405020304" pitchFamily="18" charset="0"/>
                <a:cs typeface="Times New Roman" panose="02020603050405020304" pitchFamily="18" charset="0"/>
              </a:rPr>
              <a:t> є унікальним джерелом інформації для забезпечення моніторингу становища дітей з метою прийняття управлінських рішень та оцінки </a:t>
            </a:r>
            <a:r>
              <a:rPr lang="uk-UA" sz="1600" dirty="0" smtClean="0">
                <a:latin typeface="Times New Roman" panose="02020603050405020304" pitchFamily="18" charset="0"/>
                <a:cs typeface="Times New Roman" panose="02020603050405020304" pitchFamily="18" charset="0"/>
              </a:rPr>
              <a:t>ефективності </a:t>
            </a:r>
            <a:r>
              <a:rPr lang="uk-UA" sz="1600" dirty="0">
                <a:latin typeface="Times New Roman" panose="02020603050405020304" pitchFamily="18" charset="0"/>
                <a:cs typeface="Times New Roman" panose="02020603050405020304" pitchFamily="18" charset="0"/>
              </a:rPr>
              <a:t>їх реалізації.</a:t>
            </a:r>
          </a:p>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 </a:t>
            </a:r>
            <a:r>
              <a:rPr lang="uk-UA" sz="1600" dirty="0" smtClean="0">
                <a:latin typeface="Times New Roman" panose="02020603050405020304" pitchFamily="18" charset="0"/>
                <a:cs typeface="Times New Roman" panose="02020603050405020304" pitchFamily="18" charset="0"/>
              </a:rPr>
              <a:t>База </a:t>
            </a:r>
            <a:r>
              <a:rPr lang="uk-UA" sz="1600" dirty="0">
                <a:latin typeface="Times New Roman" panose="02020603050405020304" pitchFamily="18" charset="0"/>
                <a:cs typeface="Times New Roman" panose="02020603050405020304" pitchFamily="18" charset="0"/>
              </a:rPr>
              <a:t>даних оновлюється щороку, завдяки співпраці національних статистичних управлінь (НСУ) в країнах ЦСЄ/СНД.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p:txBody>
          <a:bodyPr/>
          <a:lstStyle/>
          <a:p>
            <a:endParaRPr lang="uk-UA" smtClean="0"/>
          </a:p>
        </p:txBody>
      </p:sp>
      <p:sp>
        <p:nvSpPr>
          <p:cNvPr id="34819" name="Объект 2"/>
          <p:cNvSpPr>
            <a:spLocks noGrp="1"/>
          </p:cNvSpPr>
          <p:nvPr>
            <p:ph idx="1"/>
          </p:nvPr>
        </p:nvSpPr>
        <p:spPr/>
        <p:txBody>
          <a:bodyPr/>
          <a:lstStyle/>
          <a:p>
            <a:endParaRPr lang="uk-UA" smtClean="0"/>
          </a:p>
        </p:txBody>
      </p:sp>
      <p:pic>
        <p:nvPicPr>
          <p:cNvPr id="34820"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25882"/>
            <a:ext cx="9193333" cy="68973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844650" y="545435"/>
            <a:ext cx="3685679" cy="53686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r>
              <a:rPr lang="uk-UA" sz="20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22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4822" name="Прямоугольник 1"/>
          <p:cNvSpPr>
            <a:spLocks noChangeArrowheads="1"/>
          </p:cNvSpPr>
          <p:nvPr/>
        </p:nvSpPr>
        <p:spPr bwMode="auto">
          <a:xfrm>
            <a:off x="353616" y="4597524"/>
            <a:ext cx="8353425" cy="21475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smtClean="0">
                <a:latin typeface="Times New Roman" panose="02020603050405020304" pitchFamily="18" charset="0"/>
                <a:cs typeface="Times New Roman" panose="02020603050405020304" pitchFamily="18" charset="0"/>
              </a:rPr>
              <a:t>В </a:t>
            </a:r>
            <a:r>
              <a:rPr lang="uk-UA" dirty="0">
                <a:latin typeface="Times New Roman" panose="02020603050405020304" pitchFamily="18" charset="0"/>
                <a:cs typeface="Times New Roman" panose="02020603050405020304" pitchFamily="18" charset="0"/>
              </a:rPr>
              <a:t>основному дані охоплюють період з </a:t>
            </a:r>
            <a:r>
              <a:rPr lang="uk-UA" dirty="0" smtClean="0">
                <a:latin typeface="Times New Roman" panose="02020603050405020304" pitchFamily="18" charset="0"/>
                <a:cs typeface="Times New Roman" panose="02020603050405020304" pitchFamily="18" charset="0"/>
              </a:rPr>
              <a:t>+1989</a:t>
            </a:r>
            <a:r>
              <a:rPr lang="uk-UA" dirty="0">
                <a:latin typeface="Times New Roman" panose="02020603050405020304" pitchFamily="18" charset="0"/>
                <a:cs typeface="Times New Roman" panose="02020603050405020304" pitchFamily="18" charset="0"/>
              </a:rPr>
              <a:t>, деякі доступні лише з 2005 року.</a:t>
            </a:r>
            <a:endParaRPr lang="uk-UA" sz="1400" dirty="0">
              <a:latin typeface="Calibri" panose="020F0502020204030204" pitchFamily="34"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База даних </a:t>
            </a:r>
            <a:r>
              <a:rPr lang="uk-UA" dirty="0" err="1" smtClean="0">
                <a:latin typeface="Times New Roman" panose="02020603050405020304" pitchFamily="18" charset="0"/>
                <a:cs typeface="Times New Roman" panose="02020603050405020304" pitchFamily="18" charset="0"/>
              </a:rPr>
              <a:t>TransMONEE</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містить дані щодо таких країн: Албанія, Вірменія, Азербайджан, Білорусь, Боснія і Герцеговина, Болгарія, КЮР Македонія, Угорщина, Грузія, Казахстан, Киргизстан, Латвія, Литва, Польща, Республіка Молдова, Російська Федерація, Румунія, Сербія, Словаччина, Словенія, Таджикистан, Туркменістан, Узбекистан, Україна, Хорватія, Чеська Республіка, Чорногорія, Естонія.</a:t>
            </a:r>
            <a:endParaRPr lang="uk-UA" sz="1400" dirty="0">
              <a:latin typeface="Calibri" panose="020F0502020204030204" pitchFamily="34" charset="0"/>
              <a:cs typeface="Times New Roman" panose="02020603050405020304" pitchFamily="18" charset="0"/>
            </a:endParaRPr>
          </a:p>
        </p:txBody>
      </p:sp>
      <p:sp>
        <p:nvSpPr>
          <p:cNvPr id="2" name="Блок-схема: магнитный диск 1"/>
          <p:cNvSpPr/>
          <p:nvPr/>
        </p:nvSpPr>
        <p:spPr>
          <a:xfrm>
            <a:off x="844650" y="1159690"/>
            <a:ext cx="2529471" cy="3228923"/>
          </a:xfrm>
          <a:prstGeom prst="flowChartMagneticDisk">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16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Версія </a:t>
            </a:r>
            <a:r>
              <a:rPr lang="uk-UA" sz="1600" dirty="0">
                <a:solidFill>
                  <a:schemeClr val="tx1"/>
                </a:solidFill>
                <a:latin typeface="Times New Roman" panose="02020603050405020304" pitchFamily="18" charset="0"/>
                <a:cs typeface="Times New Roman" panose="02020603050405020304" pitchFamily="18" charset="0"/>
              </a:rPr>
              <a:t>бази </a:t>
            </a:r>
            <a:r>
              <a:rPr lang="uk-UA" sz="1600" dirty="0" smtClean="0">
                <a:solidFill>
                  <a:schemeClr val="tx1"/>
                </a:solidFill>
                <a:latin typeface="Times New Roman" panose="02020603050405020304" pitchFamily="18" charset="0"/>
                <a:cs typeface="Times New Roman" panose="02020603050405020304" pitchFamily="18" charset="0"/>
              </a:rPr>
              <a:t>даних</a:t>
            </a:r>
          </a:p>
          <a:p>
            <a:pPr algn="ctr"/>
            <a:r>
              <a:rPr lang="uk-UA" sz="1600" dirty="0" smtClean="0">
                <a:solidFill>
                  <a:schemeClr val="tx1"/>
                </a:solidFill>
                <a:latin typeface="Times New Roman" panose="02020603050405020304" pitchFamily="18" charset="0"/>
                <a:cs typeface="Times New Roman" panose="02020603050405020304" pitchFamily="18" charset="0"/>
              </a:rPr>
              <a:t>за </a:t>
            </a:r>
            <a:r>
              <a:rPr lang="uk-UA" sz="1600" dirty="0">
                <a:solidFill>
                  <a:schemeClr val="tx1"/>
                </a:solidFill>
                <a:latin typeface="Times New Roman" panose="02020603050405020304" pitchFamily="18" charset="0"/>
                <a:cs typeface="Times New Roman" panose="02020603050405020304" pitchFamily="18" charset="0"/>
              </a:rPr>
              <a:t>2014 рік </a:t>
            </a:r>
            <a:r>
              <a:rPr lang="uk-UA" sz="1600" dirty="0" smtClean="0">
                <a:solidFill>
                  <a:schemeClr val="tx1"/>
                </a:solidFill>
                <a:latin typeface="Times New Roman" panose="02020603050405020304" pitchFamily="18" charset="0"/>
                <a:cs typeface="Times New Roman" panose="02020603050405020304" pitchFamily="18" charset="0"/>
              </a:rPr>
              <a:t>містить</a:t>
            </a:r>
          </a:p>
          <a:p>
            <a:pPr algn="ctr"/>
            <a:r>
              <a:rPr lang="uk-UA" sz="1600" dirty="0" smtClean="0">
                <a:solidFill>
                  <a:schemeClr val="tx1"/>
                </a:solidFill>
                <a:latin typeface="Times New Roman" panose="02020603050405020304" pitchFamily="18" charset="0"/>
                <a:cs typeface="Times New Roman" panose="02020603050405020304" pitchFamily="18" charset="0"/>
              </a:rPr>
              <a:t>майже </a:t>
            </a:r>
            <a:r>
              <a:rPr lang="uk-UA" sz="1600" dirty="0">
                <a:solidFill>
                  <a:schemeClr val="tx1"/>
                </a:solidFill>
                <a:latin typeface="Times New Roman" panose="02020603050405020304" pitchFamily="18" charset="0"/>
                <a:cs typeface="Times New Roman" panose="02020603050405020304" pitchFamily="18" charset="0"/>
              </a:rPr>
              <a:t>500 </a:t>
            </a:r>
            <a:r>
              <a:rPr lang="uk-UA" sz="1600" dirty="0" smtClean="0">
                <a:solidFill>
                  <a:schemeClr val="tx1"/>
                </a:solidFill>
                <a:latin typeface="Times New Roman" panose="02020603050405020304" pitchFamily="18" charset="0"/>
                <a:cs typeface="Times New Roman" panose="02020603050405020304" pitchFamily="18" charset="0"/>
              </a:rPr>
              <a:t>економічних</a:t>
            </a:r>
          </a:p>
          <a:p>
            <a:pPr algn="ctr"/>
            <a:r>
              <a:rPr lang="uk-UA" sz="1600" dirty="0" smtClean="0">
                <a:solidFill>
                  <a:schemeClr val="tx1"/>
                </a:solidFill>
                <a:latin typeface="Times New Roman" panose="02020603050405020304" pitchFamily="18" charset="0"/>
                <a:cs typeface="Times New Roman" panose="02020603050405020304" pitchFamily="18" charset="0"/>
              </a:rPr>
              <a:t>і </a:t>
            </a:r>
            <a:r>
              <a:rPr lang="uk-UA" sz="1600" dirty="0">
                <a:solidFill>
                  <a:schemeClr val="tx1"/>
                </a:solidFill>
                <a:latin typeface="Times New Roman" panose="02020603050405020304" pitchFamily="18" charset="0"/>
                <a:cs typeface="Times New Roman" panose="02020603050405020304" pitchFamily="18" charset="0"/>
              </a:rPr>
              <a:t>соціальних показників, які </a:t>
            </a:r>
            <a:r>
              <a:rPr lang="uk-UA" sz="1600" dirty="0" smtClean="0">
                <a:solidFill>
                  <a:schemeClr val="tx1"/>
                </a:solidFill>
                <a:latin typeface="Times New Roman" panose="02020603050405020304" pitchFamily="18" charset="0"/>
                <a:cs typeface="Times New Roman" panose="02020603050405020304" pitchFamily="18" charset="0"/>
              </a:rPr>
              <a:t>згруповані</a:t>
            </a:r>
          </a:p>
          <a:p>
            <a:pPr algn="ctr"/>
            <a:r>
              <a:rPr lang="uk-UA" sz="1600" dirty="0" smtClean="0">
                <a:solidFill>
                  <a:schemeClr val="tx1"/>
                </a:solidFill>
                <a:latin typeface="Times New Roman" panose="02020603050405020304" pitchFamily="18" charset="0"/>
                <a:cs typeface="Times New Roman" panose="02020603050405020304" pitchFamily="18" charset="0"/>
              </a:rPr>
              <a:t>за </a:t>
            </a:r>
            <a:r>
              <a:rPr lang="uk-UA" sz="1600" dirty="0">
                <a:solidFill>
                  <a:schemeClr val="tx1"/>
                </a:solidFill>
                <a:latin typeface="Times New Roman" panose="02020603050405020304" pitchFamily="18" charset="0"/>
                <a:cs typeface="Times New Roman" panose="02020603050405020304" pitchFamily="18" charset="0"/>
              </a:rPr>
              <a:t>10 тематичними </a:t>
            </a:r>
            <a:r>
              <a:rPr lang="uk-UA" sz="1600" dirty="0" smtClean="0">
                <a:solidFill>
                  <a:schemeClr val="tx1"/>
                </a:solidFill>
                <a:latin typeface="Times New Roman" panose="02020603050405020304" pitchFamily="18" charset="0"/>
                <a:cs typeface="Times New Roman" panose="02020603050405020304" pitchFamily="18" charset="0"/>
              </a:rPr>
              <a:t>розділами</a:t>
            </a:r>
            <a:endParaRPr lang="uk-UA" sz="1600" dirty="0">
              <a:solidFill>
                <a:schemeClr val="tx1"/>
              </a:solidFill>
            </a:endParaRPr>
          </a:p>
        </p:txBody>
      </p:sp>
      <p:sp>
        <p:nvSpPr>
          <p:cNvPr id="4" name="Штриховая стрелка вправо 3"/>
          <p:cNvSpPr/>
          <p:nvPr/>
        </p:nvSpPr>
        <p:spPr>
          <a:xfrm>
            <a:off x="3557444" y="2401456"/>
            <a:ext cx="1086564" cy="111204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Скругленный прямоугольник 4"/>
          <p:cNvSpPr/>
          <p:nvPr/>
        </p:nvSpPr>
        <p:spPr>
          <a:xfrm>
            <a:off x="4810606" y="1492126"/>
            <a:ext cx="3879710" cy="2718445"/>
          </a:xfrm>
          <a:prstGeom prst="roundRect">
            <a:avLst/>
          </a:prstGeom>
          <a:solidFill>
            <a:srgbClr val="D0E5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dirty="0">
                <a:solidFill>
                  <a:schemeClr val="tx1"/>
                </a:solidFill>
                <a:latin typeface="Times New Roman" panose="02020603050405020304" pitchFamily="18" charset="0"/>
                <a:cs typeface="Times New Roman" panose="02020603050405020304" pitchFamily="18" charset="0"/>
              </a:rPr>
              <a:t>1. населення, </a:t>
            </a:r>
          </a:p>
          <a:p>
            <a:r>
              <a:rPr lang="uk-UA" sz="1600" dirty="0">
                <a:solidFill>
                  <a:schemeClr val="tx1"/>
                </a:solidFill>
                <a:latin typeface="Times New Roman" panose="02020603050405020304" pitchFamily="18" charset="0"/>
                <a:cs typeface="Times New Roman" panose="02020603050405020304" pitchFamily="18" charset="0"/>
              </a:rPr>
              <a:t>­2. народжуваність, </a:t>
            </a:r>
          </a:p>
          <a:p>
            <a:r>
              <a:rPr lang="uk-UA" sz="1600" dirty="0">
                <a:solidFill>
                  <a:schemeClr val="tx1"/>
                </a:solidFill>
                <a:latin typeface="Times New Roman" panose="02020603050405020304" pitchFamily="18" charset="0"/>
                <a:cs typeface="Times New Roman" panose="02020603050405020304" pitchFamily="18" charset="0"/>
              </a:rPr>
              <a:t>­3. смертність, </a:t>
            </a:r>
          </a:p>
          <a:p>
            <a:r>
              <a:rPr lang="uk-UA" sz="1600" dirty="0">
                <a:solidFill>
                  <a:schemeClr val="tx1"/>
                </a:solidFill>
                <a:latin typeface="Times New Roman" panose="02020603050405020304" pitchFamily="18" charset="0"/>
                <a:cs typeface="Times New Roman" panose="02020603050405020304" pitchFamily="18" charset="0"/>
              </a:rPr>
              <a:t>4.охорона здоров'я,</a:t>
            </a:r>
          </a:p>
          <a:p>
            <a:r>
              <a:rPr lang="uk-UA" sz="1600" dirty="0">
                <a:solidFill>
                  <a:schemeClr val="tx1"/>
                </a:solidFill>
                <a:latin typeface="Times New Roman" panose="02020603050405020304" pitchFamily="18" charset="0"/>
                <a:cs typeface="Times New Roman" panose="02020603050405020304" pitchFamily="18" charset="0"/>
              </a:rPr>
              <a:t>­5. освіта, </a:t>
            </a:r>
          </a:p>
          <a:p>
            <a:r>
              <a:rPr lang="uk-UA" sz="1600" dirty="0">
                <a:solidFill>
                  <a:schemeClr val="tx1"/>
                </a:solidFill>
                <a:latin typeface="Times New Roman" panose="02020603050405020304" pitchFamily="18" charset="0"/>
                <a:cs typeface="Times New Roman" panose="02020603050405020304" pitchFamily="18" charset="0"/>
              </a:rPr>
              <a:t>­6. захист дітей, </a:t>
            </a:r>
          </a:p>
          <a:p>
            <a:r>
              <a:rPr lang="uk-UA" sz="1600" dirty="0">
                <a:solidFill>
                  <a:schemeClr val="tx1"/>
                </a:solidFill>
                <a:latin typeface="Times New Roman" panose="02020603050405020304" pitchFamily="18" charset="0"/>
                <a:cs typeface="Times New Roman" panose="02020603050405020304" pitchFamily="18" charset="0"/>
              </a:rPr>
              <a:t>­7. ювенальна юстиція і злочинність,</a:t>
            </a:r>
          </a:p>
          <a:p>
            <a:r>
              <a:rPr lang="uk-UA" sz="1600" dirty="0">
                <a:solidFill>
                  <a:schemeClr val="tx1"/>
                </a:solidFill>
                <a:latin typeface="Times New Roman" panose="02020603050405020304" pitchFamily="18" charset="0"/>
                <a:cs typeface="Times New Roman" panose="02020603050405020304" pitchFamily="18" charset="0"/>
              </a:rPr>
              <a:t>­8. соціальний захист, </a:t>
            </a:r>
          </a:p>
          <a:p>
            <a:r>
              <a:rPr lang="uk-UA" sz="1600" dirty="0">
                <a:solidFill>
                  <a:schemeClr val="tx1"/>
                </a:solidFill>
                <a:latin typeface="Times New Roman" panose="02020603050405020304" pitchFamily="18" charset="0"/>
                <a:cs typeface="Times New Roman" panose="02020603050405020304" pitchFamily="18" charset="0"/>
              </a:rPr>
              <a:t>­ 9.добробут дітей, </a:t>
            </a:r>
          </a:p>
          <a:p>
            <a:r>
              <a:rPr lang="uk-UA" sz="1600" dirty="0">
                <a:solidFill>
                  <a:schemeClr val="tx1"/>
                </a:solidFill>
                <a:latin typeface="Times New Roman" panose="02020603050405020304" pitchFamily="18" charset="0"/>
                <a:cs typeface="Times New Roman" panose="02020603050405020304" pitchFamily="18" charset="0"/>
              </a:rPr>
              <a:t>10. економіка.</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endParaRPr lang="uk-UA" smtClean="0"/>
          </a:p>
        </p:txBody>
      </p:sp>
      <p:sp>
        <p:nvSpPr>
          <p:cNvPr id="36867" name="Объект 2"/>
          <p:cNvSpPr>
            <a:spLocks noGrp="1"/>
          </p:cNvSpPr>
          <p:nvPr>
            <p:ph idx="1"/>
          </p:nvPr>
        </p:nvSpPr>
        <p:spPr/>
        <p:txBody>
          <a:bodyPr/>
          <a:lstStyle/>
          <a:p>
            <a:endParaRPr lang="uk-UA" smtClean="0"/>
          </a:p>
        </p:txBody>
      </p:sp>
      <p:pic>
        <p:nvPicPr>
          <p:cNvPr id="36868"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107504" y="465627"/>
            <a:ext cx="4621783" cy="733202"/>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6870" name="Прямоугольник 4"/>
          <p:cNvSpPr>
            <a:spLocks noChangeArrowheads="1"/>
          </p:cNvSpPr>
          <p:nvPr/>
        </p:nvSpPr>
        <p:spPr bwMode="auto">
          <a:xfrm>
            <a:off x="107505" y="1353976"/>
            <a:ext cx="8784976" cy="50225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pPr>
            <a:r>
              <a:rPr lang="uk-UA" dirty="0">
                <a:latin typeface="Times New Roman" panose="02020603050405020304" pitchFamily="18" charset="0"/>
                <a:cs typeface="Times New Roman" panose="02020603050405020304" pitchFamily="18" charset="0"/>
              </a:rPr>
              <a:t>База </a:t>
            </a:r>
            <a:r>
              <a:rPr lang="uk-UA" dirty="0" smtClean="0">
                <a:latin typeface="Times New Roman" panose="02020603050405020304" pitchFamily="18" charset="0"/>
                <a:cs typeface="Times New Roman" panose="02020603050405020304" pitchFamily="18" charset="0"/>
              </a:rPr>
              <a:t>даних ЮНІСЕФ </a:t>
            </a:r>
            <a:r>
              <a:rPr lang="uk-UA" dirty="0">
                <a:latin typeface="Times New Roman" panose="02020603050405020304" pitchFamily="18" charset="0"/>
                <a:cs typeface="Times New Roman" panose="02020603050405020304" pitchFamily="18" charset="0"/>
              </a:rPr>
              <a:t>за 2014 рік </a:t>
            </a:r>
            <a:r>
              <a:rPr lang="uk-UA" dirty="0" smtClean="0">
                <a:latin typeface="Times New Roman" panose="02020603050405020304" pitchFamily="18" charset="0"/>
                <a:cs typeface="Times New Roman" panose="02020603050405020304" pitchFamily="18" charset="0"/>
              </a:rPr>
              <a:t>містить </a:t>
            </a:r>
            <a:r>
              <a:rPr lang="uk-UA" b="1" dirty="0">
                <a:latin typeface="Times New Roman" panose="02020603050405020304" pitchFamily="18" charset="0"/>
                <a:cs typeface="Times New Roman" panose="02020603050405020304" pitchFamily="18" charset="0"/>
              </a:rPr>
              <a:t>493</a:t>
            </a:r>
            <a:r>
              <a:rPr lang="uk-UA" dirty="0">
                <a:latin typeface="Times New Roman" panose="02020603050405020304" pitchFamily="18" charset="0"/>
                <a:cs typeface="Times New Roman" panose="02020603050405020304" pitchFamily="18" charset="0"/>
              </a:rPr>
              <a:t> індикатори. </a:t>
            </a:r>
          </a:p>
          <a:p>
            <a:pPr algn="just">
              <a:lnSpc>
                <a:spcPct val="107000"/>
              </a:lnSpc>
            </a:pP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В Україні на цей час здійснюється </a:t>
            </a:r>
            <a:r>
              <a:rPr lang="uk-UA" dirty="0" smtClean="0">
                <a:latin typeface="Times New Roman" panose="02020603050405020304" pitchFamily="18" charset="0"/>
                <a:cs typeface="Times New Roman" panose="02020603050405020304" pitchFamily="18" charset="0"/>
              </a:rPr>
              <a:t>збирання</a:t>
            </a:r>
            <a:r>
              <a:rPr lang="uk-UA" dirty="0">
                <a:latin typeface="Times New Roman" panose="02020603050405020304" pitchFamily="18" charset="0"/>
                <a:cs typeface="Times New Roman" panose="02020603050405020304" pitchFamily="18" charset="0"/>
              </a:rPr>
              <a:t>, розроблення та </a:t>
            </a:r>
            <a:r>
              <a:rPr lang="uk-UA" dirty="0" smtClean="0">
                <a:latin typeface="Times New Roman" panose="02020603050405020304" pitchFamily="18" charset="0"/>
                <a:cs typeface="Times New Roman" panose="02020603050405020304" pitchFamily="18" charset="0"/>
              </a:rPr>
              <a:t>узагальнення                     </a:t>
            </a:r>
            <a:r>
              <a:rPr lang="uk-UA" b="1" dirty="0" smtClean="0">
                <a:latin typeface="Times New Roman" panose="02020603050405020304" pitchFamily="18" charset="0"/>
                <a:cs typeface="Times New Roman" panose="02020603050405020304" pitchFamily="18" charset="0"/>
              </a:rPr>
              <a:t>394 індикаторів, </a:t>
            </a:r>
            <a:r>
              <a:rPr lang="uk-UA" dirty="0">
                <a:latin typeface="Times New Roman" panose="02020603050405020304" pitchFamily="18" charset="0"/>
                <a:cs typeface="Times New Roman" panose="02020603050405020304" pitchFamily="18" charset="0"/>
              </a:rPr>
              <a:t>з </a:t>
            </a:r>
            <a:r>
              <a:rPr lang="uk-UA" dirty="0" smtClean="0">
                <a:latin typeface="Times New Roman" panose="02020603050405020304" pitchFamily="18" charset="0"/>
                <a:cs typeface="Times New Roman" panose="02020603050405020304" pitchFamily="18" charset="0"/>
              </a:rPr>
              <a:t>них:</a:t>
            </a: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     333 (</a:t>
            </a:r>
            <a:r>
              <a:rPr lang="uk-UA" i="1" dirty="0">
                <a:latin typeface="Times New Roman" panose="02020603050405020304" pitchFamily="18" charset="0"/>
                <a:cs typeface="Times New Roman" panose="02020603050405020304" pitchFamily="18" charset="0"/>
              </a:rPr>
              <a:t>68%</a:t>
            </a:r>
            <a:r>
              <a:rPr lang="uk-UA" dirty="0">
                <a:latin typeface="Times New Roman" panose="02020603050405020304" pitchFamily="18" charset="0"/>
                <a:cs typeface="Times New Roman" panose="02020603050405020304" pitchFamily="18" charset="0"/>
              </a:rPr>
              <a:t>) –  повністю відповідають вимогам </a:t>
            </a:r>
            <a:r>
              <a:rPr lang="uk-UA" dirty="0" smtClean="0">
                <a:latin typeface="Times New Roman" panose="02020603050405020304" pitchFamily="18" charset="0"/>
                <a:cs typeface="Times New Roman" panose="02020603050405020304" pitchFamily="18" charset="0"/>
              </a:rPr>
              <a:t>ЮНІСЕФ;</a:t>
            </a: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 61  </a:t>
            </a:r>
            <a:r>
              <a:rPr lang="uk-UA" dirty="0">
                <a:latin typeface="Times New Roman" panose="02020603050405020304" pitchFamily="18" charset="0"/>
                <a:cs typeface="Times New Roman" panose="02020603050405020304" pitchFamily="18" charset="0"/>
              </a:rPr>
              <a:t>(</a:t>
            </a:r>
            <a:r>
              <a:rPr lang="uk-UA" i="1" dirty="0">
                <a:latin typeface="Times New Roman" panose="02020603050405020304" pitchFamily="18" charset="0"/>
                <a:cs typeface="Times New Roman" panose="02020603050405020304" pitchFamily="18" charset="0"/>
              </a:rPr>
              <a:t>12%</a:t>
            </a:r>
            <a:r>
              <a:rPr lang="uk-UA" dirty="0">
                <a:latin typeface="Times New Roman" panose="02020603050405020304" pitchFamily="18" charset="0"/>
                <a:cs typeface="Times New Roman" panose="02020603050405020304" pitchFamily="18" charset="0"/>
              </a:rPr>
              <a:t>) – частково відповідають. </a:t>
            </a:r>
          </a:p>
          <a:p>
            <a:pPr algn="just">
              <a:lnSpc>
                <a:spcPct val="107000"/>
              </a:lnSpc>
            </a:pPr>
            <a:r>
              <a:rPr lang="uk-UA" dirty="0">
                <a:latin typeface="Times New Roman" panose="02020603050405020304" pitchFamily="18" charset="0"/>
                <a:cs typeface="Times New Roman" panose="02020603050405020304" pitchFamily="18" charset="0"/>
              </a:rPr>
              <a:t>4 індикатори не прийнятні для національний умов. </a:t>
            </a:r>
            <a:endParaRPr lang="uk-UA" dirty="0" smtClean="0">
              <a:latin typeface="Times New Roman" panose="02020603050405020304" pitchFamily="18" charset="0"/>
              <a:cs typeface="Times New Roman" panose="02020603050405020304" pitchFamily="18" charset="0"/>
            </a:endParaRPr>
          </a:p>
          <a:p>
            <a:pPr algn="just">
              <a:lnSpc>
                <a:spcPct val="107000"/>
              </a:lnSpc>
            </a:pPr>
            <a:endParaRPr lang="uk-UA" sz="500"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При детальному вивченні причин відсутності 95 індикаторів в національній статистичній базі, їх можна умовно розподілити наступним чином:</a:t>
            </a:r>
          </a:p>
          <a:p>
            <a:pPr algn="just">
              <a:lnSpc>
                <a:spcPct val="107000"/>
              </a:lnSpc>
            </a:pPr>
            <a:endParaRPr lang="uk-UA" sz="700" dirty="0">
              <a:latin typeface="Calibri" panose="020F0502020204030204" pitchFamily="34" charset="0"/>
              <a:cs typeface="Times New Roman" panose="02020603050405020304" pitchFamily="18" charset="0"/>
            </a:endParaRPr>
          </a:p>
          <a:p>
            <a:pPr algn="just">
              <a:spcBef>
                <a:spcPts val="200"/>
              </a:spcBef>
            </a:pPr>
            <a:r>
              <a:rPr lang="uk-UA" b="1" dirty="0">
                <a:solidFill>
                  <a:srgbClr val="2E74B5"/>
                </a:solidFill>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невідповідність національних та міжнародних методологічних підходів щодо проведення певних ДСС;</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показника із розподілом за віком або статтю в ДСС або адміністративних даних (в цілому показник, що характеризує певне явище розробляється, </a:t>
            </a:r>
            <a:r>
              <a:rPr lang="uk-UA" dirty="0" smtClean="0">
                <a:latin typeface="Times New Roman" panose="02020603050405020304" pitchFamily="18" charset="0"/>
                <a:cs typeface="Times New Roman" panose="02020603050405020304" pitchFamily="18" charset="0"/>
              </a:rPr>
              <a:t>відсутній </a:t>
            </a:r>
            <a:r>
              <a:rPr lang="uk-UA" dirty="0">
                <a:latin typeface="Times New Roman" panose="02020603050405020304" pitchFamily="18" charset="0"/>
                <a:cs typeface="Times New Roman" panose="02020603050405020304" pitchFamily="18" charset="0"/>
              </a:rPr>
              <a:t>його </a:t>
            </a:r>
            <a:r>
              <a:rPr lang="uk-UA" dirty="0" smtClean="0">
                <a:latin typeface="Times New Roman" panose="02020603050405020304" pitchFamily="18" charset="0"/>
                <a:cs typeface="Times New Roman" panose="02020603050405020304" pitchFamily="18" charset="0"/>
              </a:rPr>
              <a:t>розподіл </a:t>
            </a:r>
            <a:r>
              <a:rPr lang="uk-UA" dirty="0">
                <a:latin typeface="Times New Roman" panose="02020603050405020304" pitchFamily="18" charset="0"/>
                <a:cs typeface="Times New Roman" panose="02020603050405020304" pitchFamily="18" charset="0"/>
              </a:rPr>
              <a:t>за </a:t>
            </a:r>
            <a:r>
              <a:rPr lang="uk-UA" dirty="0" smtClean="0">
                <a:latin typeface="Times New Roman" panose="02020603050405020304" pitchFamily="18" charset="0"/>
                <a:cs typeface="Times New Roman" panose="02020603050405020304" pitchFamily="18" charset="0"/>
              </a:rPr>
              <a:t>віковою </a:t>
            </a:r>
            <a:r>
              <a:rPr lang="uk-UA" dirty="0">
                <a:latin typeface="Times New Roman" panose="02020603050405020304" pitchFamily="18" charset="0"/>
                <a:cs typeface="Times New Roman" panose="02020603050405020304" pitchFamily="18" charset="0"/>
              </a:rPr>
              <a:t>або статевою ознакою);</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в країні статистичних спостережень для збирання показників, що характеризують окремі соціально-економічні явища. </a:t>
            </a:r>
            <a:endParaRPr lang="uk-UA" dirty="0">
              <a:latin typeface="Calibri Light" panose="020F03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endParaRPr lang="uk-UA" smtClean="0"/>
          </a:p>
        </p:txBody>
      </p:sp>
      <p:graphicFrame>
        <p:nvGraphicFramePr>
          <p:cNvPr id="5" name="Объект 4"/>
          <p:cNvGraphicFramePr>
            <a:graphicFrameLocks noGrp="1"/>
          </p:cNvGraphicFramePr>
          <p:nvPr>
            <p:ph idx="1"/>
            <p:extLst>
              <p:ext uri="{D42A27DB-BD31-4B8C-83A1-F6EECF244321}">
                <p14:modId xmlns="" xmlns:p14="http://schemas.microsoft.com/office/powerpoint/2010/main" val="4294526651"/>
              </p:ext>
            </p:extLst>
          </p:nvPr>
        </p:nvGraphicFramePr>
        <p:xfrm>
          <a:off x="566738" y="1752600"/>
          <a:ext cx="8001000" cy="2966720"/>
        </p:xfrm>
        <a:graphic>
          <a:graphicData uri="http://schemas.openxmlformats.org/drawingml/2006/table">
            <a:tbl>
              <a:tblPr firstRow="1" bandRow="1">
                <a:tableStyleId>{7DF18680-E054-41AD-8BC1-D1AEF772440D}</a:tableStyleId>
              </a:tblPr>
              <a:tblGrid>
                <a:gridCol w="2000250"/>
                <a:gridCol w="2000250"/>
                <a:gridCol w="2000250"/>
                <a:gridCol w="2000250"/>
              </a:tblGrid>
              <a:tr h="370840">
                <a:tc>
                  <a:txBody>
                    <a:bodyPr/>
                    <a:lstStyle/>
                    <a:p>
                      <a:endParaRPr lang="uk-UA" dirty="0"/>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a:p>
                  </a:txBody>
                  <a:tcPr/>
                </a:tc>
              </a:tr>
              <a:tr h="370840">
                <a:tc>
                  <a:txBody>
                    <a:bodyPr/>
                    <a:lstStyle/>
                    <a:p>
                      <a:endParaRPr lang="uk-UA"/>
                    </a:p>
                  </a:txBody>
                  <a:tcPr/>
                </a:tc>
                <a:tc>
                  <a:txBody>
                    <a:bodyPr/>
                    <a:lstStyle/>
                    <a:p>
                      <a:endParaRPr lang="uk-UA"/>
                    </a:p>
                  </a:txBody>
                  <a:tcPr/>
                </a:tc>
                <a:tc>
                  <a:txBody>
                    <a:bodyPr/>
                    <a:lstStyle/>
                    <a:p>
                      <a:endParaRPr lang="uk-UA"/>
                    </a:p>
                  </a:txBody>
                  <a:tcPr/>
                </a:tc>
                <a:tc>
                  <a:txBody>
                    <a:bodyPr/>
                    <a:lstStyle/>
                    <a:p>
                      <a:endParaRPr lang="uk-UA" dirty="0"/>
                    </a:p>
                  </a:txBody>
                  <a:tcPr/>
                </a:tc>
              </a:tr>
            </a:tbl>
          </a:graphicData>
        </a:graphic>
      </p:graphicFrame>
      <p:pic>
        <p:nvPicPr>
          <p:cNvPr id="38916"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51520" y="696912"/>
            <a:ext cx="3541663" cy="43180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20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20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 xmlns:p14="http://schemas.microsoft.com/office/powerpoint/2010/main" val="841918669"/>
              </p:ext>
            </p:extLst>
          </p:nvPr>
        </p:nvGraphicFramePr>
        <p:xfrm>
          <a:off x="253107" y="1196752"/>
          <a:ext cx="8640960" cy="5325645"/>
        </p:xfrm>
        <a:graphic>
          <a:graphicData uri="http://schemas.openxmlformats.org/drawingml/2006/table">
            <a:tbl>
              <a:tblPr firstRow="1" bandRow="1">
                <a:tableStyleId>{7DF18680-E054-41AD-8BC1-D1AEF772440D}</a:tableStyleId>
              </a:tblPr>
              <a:tblGrid>
                <a:gridCol w="3600402"/>
                <a:gridCol w="1512168"/>
                <a:gridCol w="1080120"/>
                <a:gridCol w="1296142"/>
                <a:gridCol w="1152128"/>
              </a:tblGrid>
              <a:tr h="715993">
                <a:tc rowSpan="2">
                  <a:txBody>
                    <a:bodyPr/>
                    <a:lstStyle/>
                    <a:p>
                      <a:endParaRPr lang="uk-U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lang="uk-UA" sz="1050" b="0" dirty="0" smtClean="0">
                        <a:solidFill>
                          <a:schemeClr val="tx1"/>
                        </a:solidFill>
                        <a:latin typeface="Times New Roman" panose="02020603050405020304" pitchFamily="18" charset="0"/>
                        <a:cs typeface="Times New Roman" panose="02020603050405020304" pitchFamily="18" charset="0"/>
                      </a:endParaRPr>
                    </a:p>
                    <a:p>
                      <a:pPr algn="ctr"/>
                      <a:endParaRPr lang="uk-UA" sz="1200" b="0" dirty="0" smtClean="0">
                        <a:solidFill>
                          <a:schemeClr val="tx1"/>
                        </a:solidFill>
                        <a:latin typeface="Times New Roman" panose="02020603050405020304" pitchFamily="18" charset="0"/>
                        <a:cs typeface="Times New Roman" panose="02020603050405020304" pitchFamily="18" charset="0"/>
                      </a:endParaRPr>
                    </a:p>
                    <a:p>
                      <a:pPr algn="ctr"/>
                      <a:r>
                        <a:rPr lang="uk-UA" sz="1600" b="0" dirty="0" smtClean="0">
                          <a:solidFill>
                            <a:schemeClr val="tx1"/>
                          </a:solidFill>
                          <a:latin typeface="Times New Roman" panose="02020603050405020304" pitchFamily="18" charset="0"/>
                          <a:cs typeface="Times New Roman" panose="02020603050405020304" pitchFamily="18" charset="0"/>
                        </a:rPr>
                        <a:t>База даних ЮНІСЕФ</a:t>
                      </a:r>
                      <a:endParaRPr lang="uk-UA"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endParaRPr lang="uk-UA" sz="1400" b="0" dirty="0" smtClean="0">
                        <a:solidFill>
                          <a:schemeClr val="tx1"/>
                        </a:solidFill>
                        <a:latin typeface="Times New Roman" panose="02020603050405020304" pitchFamily="18" charset="0"/>
                        <a:cs typeface="Times New Roman" panose="02020603050405020304" pitchFamily="18" charset="0"/>
                      </a:endParaRPr>
                    </a:p>
                    <a:p>
                      <a:pPr algn="ctr"/>
                      <a:endParaRPr lang="uk-UA" sz="1400" b="0" dirty="0" smtClean="0">
                        <a:solidFill>
                          <a:schemeClr val="tx1"/>
                        </a:solidFill>
                        <a:latin typeface="Times New Roman" panose="02020603050405020304" pitchFamily="18" charset="0"/>
                        <a:cs typeface="Times New Roman" panose="02020603050405020304" pitchFamily="18" charset="0"/>
                      </a:endParaRPr>
                    </a:p>
                    <a:p>
                      <a:pPr algn="ctr"/>
                      <a:r>
                        <a:rPr lang="uk-UA" sz="1600" b="0" dirty="0" smtClean="0">
                          <a:solidFill>
                            <a:schemeClr val="tx1"/>
                          </a:solidFill>
                          <a:latin typeface="Times New Roman" panose="02020603050405020304" pitchFamily="18" charset="0"/>
                          <a:cs typeface="Times New Roman" panose="02020603050405020304" pitchFamily="18" charset="0"/>
                        </a:rPr>
                        <a:t>Україна</a:t>
                      </a:r>
                      <a:endParaRPr lang="uk-UA" sz="14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uk-UA" sz="1600" b="0" dirty="0" smtClean="0">
                          <a:solidFill>
                            <a:schemeClr val="tx1"/>
                          </a:solidFill>
                          <a:latin typeface="Times New Roman" panose="02020603050405020304" pitchFamily="18" charset="0"/>
                          <a:cs typeface="Times New Roman" panose="02020603050405020304" pitchFamily="18" charset="0"/>
                        </a:rPr>
                        <a:t>Відповідність міжнародній методології</a:t>
                      </a:r>
                      <a:endParaRPr lang="uk-UA"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29">
                <a:tc vMerge="1">
                  <a:txBody>
                    <a:bodyPr/>
                    <a:lstStyle/>
                    <a:p>
                      <a:endParaRPr lang="uk-UA" sz="18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uk-U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uk-U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uk-UA" sz="1600" b="0" kern="1200" dirty="0" smtClean="0">
                          <a:solidFill>
                            <a:schemeClr val="tx1"/>
                          </a:solidFill>
                          <a:latin typeface="Times New Roman" panose="02020603050405020304" pitchFamily="18" charset="0"/>
                          <a:ea typeface="+mn-ea"/>
                          <a:cs typeface="Times New Roman" panose="02020603050405020304" pitchFamily="18" charset="0"/>
                        </a:rPr>
                        <a:t>повністю</a:t>
                      </a:r>
                      <a:endParaRPr lang="uk-UA" sz="14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algn="ctr" defTabSz="914400" rtl="0" eaLnBrk="1" latinLnBrk="0" hangingPunct="1"/>
                      <a:r>
                        <a:rPr lang="uk-UA" sz="1600" b="0" kern="1200" dirty="0" smtClean="0">
                          <a:solidFill>
                            <a:schemeClr val="tx1"/>
                          </a:solidFill>
                          <a:latin typeface="Times New Roman" panose="02020603050405020304" pitchFamily="18" charset="0"/>
                          <a:ea typeface="+mn-ea"/>
                          <a:cs typeface="Times New Roman" panose="02020603050405020304" pitchFamily="18" charset="0"/>
                        </a:rPr>
                        <a:t>частково</a:t>
                      </a:r>
                      <a:endParaRPr lang="uk-UA" sz="1400" b="0" kern="1200" dirty="0">
                        <a:solidFill>
                          <a:schemeClr val="tx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54970">
                <a:tc>
                  <a:txBody>
                    <a:bodyPr/>
                    <a:lstStyle/>
                    <a:p>
                      <a:r>
                        <a:rPr lang="uk-UA" sz="1400" dirty="0" smtClean="0">
                          <a:latin typeface="Times New Roman" panose="02020603050405020304" pitchFamily="18" charset="0"/>
                          <a:cs typeface="Times New Roman" panose="02020603050405020304" pitchFamily="18" charset="0"/>
                        </a:rPr>
                        <a:t>Демографічна характеристика:</a:t>
                      </a:r>
                    </a:p>
                    <a:p>
                      <a:r>
                        <a:rPr lang="uk-UA" sz="1400" dirty="0" smtClean="0">
                          <a:latin typeface="Times New Roman" panose="02020603050405020304" pitchFamily="18" charset="0"/>
                          <a:cs typeface="Times New Roman" panose="02020603050405020304" pitchFamily="18" charset="0"/>
                        </a:rPr>
                        <a:t>населення, народжуваність,</a:t>
                      </a:r>
                      <a:r>
                        <a:rPr lang="uk-UA" sz="1400" baseline="0" dirty="0" smtClean="0">
                          <a:latin typeface="Times New Roman" panose="02020603050405020304" pitchFamily="18" charset="0"/>
                          <a:cs typeface="Times New Roman" panose="02020603050405020304" pitchFamily="18" charset="0"/>
                        </a:rPr>
                        <a:t> смертність</a:t>
                      </a:r>
                      <a:endParaRPr lang="uk-UA"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179</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170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169 (94%)</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6850">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Охорона </a:t>
                      </a:r>
                      <a:r>
                        <a:rPr lang="uk-UA" sz="1400" kern="1200" dirty="0" err="1" smtClean="0">
                          <a:solidFill>
                            <a:schemeClr val="dk1"/>
                          </a:solidFill>
                          <a:latin typeface="Times New Roman" panose="02020603050405020304" pitchFamily="18" charset="0"/>
                          <a:ea typeface="+mn-ea"/>
                          <a:cs typeface="Times New Roman" panose="02020603050405020304" pitchFamily="18" charset="0"/>
                        </a:rPr>
                        <a:t>здоров</a:t>
                      </a:r>
                      <a:r>
                        <a:rPr lang="en-US" sz="1400" kern="1200" dirty="0" smtClean="0">
                          <a:solidFill>
                            <a:schemeClr val="dk1"/>
                          </a:solidFill>
                          <a:latin typeface="Times New Roman" panose="02020603050405020304" pitchFamily="18" charset="0"/>
                          <a:ea typeface="+mn-ea"/>
                          <a:cs typeface="Times New Roman" panose="02020603050405020304" pitchFamily="18" charset="0"/>
                        </a:rPr>
                        <a:t>’</a:t>
                      </a:r>
                      <a:r>
                        <a:rPr lang="ru-RU" sz="1400" kern="1200" dirty="0" smtClean="0">
                          <a:solidFill>
                            <a:schemeClr val="dk1"/>
                          </a:solidFill>
                          <a:latin typeface="Times New Roman" panose="02020603050405020304" pitchFamily="18" charset="0"/>
                          <a:ea typeface="+mn-ea"/>
                          <a:cs typeface="Times New Roman" panose="02020603050405020304" pitchFamily="18" charset="0"/>
                        </a:rPr>
                        <a:t>я</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27 (90%)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2D050"/>
                    </a:solidFill>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Освіта</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40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28</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26</a:t>
                      </a:r>
                      <a:r>
                        <a:rPr lang="uk-UA" sz="1400" kern="1200" baseline="0" dirty="0" smtClean="0">
                          <a:solidFill>
                            <a:schemeClr val="dk1"/>
                          </a:solidFill>
                          <a:latin typeface="Times New Roman" panose="02020603050405020304" pitchFamily="18" charset="0"/>
                          <a:ea typeface="+mn-ea"/>
                          <a:cs typeface="Times New Roman" panose="02020603050405020304" pitchFamily="18" charset="0"/>
                        </a:rPr>
                        <a:t> (65%)</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Захист</a:t>
                      </a:r>
                      <a:r>
                        <a:rPr lang="uk-UA" sz="1400" kern="1200" baseline="0" dirty="0" smtClean="0">
                          <a:solidFill>
                            <a:schemeClr val="dk1"/>
                          </a:solidFill>
                          <a:latin typeface="Times New Roman" panose="02020603050405020304" pitchFamily="18" charset="0"/>
                          <a:ea typeface="+mn-ea"/>
                          <a:cs typeface="Times New Roman" panose="02020603050405020304" pitchFamily="18" charset="0"/>
                        </a:rPr>
                        <a:t> дітей</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89</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56</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38 (43%)</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18</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Ювенальна юстиція і злочинність</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66</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29 (44%)</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Соціальний захист</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23</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20</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17 (74%)</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Добробут дітей</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57</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52</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20 (35%)</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32</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Економічні показники</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9</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8</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7 (78%)</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29">
                <a:tc>
                  <a:txBody>
                    <a:bodyPr/>
                    <a:lstStyle/>
                    <a:p>
                      <a:r>
                        <a:rPr lang="uk-UA" sz="1400" kern="1200" dirty="0" smtClean="0">
                          <a:solidFill>
                            <a:schemeClr val="dk1"/>
                          </a:solidFill>
                          <a:latin typeface="Times New Roman" panose="02020603050405020304" pitchFamily="18" charset="0"/>
                          <a:ea typeface="+mn-ea"/>
                          <a:cs typeface="Times New Roman" panose="02020603050405020304" pitchFamily="18" charset="0"/>
                        </a:rPr>
                        <a:t>Усього</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193</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394</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333 (68%)</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uk-UA" sz="1400" kern="1200" dirty="0" smtClean="0">
                          <a:solidFill>
                            <a:schemeClr val="dk1"/>
                          </a:solidFill>
                          <a:latin typeface="Times New Roman" panose="02020603050405020304" pitchFamily="18" charset="0"/>
                          <a:ea typeface="+mn-ea"/>
                          <a:cs typeface="Times New Roman" panose="02020603050405020304" pitchFamily="18" charset="0"/>
                        </a:rPr>
                        <a:t>61</a:t>
                      </a:r>
                      <a:endParaRPr lang="uk-UA" sz="1400" kern="1200" dirty="0">
                        <a:solidFill>
                          <a:schemeClr val="dk1"/>
                        </a:solidFill>
                        <a:latin typeface="Times New Roman" panose="02020603050405020304" pitchFamily="18" charset="0"/>
                        <a:ea typeface="+mn-ea"/>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endParaRPr lang="uk-UA" smtClean="0"/>
          </a:p>
        </p:txBody>
      </p:sp>
      <p:sp>
        <p:nvSpPr>
          <p:cNvPr id="25603" name="Объект 2"/>
          <p:cNvSpPr>
            <a:spLocks noGrp="1"/>
          </p:cNvSpPr>
          <p:nvPr>
            <p:ph idx="1"/>
          </p:nvPr>
        </p:nvSpPr>
        <p:spPr/>
        <p:txBody>
          <a:bodyPr/>
          <a:lstStyle/>
          <a:p>
            <a:endParaRPr lang="uk-UA" smtClean="0"/>
          </a:p>
        </p:txBody>
      </p:sp>
      <p:pic>
        <p:nvPicPr>
          <p:cNvPr id="25604"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5" name="Rectangle 9"/>
          <p:cNvSpPr>
            <a:spLocks noChangeArrowheads="1"/>
          </p:cNvSpPr>
          <p:nvPr/>
        </p:nvSpPr>
        <p:spPr bwMode="auto">
          <a:xfrm>
            <a:off x="98221" y="1047073"/>
            <a:ext cx="8866267" cy="19402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None/>
              <a:defRPr/>
            </a:pPr>
            <a:r>
              <a:rPr lang="uk-UA" sz="1400" dirty="0" smtClean="0">
                <a:latin typeface="Times New Roman" pitchFamily="18" charset="0"/>
                <a:cs typeface="Times New Roman" pitchFamily="18" charset="0"/>
              </a:rPr>
              <a:t>Оцінка </a:t>
            </a:r>
            <a:r>
              <a:rPr lang="uk-UA" sz="1400" dirty="0">
                <a:latin typeface="Times New Roman" pitchFamily="18" charset="0"/>
                <a:cs typeface="Times New Roman" pitchFamily="18" charset="0"/>
              </a:rPr>
              <a:t>ефективності виконання ЦСР може бути забезпечена за умови наявності відповідної інформаційної бази. З цією метою протягом 2016-2017 років на міжнародному рівні здійснюється робота щодо визначення індикаторів сталого розвитку глобального рівня. Ця робота проводиться в рамках двох робочих груп: Група високого рівня та Міжвідомча експертна група з розробки індикаторів ЦСР.</a:t>
            </a:r>
            <a:endParaRPr lang="ru-RU" sz="1400" dirty="0">
              <a:latin typeface="Times New Roman" pitchFamily="18" charset="0"/>
              <a:cs typeface="Times New Roman" pitchFamily="18" charset="0"/>
            </a:endParaRPr>
          </a:p>
          <a:p>
            <a:pPr algn="just">
              <a:spcBef>
                <a:spcPts val="600"/>
              </a:spcBef>
              <a:buNone/>
              <a:defRPr/>
            </a:pPr>
            <a:r>
              <a:rPr lang="uk-UA" sz="1400" dirty="0">
                <a:latin typeface="Times New Roman" pitchFamily="18" charset="0"/>
                <a:cs typeface="Times New Roman" pitchFamily="18" charset="0"/>
              </a:rPr>
              <a:t>На цей час результатом роботи цих груп є визначення переліку індикаторів глобального рівня ЦСР та прийняття «Дорожньої карти ЦСР</a:t>
            </a:r>
            <a:r>
              <a:rPr lang="uk-UA" sz="1400" dirty="0" smtClean="0">
                <a:latin typeface="Times New Roman" pitchFamily="18" charset="0"/>
                <a:cs typeface="Times New Roman" pitchFamily="18" charset="0"/>
              </a:rPr>
              <a:t>».</a:t>
            </a:r>
          </a:p>
          <a:p>
            <a:pPr algn="just">
              <a:spcBef>
                <a:spcPts val="600"/>
              </a:spcBef>
              <a:buNone/>
              <a:defRPr/>
            </a:pPr>
            <a:endParaRPr lang="uk-UA" sz="100" dirty="0">
              <a:solidFill>
                <a:srgbClr val="002060"/>
              </a:solidFill>
              <a:latin typeface="Times New Roman" panose="02020603050405020304" pitchFamily="18" charset="0"/>
              <a:cs typeface="Times New Roman" panose="02020603050405020304" pitchFamily="18" charset="0"/>
            </a:endParaRPr>
          </a:p>
          <a:p>
            <a:pPr>
              <a:spcBef>
                <a:spcPct val="0"/>
              </a:spcBef>
              <a:buClrTx/>
              <a:buFontTx/>
              <a:buNone/>
            </a:pPr>
            <a:r>
              <a:rPr lang="uk-UA" sz="2000" dirty="0" smtClean="0">
                <a:latin typeface="Times New Roman" panose="02020603050405020304" pitchFamily="18" charset="0"/>
                <a:cs typeface="Times New Roman" panose="02020603050405020304" pitchFamily="18" charset="0"/>
              </a:rPr>
              <a:t>Глобальний </a:t>
            </a:r>
            <a:r>
              <a:rPr lang="uk-UA" sz="2000" dirty="0">
                <a:latin typeface="Times New Roman" panose="02020603050405020304" pitchFamily="18" charset="0"/>
                <a:cs typeface="Times New Roman" panose="02020603050405020304" pitchFamily="18" charset="0"/>
              </a:rPr>
              <a:t>рівень</a:t>
            </a:r>
            <a:r>
              <a:rPr lang="uk-UA" sz="2000" dirty="0" smtClean="0">
                <a:latin typeface="Times New Roman" panose="02020603050405020304" pitchFamily="18" charset="0"/>
                <a:cs typeface="Times New Roman" panose="02020603050405020304" pitchFamily="18" charset="0"/>
              </a:rPr>
              <a:t>: </a:t>
            </a:r>
            <a:r>
              <a:rPr lang="uk-UA" sz="2000" b="1" dirty="0" smtClean="0">
                <a:latin typeface="Times New Roman" panose="02020603050405020304" pitchFamily="18" charset="0"/>
                <a:cs typeface="Times New Roman" panose="02020603050405020304" pitchFamily="18" charset="0"/>
              </a:rPr>
              <a:t>17</a:t>
            </a:r>
            <a:r>
              <a:rPr lang="uk-UA" sz="2000" dirty="0" smtClean="0">
                <a:latin typeface="Times New Roman" panose="02020603050405020304" pitchFamily="18" charset="0"/>
                <a:cs typeface="Times New Roman" panose="02020603050405020304" pitchFamily="18" charset="0"/>
              </a:rPr>
              <a:t> цілей </a:t>
            </a:r>
            <a:r>
              <a:rPr lang="uk-UA" sz="2000" b="1" dirty="0" smtClean="0">
                <a:latin typeface="Times New Roman" panose="02020603050405020304" pitchFamily="18" charset="0"/>
                <a:cs typeface="Times New Roman" panose="02020603050405020304" pitchFamily="18" charset="0"/>
              </a:rPr>
              <a:t>169 </a:t>
            </a:r>
            <a:r>
              <a:rPr lang="uk-UA" sz="2000" dirty="0" smtClean="0">
                <a:latin typeface="Times New Roman" panose="02020603050405020304" pitchFamily="18" charset="0"/>
                <a:cs typeface="Times New Roman" panose="02020603050405020304" pitchFamily="18" charset="0"/>
              </a:rPr>
              <a:t>завдань </a:t>
            </a:r>
            <a:r>
              <a:rPr lang="uk-UA" sz="2000" b="1" dirty="0" smtClean="0">
                <a:latin typeface="Times New Roman" panose="02020603050405020304" pitchFamily="18" charset="0"/>
                <a:cs typeface="Times New Roman" panose="02020603050405020304" pitchFamily="18" charset="0"/>
              </a:rPr>
              <a:t>232</a:t>
            </a:r>
            <a:r>
              <a:rPr lang="uk-UA" sz="2000" dirty="0" smtClean="0">
                <a:latin typeface="Times New Roman" panose="02020603050405020304" pitchFamily="18" charset="0"/>
                <a:cs typeface="Times New Roman" panose="02020603050405020304" pitchFamily="18" charset="0"/>
              </a:rPr>
              <a:t> </a:t>
            </a:r>
            <a:r>
              <a:rPr lang="uk-UA" sz="2000" dirty="0">
                <a:latin typeface="Times New Roman" panose="02020603050405020304" pitchFamily="18" charset="0"/>
                <a:cs typeface="Times New Roman" panose="02020603050405020304" pitchFamily="18" charset="0"/>
              </a:rPr>
              <a:t>показники </a:t>
            </a:r>
            <a:endParaRPr lang="ru-RU" sz="2000" dirty="0">
              <a:latin typeface="Times New Roman" panose="02020603050405020304" pitchFamily="18" charset="0"/>
              <a:cs typeface="Times New Roman" panose="02020603050405020304" pitchFamily="18" charset="0"/>
            </a:endParaRPr>
          </a:p>
          <a:p>
            <a:pPr>
              <a:spcBef>
                <a:spcPct val="0"/>
              </a:spcBef>
              <a:buClrTx/>
              <a:buFontTx/>
              <a:buNone/>
            </a:pPr>
            <a:endParaRPr lang="uk-UA" sz="900" b="1" dirty="0">
              <a:latin typeface="Times New Roman" panose="02020603050405020304" pitchFamily="18" charset="0"/>
              <a:cs typeface="Times New Roman" panose="02020603050405020304" pitchFamily="18" charset="0"/>
            </a:endParaRPr>
          </a:p>
        </p:txBody>
      </p:sp>
      <p:sp>
        <p:nvSpPr>
          <p:cNvPr id="25607" name="Rectangle 1"/>
          <p:cNvSpPr>
            <a:spLocks noChangeArrowheads="1"/>
          </p:cNvSpPr>
          <p:nvPr/>
        </p:nvSpPr>
        <p:spPr bwMode="auto">
          <a:xfrm>
            <a:off x="109786" y="2939675"/>
            <a:ext cx="8854702"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600" u="sng" dirty="0" smtClean="0">
                <a:latin typeface="Times New Roman" panose="02020603050405020304" pitchFamily="18" charset="0"/>
                <a:ea typeface="Calibri" panose="020F0502020204030204" pitchFamily="34" charset="0"/>
                <a:cs typeface="Times New Roman" panose="02020603050405020304" pitchFamily="18" charset="0"/>
              </a:rPr>
              <a:t>На </a:t>
            </a:r>
            <a:r>
              <a:rPr lang="uk-UA" sz="1600" u="sng" dirty="0">
                <a:latin typeface="Times New Roman" panose="02020603050405020304" pitchFamily="18" charset="0"/>
                <a:ea typeface="Calibri" panose="020F0502020204030204" pitchFamily="34" charset="0"/>
                <a:cs typeface="Times New Roman" panose="02020603050405020304" pitchFamily="18" charset="0"/>
              </a:rPr>
              <a:t>13 лютого 2019 року:</a:t>
            </a:r>
            <a:endParaRPr lang="ru-RU" sz="1600" u="sng"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101 </a:t>
            </a:r>
            <a:r>
              <a:rPr lang="uk-UA" sz="1600" dirty="0">
                <a:latin typeface="Times New Roman" panose="02020603050405020304" pitchFamily="18" charset="0"/>
                <a:ea typeface="Calibri" panose="020F0502020204030204" pitchFamily="34" charset="0"/>
                <a:cs typeface="Times New Roman" panose="02020603050405020304" pitchFamily="18" charset="0"/>
              </a:rPr>
              <a:t>індикатор I рівня (концептуально чітко оформлений показник; є встановлена методологія і стандарти, а дані подаються країнами на регулярній основі);</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84 -</a:t>
            </a:r>
            <a:r>
              <a:rPr lang="uk-UA" sz="1600" dirty="0">
                <a:latin typeface="Times New Roman" panose="02020603050405020304" pitchFamily="18" charset="0"/>
                <a:ea typeface="Calibri" panose="020F0502020204030204" pitchFamily="34" charset="0"/>
                <a:cs typeface="Times New Roman" panose="02020603050405020304" pitchFamily="18" charset="0"/>
              </a:rPr>
              <a:t> II рівня (концептуально чітко оформлений показник; є встановлена методологія і стандарти, проте дані надаються країнами не регулярно);</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41 </a:t>
            </a:r>
            <a:r>
              <a:rPr lang="uk-UA" sz="1600" dirty="0">
                <a:latin typeface="Times New Roman" panose="02020603050405020304" pitchFamily="18" charset="0"/>
                <a:ea typeface="Calibri" panose="020F0502020204030204" pitchFamily="34" charset="0"/>
                <a:cs typeface="Times New Roman" panose="02020603050405020304" pitchFamily="18" charset="0"/>
              </a:rPr>
              <a:t>- III рівня (відсутня встановлена методологія або стандарти стосовно показника або методологія/ стандарти, які стосуються показника, знаходяться в процесі розробки або перевірки);</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6</a:t>
            </a:r>
            <a:r>
              <a:rPr lang="uk-UA" sz="1600" dirty="0">
                <a:latin typeface="Times New Roman" panose="02020603050405020304" pitchFamily="18" charset="0"/>
                <a:ea typeface="Calibri" panose="020F0502020204030204" pitchFamily="34" charset="0"/>
                <a:cs typeface="Times New Roman" panose="02020603050405020304" pitchFamily="18" charset="0"/>
              </a:rPr>
              <a:t> - мають кілька рівнів (різні компоненти індикатора класифікуються на різні рівні).</a:t>
            </a:r>
          </a:p>
          <a:p>
            <a:pPr algn="just">
              <a:spcBef>
                <a:spcPts val="600"/>
              </a:spcBef>
              <a:buClrTx/>
              <a:buFontTx/>
              <a:buNone/>
            </a:pPr>
            <a:r>
              <a:rPr lang="ru-RU" sz="1800" dirty="0">
                <a:latin typeface="Times New Roman" panose="02020603050405020304" pitchFamily="18" charset="0"/>
                <a:ea typeface="Calibri" panose="020F0502020204030204" pitchFamily="34" charset="0"/>
                <a:cs typeface="Times New Roman" panose="02020603050405020304" pitchFamily="18" charset="0"/>
              </a:rPr>
              <a:t>(</a:t>
            </a:r>
            <a:r>
              <a:rPr lang="ru-RU" sz="1800" i="1" dirty="0" err="1">
                <a:latin typeface="Times New Roman" panose="02020603050405020304" pitchFamily="18" charset="0"/>
                <a:ea typeface="Calibri" panose="020F0502020204030204" pitchFamily="34" charset="0"/>
                <a:cs typeface="Times New Roman" panose="02020603050405020304" pitchFamily="18" charset="0"/>
              </a:rPr>
              <a:t>Джерело</a:t>
            </a:r>
            <a:r>
              <a:rPr lang="ru-RU" sz="1800" i="1" dirty="0">
                <a:latin typeface="Times New Roman" panose="02020603050405020304" pitchFamily="18" charset="0"/>
                <a:ea typeface="Calibri" panose="020F0502020204030204" pitchFamily="34" charset="0"/>
                <a:cs typeface="Times New Roman" panose="02020603050405020304" pitchFamily="18" charset="0"/>
              </a:rPr>
              <a:t>: </a:t>
            </a:r>
            <a:r>
              <a:rPr lang="uk-UA" sz="1800" i="1" dirty="0">
                <a:latin typeface="Times New Roman" panose="02020603050405020304" pitchFamily="18" charset="0"/>
                <a:ea typeface="Calibri" panose="020F0502020204030204" pitchFamily="34" charset="0"/>
                <a:cs typeface="Times New Roman" panose="02020603050405020304" pitchFamily="18" charset="0"/>
                <a:hlinkClick r:id="rId4"/>
              </a:rPr>
              <a:t>https://unstats.un.org/sdgs/iaeg-sdgs/</a:t>
            </a:r>
            <a:r>
              <a:rPr lang="uk-UA" sz="1800" i="1" dirty="0">
                <a:latin typeface="Times New Roman" panose="02020603050405020304" pitchFamily="18" charset="0"/>
                <a:ea typeface="Calibri" panose="020F0502020204030204" pitchFamily="34" charset="0"/>
                <a:cs typeface="Times New Roman" panose="02020603050405020304" pitchFamily="18" charset="0"/>
              </a:rPr>
              <a:t>)</a:t>
            </a:r>
          </a:p>
          <a:p>
            <a:pPr algn="just">
              <a:spcBef>
                <a:spcPts val="600"/>
              </a:spcBef>
              <a:buClrTx/>
              <a:buFontTx/>
              <a:buNone/>
            </a:pPr>
            <a:r>
              <a:rPr lang="uk-UA" sz="1600" dirty="0">
                <a:latin typeface="Times New Roman" panose="02020603050405020304" pitchFamily="18" charset="0"/>
                <a:ea typeface="Calibri" panose="020F0502020204030204" pitchFamily="34" charset="0"/>
                <a:cs typeface="Times New Roman" panose="02020603050405020304" pitchFamily="18" charset="0"/>
              </a:rPr>
              <a:t>На 65-ій пленарній сесії КЄС (червень 2017 р.) розглянуто «Дорожню карту» по ЦСР. У документі викладається стратегія, якої члени КЄС мають дотримуватися при здійсненні Декларації КЄС про роль національних статистичних управлінь у вимірі та моніторингу цілей в області сталого розвитку, прийнятої Конференцією у 2015 </a:t>
            </a:r>
            <a:r>
              <a:rPr lang="uk-UA" sz="1600" dirty="0" smtClean="0">
                <a:latin typeface="Times New Roman" panose="02020603050405020304" pitchFamily="18" charset="0"/>
                <a:ea typeface="Calibri" panose="020F0502020204030204" pitchFamily="34" charset="0"/>
                <a:cs typeface="Times New Roman" panose="02020603050405020304" pitchFamily="18" charset="0"/>
              </a:rPr>
              <a:t>році.</a:t>
            </a:r>
            <a:endParaRPr lang="uk-UA"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993377" y="616186"/>
            <a:ext cx="7515980" cy="430887"/>
          </a:xfrm>
          <a:prstGeom prst="rect">
            <a:avLst/>
          </a:prstGeom>
        </p:spPr>
        <p:txBody>
          <a:bodyPr wrap="square">
            <a:spAutoFit/>
          </a:bodyPr>
          <a:lstStyle/>
          <a:p>
            <a:pPr marL="357188" eaLnBrk="1" fontAlgn="auto" hangingPunct="1">
              <a:spcAft>
                <a:spcPts val="0"/>
              </a:spcAft>
              <a:defRPr/>
            </a:pPr>
            <a:r>
              <a:rPr lang="uk-UA" sz="2200" b="1" dirty="0" smtClean="0">
                <a:latin typeface="Times New Roman" panose="02020603050405020304" pitchFamily="18" charset="0"/>
                <a:cs typeface="Times New Roman" panose="02020603050405020304" pitchFamily="18" charset="0"/>
              </a:rPr>
              <a:t>Цілі </a:t>
            </a:r>
            <a:r>
              <a:rPr lang="uk-UA" sz="2200" b="1" dirty="0">
                <a:latin typeface="Times New Roman" panose="02020603050405020304" pitchFamily="18" charset="0"/>
                <a:cs typeface="Times New Roman" panose="02020603050405020304" pitchFamily="18" charset="0"/>
              </a:rPr>
              <a:t>Сталого розвитку:</a:t>
            </a:r>
            <a:r>
              <a:rPr lang="uk-UA" sz="2200" b="1" i="1" dirty="0">
                <a:latin typeface="Times New Roman" panose="02020603050405020304" pitchFamily="18" charset="0"/>
                <a:cs typeface="Times New Roman" panose="02020603050405020304" pitchFamily="18" charset="0"/>
              </a:rPr>
              <a:t> Глобальні показники ЦСР</a:t>
            </a:r>
          </a:p>
        </p:txBody>
      </p:sp>
    </p:spTree>
    <p:extLst>
      <p:ext uri="{BB962C8B-B14F-4D97-AF65-F5344CB8AC3E}">
        <p14:creationId xmlns="" xmlns:p14="http://schemas.microsoft.com/office/powerpoint/2010/main" val="17614557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7673"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7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3509175232"/>
              </p:ext>
            </p:extLst>
          </p:nvPr>
        </p:nvGraphicFramePr>
        <p:xfrm>
          <a:off x="1" y="1756583"/>
          <a:ext cx="9143999" cy="4892563"/>
        </p:xfrm>
        <a:graphic>
          <a:graphicData uri="http://schemas.openxmlformats.org/drawingml/2006/table">
            <a:tbl>
              <a:tblPr firstRow="1" bandRow="1">
                <a:tableStyleId>{7DF18680-E054-41AD-8BC1-D1AEF772440D}</a:tableStyleId>
              </a:tblPr>
              <a:tblGrid>
                <a:gridCol w="2905586"/>
                <a:gridCol w="2939942"/>
                <a:gridCol w="1720941"/>
                <a:gridCol w="1577530"/>
              </a:tblGrid>
              <a:tr h="936028">
                <a:tc>
                  <a:txBody>
                    <a:bodyPr/>
                    <a:lstStyle/>
                    <a:p>
                      <a:pPr algn="ctr"/>
                      <a:endParaRPr lang="uk-UA" sz="18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11">
                <a:tc gridSpan="4">
                  <a:txBody>
                    <a:bodyPr/>
                    <a:lstStyle/>
                    <a:p>
                      <a:r>
                        <a:rPr lang="ru-RU" sz="1600" b="1" dirty="0" err="1" smtClean="0">
                          <a:solidFill>
                            <a:schemeClr val="tx1"/>
                          </a:solidFill>
                          <a:latin typeface="Times New Roman" panose="02020603050405020304" pitchFamily="18" charset="0"/>
                          <a:cs typeface="Times New Roman" panose="02020603050405020304" pitchFamily="18" charset="0"/>
                        </a:rPr>
                        <a:t>Ціль</a:t>
                      </a:r>
                      <a:r>
                        <a:rPr lang="ru-RU" sz="1600" b="1" dirty="0" smtClean="0">
                          <a:solidFill>
                            <a:schemeClr val="tx1"/>
                          </a:solidFill>
                          <a:latin typeface="Times New Roman" panose="02020603050405020304" pitchFamily="18" charset="0"/>
                          <a:cs typeface="Times New Roman" panose="02020603050405020304" pitchFamily="18" charset="0"/>
                        </a:rPr>
                        <a:t> 1. </a:t>
                      </a:r>
                      <a:r>
                        <a:rPr lang="ru-RU" sz="1600" b="1" dirty="0" err="1" smtClean="0">
                          <a:solidFill>
                            <a:schemeClr val="tx1"/>
                          </a:solidFill>
                          <a:latin typeface="Times New Roman" panose="02020603050405020304" pitchFamily="18" charset="0"/>
                          <a:cs typeface="Times New Roman" panose="02020603050405020304" pitchFamily="18" charset="0"/>
                        </a:rPr>
                        <a:t>Подолання</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бідності</a:t>
                      </a:r>
                      <a:r>
                        <a:rPr lang="ru-RU" sz="1600" b="1" dirty="0" smtClean="0">
                          <a:solidFill>
                            <a:schemeClr val="tx1"/>
                          </a:solidFill>
                          <a:latin typeface="Times New Roman" panose="02020603050405020304" pitchFamily="18" charset="0"/>
                          <a:cs typeface="Times New Roman" panose="02020603050405020304" pitchFamily="18" charset="0"/>
                        </a:rPr>
                        <a:t> у </a:t>
                      </a:r>
                      <a:r>
                        <a:rPr lang="ru-RU" sz="1600" b="1" dirty="0" err="1" smtClean="0">
                          <a:solidFill>
                            <a:schemeClr val="tx1"/>
                          </a:solidFill>
                          <a:latin typeface="Times New Roman" panose="02020603050405020304" pitchFamily="18" charset="0"/>
                          <a:cs typeface="Times New Roman" panose="02020603050405020304" pitchFamily="18" charset="0"/>
                        </a:rPr>
                        <a:t>всіх</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її</a:t>
                      </a:r>
                      <a:r>
                        <a:rPr lang="ru-RU" sz="1600" b="1" dirty="0" smtClean="0">
                          <a:solidFill>
                            <a:schemeClr val="tx1"/>
                          </a:solidFill>
                          <a:latin typeface="Times New Roman" panose="02020603050405020304" pitchFamily="18" charset="0"/>
                          <a:cs typeface="Times New Roman" panose="02020603050405020304" pitchFamily="18" charset="0"/>
                        </a:rPr>
                        <a:t> формах та </a:t>
                      </a:r>
                      <a:r>
                        <a:rPr lang="ru-RU" sz="1600" b="1" dirty="0" err="1" smtClean="0">
                          <a:solidFill>
                            <a:schemeClr val="tx1"/>
                          </a:solidFill>
                          <a:latin typeface="Times New Roman" panose="02020603050405020304" pitchFamily="18" charset="0"/>
                          <a:cs typeface="Times New Roman" panose="02020603050405020304" pitchFamily="18" charset="0"/>
                        </a:rPr>
                        <a:t>усюди</a:t>
                      </a:r>
                      <a:endParaRPr lang="uk-UA" sz="1600" b="1"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r>
              <a:tr h="923384">
                <a:tc>
                  <a:txBody>
                    <a:bodyPr/>
                    <a:lstStyle/>
                    <a:p>
                      <a:r>
                        <a:rPr lang="ru-RU" sz="1200" dirty="0" smtClean="0">
                          <a:solidFill>
                            <a:schemeClr val="tx1"/>
                          </a:solidFill>
                          <a:latin typeface="Times New Roman" panose="02020603050405020304" pitchFamily="18" charset="0"/>
                          <a:cs typeface="Times New Roman" panose="02020603050405020304" pitchFamily="18" charset="0"/>
                        </a:rPr>
                        <a:t>1.2.1 </a:t>
                      </a:r>
                      <a:r>
                        <a:rPr lang="ru-RU" sz="1200" dirty="0" err="1" smtClean="0">
                          <a:solidFill>
                            <a:schemeClr val="tx1"/>
                          </a:solidFill>
                          <a:latin typeface="Times New Roman" panose="02020603050405020304" pitchFamily="18" charset="0"/>
                          <a:cs typeface="Times New Roman" panose="02020603050405020304" pitchFamily="18" charset="0"/>
                        </a:rPr>
                        <a:t>Частка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населення</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що</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живе</a:t>
                      </a:r>
                      <a:r>
                        <a:rPr lang="ru-RU" sz="1200" dirty="0" smtClean="0">
                          <a:solidFill>
                            <a:schemeClr val="tx1"/>
                          </a:solidFill>
                          <a:latin typeface="Times New Roman" panose="02020603050405020304" pitchFamily="18" charset="0"/>
                          <a:cs typeface="Times New Roman" panose="02020603050405020304" pitchFamily="18" charset="0"/>
                        </a:rPr>
                        <a:t> за </a:t>
                      </a:r>
                      <a:r>
                        <a:rPr lang="ru-RU" sz="1200" dirty="0" err="1" smtClean="0">
                          <a:solidFill>
                            <a:schemeClr val="tx1"/>
                          </a:solidFill>
                          <a:latin typeface="Times New Roman" panose="02020603050405020304" pitchFamily="18" charset="0"/>
                          <a:cs typeface="Times New Roman" panose="02020603050405020304" pitchFamily="18" charset="0"/>
                        </a:rPr>
                        <a:t>національною</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межею</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бідності</a:t>
                      </a:r>
                      <a:r>
                        <a:rPr lang="ru-RU" sz="1200" dirty="0" smtClean="0">
                          <a:solidFill>
                            <a:schemeClr val="tx1"/>
                          </a:solidFill>
                          <a:latin typeface="Times New Roman" panose="02020603050405020304" pitchFamily="18" charset="0"/>
                          <a:cs typeface="Times New Roman" panose="02020603050405020304" pitchFamily="18" charset="0"/>
                        </a:rPr>
                        <a:t>, за </a:t>
                      </a:r>
                      <a:r>
                        <a:rPr lang="ru-RU" sz="1200" dirty="0" err="1" smtClean="0">
                          <a:solidFill>
                            <a:schemeClr val="tx1"/>
                          </a:solidFill>
                          <a:latin typeface="Times New Roman" panose="02020603050405020304" pitchFamily="18" charset="0"/>
                          <a:cs typeface="Times New Roman" panose="02020603050405020304" pitchFamily="18" charset="0"/>
                        </a:rPr>
                        <a:t>статтю</a:t>
                      </a:r>
                      <a:r>
                        <a:rPr lang="ru-RU" sz="1200" dirty="0" smtClean="0">
                          <a:solidFill>
                            <a:schemeClr val="tx1"/>
                          </a:solidFill>
                          <a:latin typeface="Times New Roman" panose="02020603050405020304" pitchFamily="18" charset="0"/>
                          <a:cs typeface="Times New Roman" panose="02020603050405020304" pitchFamily="18" charset="0"/>
                        </a:rPr>
                        <a:t> та </a:t>
                      </a:r>
                      <a:r>
                        <a:rPr lang="ru-RU" sz="1200" dirty="0" err="1" smtClean="0">
                          <a:solidFill>
                            <a:schemeClr val="tx1"/>
                          </a:solidFill>
                          <a:latin typeface="Times New Roman" panose="02020603050405020304" pitchFamily="18" charset="0"/>
                          <a:cs typeface="Times New Roman" panose="02020603050405020304" pitchFamily="18" charset="0"/>
                        </a:rPr>
                        <a:t>віком</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Частка</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населення</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чиї</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середньодушові</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еквівалентні</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сукупні</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витрати</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є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нижчими</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за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фактичний</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розрахунковий</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прожитковий</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мінімум</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endParaRPr lang="uk-UA" sz="1200" kern="1200" dirty="0">
                        <a:solidFill>
                          <a:schemeClr val="tx1"/>
                        </a:solidFill>
                        <a:latin typeface="Times New Roman" panose="02020603050405020304" pitchFamily="18" charset="0"/>
                        <a:ea typeface="+mn-ea"/>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solidFill>
                            <a:schemeClr val="tx1"/>
                          </a:solidFill>
                          <a:latin typeface="Times New Roman" panose="02020603050405020304" pitchFamily="18" charset="0"/>
                          <a:cs typeface="Times New Roman" panose="02020603050405020304" pitchFamily="18" charset="0"/>
                        </a:rPr>
                        <a:t>Держстат</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solidFill>
                            <a:schemeClr val="tx1"/>
                          </a:solidFill>
                          <a:latin typeface="Times New Roman" panose="02020603050405020304" pitchFamily="18" charset="0"/>
                          <a:cs typeface="Times New Roman" panose="02020603050405020304" pitchFamily="18" charset="0"/>
                        </a:rPr>
                        <a:t>Вибіркове</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обстеження</a:t>
                      </a:r>
                      <a:r>
                        <a:rPr lang="ru-RU" sz="1200" dirty="0" smtClean="0">
                          <a:solidFill>
                            <a:schemeClr val="tx1"/>
                          </a:solidFill>
                          <a:latin typeface="Times New Roman" panose="02020603050405020304" pitchFamily="18" charset="0"/>
                          <a:cs typeface="Times New Roman" panose="02020603050405020304" pitchFamily="18" charset="0"/>
                        </a:rPr>
                        <a:t> умов </a:t>
                      </a:r>
                      <a:r>
                        <a:rPr lang="ru-RU" sz="1200" dirty="0" err="1" smtClean="0">
                          <a:solidFill>
                            <a:schemeClr val="tx1"/>
                          </a:solidFill>
                          <a:latin typeface="Times New Roman" panose="02020603050405020304" pitchFamily="18" charset="0"/>
                          <a:cs typeface="Times New Roman" panose="02020603050405020304" pitchFamily="18" charset="0"/>
                        </a:rPr>
                        <a:t>життя</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домогосподарств</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4096">
                <a:tc>
                  <a:txBody>
                    <a:bodyPr/>
                    <a:lstStyle/>
                    <a:p>
                      <a:r>
                        <a:rPr lang="uk-UA" sz="1200" dirty="0" smtClean="0">
                          <a:solidFill>
                            <a:schemeClr val="tx1"/>
                          </a:solidFill>
                          <a:latin typeface="Times New Roman" panose="02020603050405020304" pitchFamily="18" charset="0"/>
                          <a:cs typeface="Times New Roman" panose="02020603050405020304" pitchFamily="18" charset="0"/>
                        </a:rPr>
                        <a:t>1.2.2 Частка чоловіків, жінок та дітей різного віку, які живуть у бідності за всіма вимірами, згідно з національними визначеннями</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00200">
                <a:tc>
                  <a:txBody>
                    <a:bodyPr/>
                    <a:lstStyle/>
                    <a:p>
                      <a:r>
                        <a:rPr lang="uk-UA" sz="1200" dirty="0" smtClean="0">
                          <a:solidFill>
                            <a:schemeClr val="tx1"/>
                          </a:solidFill>
                          <a:latin typeface="Times New Roman" panose="02020603050405020304" pitchFamily="18" charset="0"/>
                          <a:cs typeface="Times New Roman" panose="02020603050405020304" pitchFamily="18" charset="0"/>
                        </a:rPr>
                        <a:t>1.3.1 Частка населення, охопленого мінімальним рівнем/системами соціального захисту, за статтю, що виокремлює дітей, безробітних, людей похилого віку, людей з інвалідністю, вагітних жінок, новонароджених, постраждалих від травматизму на виробництві, бідних та вразливі групи населення</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grpSp>
        <p:nvGrpSpPr>
          <p:cNvPr id="2" name="Группа 1"/>
          <p:cNvGrpSpPr/>
          <p:nvPr/>
        </p:nvGrpSpPr>
        <p:grpSpPr>
          <a:xfrm>
            <a:off x="107504" y="714053"/>
            <a:ext cx="9365687" cy="1014631"/>
            <a:chOff x="107504" y="714053"/>
            <a:chExt cx="9365687" cy="1014631"/>
          </a:xfrm>
        </p:grpSpPr>
        <p:sp>
          <p:nvSpPr>
            <p:cNvPr id="25606" name="Прямоугольник 5"/>
            <p:cNvSpPr>
              <a:spLocks noChangeArrowheads="1"/>
            </p:cNvSpPr>
            <p:nvPr/>
          </p:nvSpPr>
          <p:spPr bwMode="auto">
            <a:xfrm>
              <a:off x="107504" y="1082353"/>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1115616" y="714053"/>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7604441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7673"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7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1874092806"/>
              </p:ext>
            </p:extLst>
          </p:nvPr>
        </p:nvGraphicFramePr>
        <p:xfrm>
          <a:off x="12944" y="1775315"/>
          <a:ext cx="9074596" cy="4608512"/>
        </p:xfrm>
        <a:graphic>
          <a:graphicData uri="http://schemas.openxmlformats.org/drawingml/2006/table">
            <a:tbl>
              <a:tblPr firstRow="1" bandRow="1">
                <a:tableStyleId>{7DF18680-E054-41AD-8BC1-D1AEF772440D}</a:tableStyleId>
              </a:tblPr>
              <a:tblGrid>
                <a:gridCol w="2883533"/>
                <a:gridCol w="2917628"/>
                <a:gridCol w="1707879"/>
                <a:gridCol w="1565556"/>
              </a:tblGrid>
              <a:tr h="1080120">
                <a:tc>
                  <a:txBody>
                    <a:bodyPr/>
                    <a:lstStyle/>
                    <a:p>
                      <a:pPr algn="ctr"/>
                      <a:endParaRPr lang="uk-UA" sz="18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0080">
                <a:tc gridSpan="4">
                  <a:txBody>
                    <a:bodyPr/>
                    <a:lstStyle/>
                    <a:p>
                      <a:r>
                        <a:rPr lang="ru-RU" sz="1600" b="1" dirty="0" err="1" smtClean="0">
                          <a:solidFill>
                            <a:schemeClr val="tx1"/>
                          </a:solidFill>
                          <a:latin typeface="Times New Roman" panose="02020603050405020304" pitchFamily="18" charset="0"/>
                          <a:cs typeface="Times New Roman" panose="02020603050405020304" pitchFamily="18" charset="0"/>
                        </a:rPr>
                        <a:t>Ціль</a:t>
                      </a:r>
                      <a:r>
                        <a:rPr lang="ru-RU" sz="1600" b="1" dirty="0" smtClean="0">
                          <a:solidFill>
                            <a:schemeClr val="tx1"/>
                          </a:solidFill>
                          <a:latin typeface="Times New Roman" panose="02020603050405020304" pitchFamily="18" charset="0"/>
                          <a:cs typeface="Times New Roman" panose="02020603050405020304" pitchFamily="18" charset="0"/>
                        </a:rPr>
                        <a:t> 2. </a:t>
                      </a:r>
                      <a:r>
                        <a:rPr lang="ru-RU" sz="1600" b="1" dirty="0" err="1" smtClean="0">
                          <a:solidFill>
                            <a:schemeClr val="tx1"/>
                          </a:solidFill>
                          <a:latin typeface="Times New Roman" panose="02020603050405020304" pitchFamily="18" charset="0"/>
                          <a:cs typeface="Times New Roman" panose="02020603050405020304" pitchFamily="18" charset="0"/>
                        </a:rPr>
                        <a:t>Подолання</a:t>
                      </a:r>
                      <a:r>
                        <a:rPr lang="ru-RU" sz="1600" b="1" dirty="0" smtClean="0">
                          <a:solidFill>
                            <a:schemeClr val="tx1"/>
                          </a:solidFill>
                          <a:latin typeface="Times New Roman" panose="02020603050405020304" pitchFamily="18" charset="0"/>
                          <a:cs typeface="Times New Roman" panose="02020603050405020304" pitchFamily="18" charset="0"/>
                        </a:rPr>
                        <a:t> голоду, </a:t>
                      </a:r>
                      <a:r>
                        <a:rPr lang="ru-RU" sz="1600" b="1" dirty="0" err="1" smtClean="0">
                          <a:solidFill>
                            <a:schemeClr val="tx1"/>
                          </a:solidFill>
                          <a:latin typeface="Times New Roman" panose="02020603050405020304" pitchFamily="18" charset="0"/>
                          <a:cs typeface="Times New Roman" panose="02020603050405020304" pitchFamily="18" charset="0"/>
                        </a:rPr>
                        <a:t>досягнення</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продовольчої</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безпеки</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поліпшення</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харчування</a:t>
                      </a:r>
                      <a:r>
                        <a:rPr lang="ru-RU" sz="1600" b="1" dirty="0" smtClean="0">
                          <a:solidFill>
                            <a:schemeClr val="tx1"/>
                          </a:solidFill>
                          <a:latin typeface="Times New Roman" panose="02020603050405020304" pitchFamily="18" charset="0"/>
                          <a:cs typeface="Times New Roman" panose="02020603050405020304" pitchFamily="18" charset="0"/>
                        </a:rPr>
                        <a:t> і </a:t>
                      </a:r>
                      <a:r>
                        <a:rPr lang="ru-RU" sz="1600" b="1" dirty="0" err="1" smtClean="0">
                          <a:solidFill>
                            <a:schemeClr val="tx1"/>
                          </a:solidFill>
                          <a:latin typeface="Times New Roman" panose="02020603050405020304" pitchFamily="18" charset="0"/>
                          <a:cs typeface="Times New Roman" panose="02020603050405020304" pitchFamily="18" charset="0"/>
                        </a:rPr>
                        <a:t>сприяння</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сталому</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розвитку</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сільського</a:t>
                      </a:r>
                      <a:r>
                        <a:rPr lang="ru-RU" sz="1600" b="1" dirty="0" smtClean="0">
                          <a:solidFill>
                            <a:schemeClr val="tx1"/>
                          </a:solidFill>
                          <a:latin typeface="Times New Roman" panose="02020603050405020304" pitchFamily="18" charset="0"/>
                          <a:cs typeface="Times New Roman" panose="02020603050405020304" pitchFamily="18" charset="0"/>
                        </a:rPr>
                        <a:t> </a:t>
                      </a:r>
                      <a:r>
                        <a:rPr lang="ru-RU" sz="1600" b="1" dirty="0" err="1" smtClean="0">
                          <a:solidFill>
                            <a:schemeClr val="tx1"/>
                          </a:solidFill>
                          <a:latin typeface="Times New Roman" panose="02020603050405020304" pitchFamily="18" charset="0"/>
                          <a:cs typeface="Times New Roman" panose="02020603050405020304" pitchFamily="18" charset="0"/>
                        </a:rPr>
                        <a:t>господарства</a:t>
                      </a:r>
                      <a:endParaRPr lang="ru-RU" sz="1600" b="1" dirty="0" smtClean="0">
                        <a:solidFill>
                          <a:schemeClr val="tx1"/>
                        </a:solidFill>
                        <a:latin typeface="Times New Roman" panose="02020603050405020304" pitchFamily="18" charset="0"/>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r>
              <a:tr h="1296144">
                <a:tc>
                  <a:txBody>
                    <a:bodyPr/>
                    <a:lstStyle/>
                    <a:p>
                      <a:r>
                        <a:rPr lang="ru-RU" sz="1200" dirty="0" smtClean="0">
                          <a:solidFill>
                            <a:schemeClr val="tx1"/>
                          </a:solidFill>
                          <a:latin typeface="Times New Roman" panose="02020603050405020304" pitchFamily="18" charset="0"/>
                          <a:cs typeface="Times New Roman" panose="02020603050405020304" pitchFamily="18" charset="0"/>
                        </a:rPr>
                        <a:t>2.2.2 </a:t>
                      </a:r>
                      <a:r>
                        <a:rPr lang="ru-RU" sz="1200" dirty="0" err="1" smtClean="0">
                          <a:solidFill>
                            <a:schemeClr val="tx1"/>
                          </a:solidFill>
                          <a:latin typeface="Times New Roman" panose="02020603050405020304" pitchFamily="18" charset="0"/>
                          <a:cs typeface="Times New Roman" panose="02020603050405020304" pitchFamily="18" charset="0"/>
                        </a:rPr>
                        <a:t>Поширеність</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надлишкової</a:t>
                      </a:r>
                      <a:r>
                        <a:rPr lang="ru-RU" sz="1200" dirty="0" smtClean="0">
                          <a:solidFill>
                            <a:schemeClr val="tx1"/>
                          </a:solidFill>
                          <a:latin typeface="Times New Roman" panose="02020603050405020304" pitchFamily="18" charset="0"/>
                          <a:cs typeface="Times New Roman" panose="02020603050405020304" pitchFamily="18" charset="0"/>
                        </a:rPr>
                        <a:t> ваги </a:t>
                      </a:r>
                      <a:r>
                        <a:rPr lang="ru-RU" sz="1200" dirty="0" err="1" smtClean="0">
                          <a:solidFill>
                            <a:schemeClr val="tx1"/>
                          </a:solidFill>
                          <a:latin typeface="Times New Roman" panose="02020603050405020304" pitchFamily="18" charset="0"/>
                          <a:cs typeface="Times New Roman" panose="02020603050405020304" pitchFamily="18" charset="0"/>
                        </a:rPr>
                        <a:t>серед</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дітей</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середньоквадратичне</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відхилення</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від</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медіанного</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показника</a:t>
                      </a:r>
                      <a:r>
                        <a:rPr lang="ru-RU" sz="1200" dirty="0" smtClean="0">
                          <a:solidFill>
                            <a:schemeClr val="tx1"/>
                          </a:solidFill>
                          <a:latin typeface="Times New Roman" panose="02020603050405020304" pitchFamily="18" charset="0"/>
                          <a:cs typeface="Times New Roman" panose="02020603050405020304" pitchFamily="18" charset="0"/>
                        </a:rPr>
                        <a:t> ваги до </a:t>
                      </a:r>
                      <a:r>
                        <a:rPr lang="ru-RU" sz="1200" dirty="0" err="1" smtClean="0">
                          <a:solidFill>
                            <a:schemeClr val="tx1"/>
                          </a:solidFill>
                          <a:latin typeface="Times New Roman" panose="02020603050405020304" pitchFamily="18" charset="0"/>
                          <a:cs typeface="Times New Roman" panose="02020603050405020304" pitchFamily="18" charset="0"/>
                        </a:rPr>
                        <a:t>зросту</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дитини</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відповідно</a:t>
                      </a:r>
                      <a:r>
                        <a:rPr lang="ru-RU" sz="1200" dirty="0" smtClean="0">
                          <a:solidFill>
                            <a:schemeClr val="tx1"/>
                          </a:solidFill>
                          <a:latin typeface="Times New Roman" panose="02020603050405020304" pitchFamily="18" charset="0"/>
                          <a:cs typeface="Times New Roman" panose="02020603050405020304" pitchFamily="18" charset="0"/>
                        </a:rPr>
                        <a:t> до норм </a:t>
                      </a:r>
                      <a:r>
                        <a:rPr lang="ru-RU" sz="1200" dirty="0" err="1" smtClean="0">
                          <a:solidFill>
                            <a:schemeClr val="tx1"/>
                          </a:solidFill>
                          <a:latin typeface="Times New Roman" panose="02020603050405020304" pitchFamily="18" charset="0"/>
                          <a:cs typeface="Times New Roman" panose="02020603050405020304" pitchFamily="18" charset="0"/>
                        </a:rPr>
                        <a:t>зростання</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дітей</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встановленими</a:t>
                      </a:r>
                      <a:r>
                        <a:rPr lang="ru-RU" sz="1200" dirty="0" smtClean="0">
                          <a:solidFill>
                            <a:schemeClr val="tx1"/>
                          </a:solidFill>
                          <a:latin typeface="Times New Roman" panose="02020603050405020304" pitchFamily="18" charset="0"/>
                          <a:cs typeface="Times New Roman" panose="02020603050405020304" pitchFamily="18" charset="0"/>
                        </a:rPr>
                        <a:t> ВООЗ,&gt; +2)*</a:t>
                      </a: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Частка</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населення</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яке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має</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крайнє</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ожиріння</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в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розбивці</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за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статтю</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та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віком</a:t>
                      </a:r>
                      <a:endParaRPr lang="ru-RU" sz="1200" kern="1200" dirty="0" smtClean="0">
                        <a:solidFill>
                          <a:schemeClr val="tx1"/>
                        </a:solidFill>
                        <a:latin typeface="Times New Roman" panose="02020603050405020304" pitchFamily="18" charset="0"/>
                        <a:ea typeface="+mn-ea"/>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solidFill>
                            <a:schemeClr val="tx1"/>
                          </a:solidFill>
                          <a:latin typeface="Times New Roman" panose="02020603050405020304" pitchFamily="18" charset="0"/>
                          <a:cs typeface="Times New Roman" panose="02020603050405020304" pitchFamily="18" charset="0"/>
                        </a:rPr>
                        <a:t>Держстат</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err="1" smtClean="0">
                          <a:solidFill>
                            <a:schemeClr val="tx1"/>
                          </a:solidFill>
                          <a:latin typeface="Times New Roman" panose="02020603050405020304" pitchFamily="18" charset="0"/>
                          <a:cs typeface="Times New Roman" panose="02020603050405020304" pitchFamily="18" charset="0"/>
                        </a:rPr>
                        <a:t>Вибіркове</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обстеження</a:t>
                      </a:r>
                      <a:r>
                        <a:rPr lang="ru-RU" sz="1200" dirty="0" smtClean="0">
                          <a:solidFill>
                            <a:schemeClr val="tx1"/>
                          </a:solidFill>
                          <a:latin typeface="Times New Roman" panose="02020603050405020304" pitchFamily="18" charset="0"/>
                          <a:cs typeface="Times New Roman" panose="02020603050405020304" pitchFamily="18" charset="0"/>
                        </a:rPr>
                        <a:t> умов </a:t>
                      </a:r>
                      <a:r>
                        <a:rPr lang="ru-RU" sz="1200" dirty="0" err="1" smtClean="0">
                          <a:solidFill>
                            <a:schemeClr val="tx1"/>
                          </a:solidFill>
                          <a:latin typeface="Times New Roman" panose="02020603050405020304" pitchFamily="18" charset="0"/>
                          <a:cs typeface="Times New Roman" panose="02020603050405020304" pitchFamily="18" charset="0"/>
                        </a:rPr>
                        <a:t>життя</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домогосподарств</a:t>
                      </a:r>
                      <a:endParaRPr lang="uk-UA" sz="1200" dirty="0" smtClean="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8072">
                <a:tc gridSpan="4">
                  <a:txBody>
                    <a:bodyPr/>
                    <a:lstStyle/>
                    <a:p>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Ціль</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3.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Забезпечення</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здорового способу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життя</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та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сприяння</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благополуччю</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для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всіх</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у будь-</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якому</a:t>
                      </a:r>
                      <a:r>
                        <a:rPr lang="ru-RU" sz="1600" b="1" kern="1200" dirty="0" smtClean="0">
                          <a:solidFill>
                            <a:schemeClr val="tx1"/>
                          </a:solidFill>
                          <a:latin typeface="Times New Roman" panose="02020603050405020304" pitchFamily="18" charset="0"/>
                          <a:ea typeface="+mn-ea"/>
                          <a:cs typeface="Times New Roman" panose="02020603050405020304" pitchFamily="18" charset="0"/>
                        </a:rPr>
                        <a:t> </a:t>
                      </a:r>
                      <a:r>
                        <a:rPr lang="ru-RU" sz="1600" b="1" kern="1200" dirty="0" err="1" smtClean="0">
                          <a:solidFill>
                            <a:schemeClr val="tx1"/>
                          </a:solidFill>
                          <a:latin typeface="Times New Roman" panose="02020603050405020304" pitchFamily="18" charset="0"/>
                          <a:ea typeface="+mn-ea"/>
                          <a:cs typeface="Times New Roman" panose="02020603050405020304" pitchFamily="18" charset="0"/>
                        </a:rPr>
                        <a:t>віці</a:t>
                      </a:r>
                      <a:endParaRPr lang="uk-UA" sz="1600" b="1" kern="1200" dirty="0">
                        <a:solidFill>
                          <a:schemeClr val="tx1"/>
                        </a:solidFill>
                        <a:latin typeface="Times New Roman" panose="02020603050405020304" pitchFamily="18" charset="0"/>
                        <a:ea typeface="+mn-ea"/>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40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Times New Roman" panose="02020603050405020304" pitchFamily="18" charset="0"/>
                          <a:ea typeface="+mn-ea"/>
                          <a:cs typeface="Times New Roman" panose="02020603050405020304" pitchFamily="18" charset="0"/>
                        </a:rPr>
                        <a:t>3.3.1 Число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нових</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ВІЛ-</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інфекції</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на 1000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неінфікованого</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населення</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за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статтю</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tx1"/>
                          </a:solidFill>
                          <a:latin typeface="Times New Roman" panose="02020603050405020304" pitchFamily="18" charset="0"/>
                          <a:ea typeface="+mn-ea"/>
                          <a:cs typeface="Times New Roman" panose="02020603050405020304" pitchFamily="18" charset="0"/>
                        </a:rPr>
                        <a:t>віком</a:t>
                      </a:r>
                      <a:r>
                        <a:rPr lang="ru-RU" sz="1200" kern="1200" dirty="0" smtClean="0">
                          <a:solidFill>
                            <a:schemeClr val="tx1"/>
                          </a:solidFill>
                          <a:latin typeface="Times New Roman" panose="02020603050405020304" pitchFamily="18" charset="0"/>
                          <a:ea typeface="+mn-ea"/>
                          <a:cs typeface="Times New Roman" panose="02020603050405020304" pitchFamily="18" charset="0"/>
                        </a:rPr>
                        <a:t> </a:t>
                      </a:r>
                      <a:endParaRPr lang="uk-UA" sz="1200" kern="1200" dirty="0" smtClean="0">
                        <a:solidFill>
                          <a:schemeClr val="tx1"/>
                        </a:solidFill>
                        <a:latin typeface="Times New Roman" panose="02020603050405020304" pitchFamily="18" charset="0"/>
                        <a:ea typeface="+mn-ea"/>
                        <a:cs typeface="Times New Roman" panose="02020603050405020304" pitchFamily="18" charset="0"/>
                      </a:endParaRPr>
                    </a:p>
                  </a:txBody>
                  <a:tcPr marL="91436" marR="91436" marT="45716" marB="45716">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ru-RU" sz="1200" dirty="0" err="1" smtClean="0">
                          <a:solidFill>
                            <a:schemeClr val="tx1"/>
                          </a:solidFill>
                          <a:latin typeface="Times New Roman" panose="02020603050405020304" pitchFamily="18" charset="0"/>
                          <a:cs typeface="Times New Roman" panose="02020603050405020304" pitchFamily="18" charset="0"/>
                        </a:rPr>
                        <a:t>Кількість</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хворих</a:t>
                      </a:r>
                      <a:r>
                        <a:rPr lang="ru-RU" sz="1200" dirty="0" smtClean="0">
                          <a:solidFill>
                            <a:schemeClr val="tx1"/>
                          </a:solidFill>
                          <a:latin typeface="Times New Roman" panose="02020603050405020304" pitchFamily="18" charset="0"/>
                          <a:cs typeface="Times New Roman" panose="02020603050405020304" pitchFamily="18" charset="0"/>
                        </a:rPr>
                        <a:t> з </a:t>
                      </a:r>
                      <a:r>
                        <a:rPr lang="ru-RU" sz="1200" dirty="0" err="1" smtClean="0">
                          <a:solidFill>
                            <a:schemeClr val="tx1"/>
                          </a:solidFill>
                          <a:latin typeface="Times New Roman" panose="02020603050405020304" pitchFamily="18" charset="0"/>
                          <a:cs typeface="Times New Roman" panose="02020603050405020304" pitchFamily="18" charset="0"/>
                        </a:rPr>
                        <a:t>уперше</a:t>
                      </a:r>
                      <a:r>
                        <a:rPr lang="ru-RU" sz="1200" dirty="0" smtClean="0">
                          <a:solidFill>
                            <a:schemeClr val="tx1"/>
                          </a:solidFill>
                          <a:latin typeface="Times New Roman" panose="02020603050405020304" pitchFamily="18" charset="0"/>
                          <a:cs typeface="Times New Roman" panose="02020603050405020304" pitchFamily="18" charset="0"/>
                        </a:rPr>
                        <a:t> в </a:t>
                      </a:r>
                      <a:r>
                        <a:rPr lang="ru-RU" sz="1200" dirty="0" err="1" smtClean="0">
                          <a:solidFill>
                            <a:schemeClr val="tx1"/>
                          </a:solidFill>
                          <a:latin typeface="Times New Roman" panose="02020603050405020304" pitchFamily="18" charset="0"/>
                          <a:cs typeface="Times New Roman" panose="02020603050405020304" pitchFamily="18" charset="0"/>
                        </a:rPr>
                        <a:t>житті</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встановленим</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діагнозом</a:t>
                      </a:r>
                      <a:r>
                        <a:rPr lang="ru-RU" sz="1200" dirty="0" smtClean="0">
                          <a:solidFill>
                            <a:schemeClr val="tx1"/>
                          </a:solidFill>
                          <a:latin typeface="Times New Roman" panose="02020603050405020304" pitchFamily="18" charset="0"/>
                          <a:cs typeface="Times New Roman" panose="02020603050405020304" pitchFamily="18" charset="0"/>
                        </a:rPr>
                        <a:t> ВІЛ, на 100 000 </a:t>
                      </a:r>
                      <a:r>
                        <a:rPr lang="ru-RU" sz="1200" dirty="0" err="1" smtClean="0">
                          <a:solidFill>
                            <a:schemeClr val="tx1"/>
                          </a:solidFill>
                          <a:latin typeface="Times New Roman" panose="02020603050405020304" pitchFamily="18" charset="0"/>
                          <a:cs typeface="Times New Roman" panose="02020603050405020304" pitchFamily="18" charset="0"/>
                        </a:rPr>
                        <a:t>населення</a:t>
                      </a:r>
                      <a:endParaRPr lang="ru-RU" sz="1200" dirty="0" smtClean="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Міністерство охорони здоров'я </a:t>
                      </a:r>
                    </a:p>
                    <a:p>
                      <a:pPr algn="ctr"/>
                      <a:r>
                        <a:rPr lang="uk-UA" sz="1200" dirty="0" err="1" smtClean="0">
                          <a:solidFill>
                            <a:schemeClr val="tx1"/>
                          </a:solidFill>
                          <a:latin typeface="Times New Roman" panose="02020603050405020304" pitchFamily="18" charset="0"/>
                          <a:cs typeface="Times New Roman" panose="02020603050405020304" pitchFamily="18" charset="0"/>
                        </a:rPr>
                        <a:t>Держстат</a:t>
                      </a:r>
                      <a:endParaRPr lang="uk-UA" sz="1200" dirty="0" smtClean="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solidFill>
                            <a:schemeClr val="tx1"/>
                          </a:solidFill>
                          <a:latin typeface="Times New Roman" panose="02020603050405020304" pitchFamily="18" charset="0"/>
                          <a:cs typeface="Times New Roman" panose="02020603050405020304" pitchFamily="18" charset="0"/>
                        </a:rPr>
                        <a:t>Міністерство охорони здоров'я </a:t>
                      </a:r>
                    </a:p>
                    <a:p>
                      <a:pPr algn="ctr"/>
                      <a:r>
                        <a:rPr lang="uk-UA" sz="1200" dirty="0" err="1" smtClean="0">
                          <a:solidFill>
                            <a:schemeClr val="tx1"/>
                          </a:solidFill>
                          <a:latin typeface="Times New Roman" panose="02020603050405020304" pitchFamily="18" charset="0"/>
                          <a:cs typeface="Times New Roman" panose="02020603050405020304" pitchFamily="18" charset="0"/>
                        </a:rPr>
                        <a:t>Держстат</a:t>
                      </a:r>
                      <a:endParaRPr lang="uk-UA" sz="1200" dirty="0" smtClean="0">
                        <a:solidFill>
                          <a:schemeClr val="tx1"/>
                        </a:solidFill>
                        <a:latin typeface="Times New Roman" panose="02020603050405020304" pitchFamily="18" charset="0"/>
                        <a:cs typeface="Times New Roman" panose="02020603050405020304" pitchFamily="18" charset="0"/>
                      </a:endParaRPr>
                    </a:p>
                  </a:txBody>
                  <a:tcPr marL="91436" marR="91436" marT="45716" marB="45716">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2" name="Группа 1"/>
          <p:cNvGrpSpPr/>
          <p:nvPr/>
        </p:nvGrpSpPr>
        <p:grpSpPr>
          <a:xfrm>
            <a:off x="107504" y="714053"/>
            <a:ext cx="9365687" cy="1046441"/>
            <a:chOff x="107504" y="714053"/>
            <a:chExt cx="9365687" cy="1046441"/>
          </a:xfrm>
        </p:grpSpPr>
        <p:sp>
          <p:nvSpPr>
            <p:cNvPr id="25606" name="Прямоугольник 5"/>
            <p:cNvSpPr>
              <a:spLocks noChangeArrowheads="1"/>
            </p:cNvSpPr>
            <p:nvPr/>
          </p:nvSpPr>
          <p:spPr bwMode="auto">
            <a:xfrm>
              <a:off x="107504" y="1114163"/>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1115616" y="714053"/>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169488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1769"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70"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2057438366"/>
              </p:ext>
            </p:extLst>
          </p:nvPr>
        </p:nvGraphicFramePr>
        <p:xfrm>
          <a:off x="1" y="1837395"/>
          <a:ext cx="9137729" cy="4752528"/>
        </p:xfrm>
        <a:graphic>
          <a:graphicData uri="http://schemas.openxmlformats.org/drawingml/2006/table">
            <a:tbl>
              <a:tblPr firstRow="1" bandRow="1">
                <a:tableStyleId>{7DF18680-E054-41AD-8BC1-D1AEF772440D}</a:tableStyleId>
              </a:tblPr>
              <a:tblGrid>
                <a:gridCol w="2903594"/>
                <a:gridCol w="2937926"/>
                <a:gridCol w="1719761"/>
                <a:gridCol w="1576448"/>
              </a:tblGrid>
              <a:tr h="1008090">
                <a:tc>
                  <a:txBody>
                    <a:bodyPr/>
                    <a:lstStyle/>
                    <a:p>
                      <a:pPr algn="ctr"/>
                      <a:endParaRPr lang="uk-UA" sz="1300" dirty="0" smtClean="0">
                        <a:solidFill>
                          <a:schemeClr val="tx1"/>
                        </a:solidFill>
                        <a:latin typeface="Times New Roman" panose="02020603050405020304" pitchFamily="18" charset="0"/>
                        <a:cs typeface="Times New Roman" panose="02020603050405020304" pitchFamily="18" charset="0"/>
                      </a:endParaRPr>
                    </a:p>
                    <a:p>
                      <a:pPr algn="ctr"/>
                      <a:endParaRPr lang="uk-UA" sz="8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52">
                <a:tc>
                  <a:txBody>
                    <a:bodyPr/>
                    <a:lstStyle/>
                    <a:p>
                      <a:r>
                        <a:rPr lang="ru-RU" sz="1200" dirty="0" smtClean="0">
                          <a:latin typeface="Times New Roman" panose="02020603050405020304" pitchFamily="18" charset="0"/>
                          <a:cs typeface="Times New Roman" panose="02020603050405020304" pitchFamily="18" charset="0"/>
                        </a:rPr>
                        <a:t>3.4.2 </a:t>
                      </a:r>
                      <a:r>
                        <a:rPr lang="ru-RU" sz="1200" dirty="0" err="1" smtClean="0">
                          <a:latin typeface="Times New Roman" panose="02020603050405020304" pitchFamily="18" charset="0"/>
                          <a:cs typeface="Times New Roman" panose="02020603050405020304" pitchFamily="18" charset="0"/>
                        </a:rPr>
                        <a:t>Смертність</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самогубств</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Коєфіцієнт</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смертності</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від</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самогубств</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на 100 тис.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населення</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Адміністративні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дані</a:t>
                      </a:r>
                      <a:r>
                        <a:rPr lang="ru-RU" sz="1200" dirty="0" smtClean="0">
                          <a:latin typeface="Times New Roman" panose="02020603050405020304" pitchFamily="18" charset="0"/>
                          <a:cs typeface="Times New Roman" panose="02020603050405020304" pitchFamily="18" charset="0"/>
                        </a:rPr>
                        <a:t> </a:t>
                      </a: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0065">
                <a:tc>
                  <a:txBody>
                    <a:bodyPr/>
                    <a:lstStyle/>
                    <a:p>
                      <a:r>
                        <a:rPr lang="ru-RU" sz="1200" dirty="0" smtClean="0">
                          <a:latin typeface="Times New Roman" panose="02020603050405020304" pitchFamily="18" charset="0"/>
                          <a:cs typeface="Times New Roman" panose="02020603050405020304" pitchFamily="18" charset="0"/>
                        </a:rPr>
                        <a:t>3.6.1 </a:t>
                      </a:r>
                      <a:r>
                        <a:rPr lang="ru-RU" sz="1200" dirty="0" err="1" smtClean="0">
                          <a:latin typeface="Times New Roman" panose="02020603050405020304" pitchFamily="18" charset="0"/>
                          <a:cs typeface="Times New Roman" panose="02020603050405020304" pitchFamily="18" charset="0"/>
                        </a:rPr>
                        <a:t>Рівень</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смертності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унаслідок</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отримання</a:t>
                      </a:r>
                      <a:r>
                        <a:rPr lang="ru-RU" sz="1200" dirty="0" smtClean="0">
                          <a:latin typeface="Times New Roman" panose="02020603050405020304" pitchFamily="18" charset="0"/>
                          <a:cs typeface="Times New Roman" panose="02020603050405020304" pitchFamily="18" charset="0"/>
                        </a:rPr>
                        <a:t> травм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дорожньо-транспортних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пригод</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Коефіцієнт</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смертності</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від</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транспортних</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нещасних</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випадків</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на 100 тис.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населення</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Адміністративні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дані</a:t>
                      </a:r>
                      <a:r>
                        <a:rPr lang="ru-RU" sz="1200" dirty="0" smtClean="0">
                          <a:latin typeface="Times New Roman" panose="02020603050405020304" pitchFamily="18" charset="0"/>
                          <a:cs typeface="Times New Roman" panose="02020603050405020304" pitchFamily="18" charset="0"/>
                        </a:rPr>
                        <a:t> </a:t>
                      </a: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0129">
                <a:tc>
                  <a:txBody>
                    <a:bodyPr/>
                    <a:lstStyle/>
                    <a:p>
                      <a:r>
                        <a:rPr lang="ru-RU" sz="1200" dirty="0" smtClean="0">
                          <a:latin typeface="Times New Roman" panose="02020603050405020304" pitchFamily="18" charset="0"/>
                          <a:cs typeface="Times New Roman" panose="02020603050405020304" pitchFamily="18" charset="0"/>
                        </a:rPr>
                        <a:t>3.7.2 </a:t>
                      </a:r>
                      <a:r>
                        <a:rPr lang="ru-RU" sz="1200" dirty="0" err="1" smtClean="0">
                          <a:latin typeface="Times New Roman" panose="02020603050405020304" pitchFamily="18" charset="0"/>
                          <a:cs typeface="Times New Roman" panose="02020603050405020304" pitchFamily="18" charset="0"/>
                        </a:rPr>
                        <a:t>Показник</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народжуваності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серед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дівчат</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віком</a:t>
                      </a:r>
                      <a:r>
                        <a:rPr lang="ru-RU" sz="1200" dirty="0" smtClean="0">
                          <a:latin typeface="Times New Roman" panose="02020603050405020304" pitchFamily="18" charset="0"/>
                          <a:cs typeface="Times New Roman" panose="02020603050405020304" pitchFamily="18" charset="0"/>
                        </a:rPr>
                        <a:t> 10-14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15-19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на 1000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цій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віковій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групі</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Адміністративні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дані</a:t>
                      </a:r>
                      <a:r>
                        <a:rPr lang="ru-RU" sz="1200" dirty="0" smtClean="0">
                          <a:latin typeface="Times New Roman" panose="02020603050405020304" pitchFamily="18" charset="0"/>
                          <a:cs typeface="Times New Roman" panose="02020603050405020304" pitchFamily="18" charset="0"/>
                        </a:rPr>
                        <a:t> </a:t>
                      </a: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4610">
                <a:tc gridSpan="4">
                  <a:txBody>
                    <a:bodyPr/>
                    <a:lstStyle/>
                    <a:p>
                      <a:r>
                        <a:rPr lang="ru-RU" sz="1600" b="1" baseline="0" dirty="0" err="1" smtClean="0">
                          <a:latin typeface="Times New Roman" panose="02020603050405020304" pitchFamily="18" charset="0"/>
                          <a:cs typeface="Times New Roman" panose="02020603050405020304" pitchFamily="18" charset="0"/>
                        </a:rPr>
                        <a:t>Ціль</a:t>
                      </a:r>
                      <a:r>
                        <a:rPr lang="ru-RU" sz="1600" b="1" baseline="0" dirty="0" smtClean="0">
                          <a:latin typeface="Times New Roman" panose="02020603050405020304" pitchFamily="18" charset="0"/>
                          <a:cs typeface="Times New Roman" panose="02020603050405020304" pitchFamily="18" charset="0"/>
                        </a:rPr>
                        <a:t> 4. </a:t>
                      </a:r>
                      <a:r>
                        <a:rPr lang="ru-RU" sz="1600" b="1" baseline="0" dirty="0" err="1" smtClean="0">
                          <a:latin typeface="Times New Roman" panose="02020603050405020304" pitchFamily="18" charset="0"/>
                          <a:cs typeface="Times New Roman" panose="02020603050405020304" pitchFamily="18" charset="0"/>
                        </a:rPr>
                        <a:t>Забезпечення</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всеохоплюючої</a:t>
                      </a:r>
                      <a:r>
                        <a:rPr lang="ru-RU" sz="1600" b="1" baseline="0" dirty="0" smtClean="0">
                          <a:latin typeface="Times New Roman" panose="02020603050405020304" pitchFamily="18" charset="0"/>
                          <a:cs typeface="Times New Roman" panose="02020603050405020304" pitchFamily="18" charset="0"/>
                        </a:rPr>
                        <a:t> і </a:t>
                      </a:r>
                      <a:r>
                        <a:rPr lang="ru-RU" sz="1600" b="1" baseline="0" dirty="0" err="1" smtClean="0">
                          <a:latin typeface="Times New Roman" panose="02020603050405020304" pitchFamily="18" charset="0"/>
                          <a:cs typeface="Times New Roman" panose="02020603050405020304" pitchFamily="18" charset="0"/>
                        </a:rPr>
                        <a:t>справедливої</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якісної</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освіти</a:t>
                      </a:r>
                      <a:r>
                        <a:rPr lang="ru-RU" sz="1600" b="1" baseline="0" dirty="0" smtClean="0">
                          <a:latin typeface="Times New Roman" panose="02020603050405020304" pitchFamily="18" charset="0"/>
                          <a:cs typeface="Times New Roman" panose="02020603050405020304" pitchFamily="18" charset="0"/>
                        </a:rPr>
                        <a:t> та </a:t>
                      </a:r>
                      <a:r>
                        <a:rPr lang="ru-RU" sz="1600" b="1" baseline="0" dirty="0" err="1" smtClean="0">
                          <a:latin typeface="Times New Roman" panose="02020603050405020304" pitchFamily="18" charset="0"/>
                          <a:cs typeface="Times New Roman" panose="02020603050405020304" pitchFamily="18" charset="0"/>
                        </a:rPr>
                        <a:t>заохочення</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можливості</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навчання</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впродовж</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усього</a:t>
                      </a:r>
                      <a:r>
                        <a:rPr lang="ru-RU" sz="1600" b="1" baseline="0" dirty="0" smtClean="0">
                          <a:latin typeface="Times New Roman" panose="02020603050405020304" pitchFamily="18" charset="0"/>
                          <a:cs typeface="Times New Roman" panose="02020603050405020304" pitchFamily="18" charset="0"/>
                        </a:rPr>
                        <a:t> </a:t>
                      </a:r>
                      <a:r>
                        <a:rPr lang="ru-RU" sz="1600" b="1" baseline="0" dirty="0" err="1" smtClean="0">
                          <a:latin typeface="Times New Roman" panose="02020603050405020304" pitchFamily="18" charset="0"/>
                          <a:cs typeface="Times New Roman" panose="02020603050405020304" pitchFamily="18" charset="0"/>
                        </a:rPr>
                        <a:t>життя</a:t>
                      </a:r>
                      <a:r>
                        <a:rPr lang="ru-RU" sz="1600" b="1" baseline="0" dirty="0" smtClean="0">
                          <a:latin typeface="Times New Roman" panose="02020603050405020304" pitchFamily="18" charset="0"/>
                          <a:cs typeface="Times New Roman" panose="02020603050405020304" pitchFamily="18" charset="0"/>
                        </a:rPr>
                        <a:t> для </a:t>
                      </a:r>
                      <a:r>
                        <a:rPr lang="ru-RU" sz="1600" b="1" baseline="0" dirty="0" err="1" smtClean="0">
                          <a:latin typeface="Times New Roman" panose="02020603050405020304" pitchFamily="18" charset="0"/>
                          <a:cs typeface="Times New Roman" panose="02020603050405020304" pitchFamily="18" charset="0"/>
                        </a:rPr>
                        <a:t>всіх</a:t>
                      </a:r>
                      <a:endParaRPr lang="uk-UA" sz="1600" b="1"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1083582">
                <a:tc>
                  <a:txBody>
                    <a:bodyPr/>
                    <a:lstStyle/>
                    <a:p>
                      <a:r>
                        <a:rPr lang="ru-RU" sz="1200" dirty="0" smtClean="0">
                          <a:latin typeface="Times New Roman" panose="02020603050405020304" pitchFamily="18" charset="0"/>
                          <a:cs typeface="Times New Roman" panose="02020603050405020304" pitchFamily="18" charset="0"/>
                        </a:rPr>
                        <a:t>4.3.1 </a:t>
                      </a:r>
                      <a:r>
                        <a:rPr lang="ru-RU" sz="1200" dirty="0" err="1" smtClean="0">
                          <a:latin typeface="Times New Roman" panose="02020603050405020304" pitchFamily="18" charset="0"/>
                          <a:cs typeface="Times New Roman" panose="02020603050405020304" pitchFamily="18" charset="0"/>
                        </a:rPr>
                        <a:t>Рівень</a:t>
                      </a:r>
                      <a:r>
                        <a:rPr lang="ru-RU" sz="1200" baseline="0" dirty="0" smtClean="0">
                          <a:latin typeface="Times New Roman" panose="02020603050405020304" pitchFamily="18" charset="0"/>
                          <a:cs typeface="Times New Roman" panose="02020603050405020304" pitchFamily="18" charset="0"/>
                        </a:rPr>
                        <a:t> </a:t>
                      </a:r>
                      <a:r>
                        <a:rPr lang="ru-RU" sz="1200" baseline="0" dirty="0" err="1" smtClean="0">
                          <a:latin typeface="Times New Roman" panose="02020603050405020304" pitchFamily="18" charset="0"/>
                          <a:cs typeface="Times New Roman" panose="02020603050405020304" pitchFamily="18" charset="0"/>
                        </a:rPr>
                        <a:t>участі</a:t>
                      </a:r>
                      <a:r>
                        <a:rPr lang="ru-RU" sz="1200" baseline="0" dirty="0" smtClean="0">
                          <a:latin typeface="Times New Roman" panose="02020603050405020304" pitchFamily="18" charset="0"/>
                          <a:cs typeface="Times New Roman" panose="02020603050405020304" pitchFamily="18" charset="0"/>
                        </a:rPr>
                        <a:t> </a:t>
                      </a:r>
                      <a:r>
                        <a:rPr lang="ru-RU" sz="1200" baseline="0" dirty="0" err="1" smtClean="0">
                          <a:latin typeface="Times New Roman" panose="02020603050405020304" pitchFamily="18" charset="0"/>
                          <a:cs typeface="Times New Roman" panose="02020603050405020304" pitchFamily="18" charset="0"/>
                        </a:rPr>
                        <a:t>молоді</a:t>
                      </a:r>
                      <a:r>
                        <a:rPr lang="ru-RU" sz="1200" baseline="0" dirty="0" smtClean="0">
                          <a:latin typeface="Times New Roman" panose="02020603050405020304" pitchFamily="18" charset="0"/>
                          <a:cs typeface="Times New Roman" panose="02020603050405020304" pitchFamily="18" charset="0"/>
                        </a:rPr>
                        <a:t> та </a:t>
                      </a:r>
                      <a:r>
                        <a:rPr lang="ru-RU" sz="1200" baseline="0" dirty="0" err="1" smtClean="0">
                          <a:latin typeface="Times New Roman" panose="02020603050405020304" pitchFamily="18" charset="0"/>
                          <a:cs typeface="Times New Roman" panose="02020603050405020304" pitchFamily="18" charset="0"/>
                        </a:rPr>
                        <a:t>дорослих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a:t>
                      </a:r>
                      <a:r>
                        <a:rPr lang="ru-RU" sz="1200" dirty="0" smtClean="0">
                          <a:latin typeface="Times New Roman" panose="02020603050405020304" pitchFamily="18" charset="0"/>
                          <a:cs typeface="Times New Roman" panose="02020603050405020304" pitchFamily="18" charset="0"/>
                        </a:rPr>
                        <a:t> брали участь у формальному та неформальному </a:t>
                      </a:r>
                      <a:r>
                        <a:rPr lang="ru-RU" sz="1200" dirty="0" err="1" smtClean="0">
                          <a:latin typeface="Times New Roman" panose="02020603050405020304" pitchFamily="18" charset="0"/>
                          <a:cs typeface="Times New Roman" panose="02020603050405020304" pitchFamily="18" charset="0"/>
                        </a:rPr>
                        <a:t>навчанні</a:t>
                      </a:r>
                      <a:r>
                        <a:rPr lang="ru-RU" sz="1200" dirty="0" smtClean="0">
                          <a:latin typeface="Times New Roman" panose="02020603050405020304" pitchFamily="18" charset="0"/>
                          <a:cs typeface="Times New Roman" panose="02020603050405020304" pitchFamily="18" charset="0"/>
                        </a:rPr>
                        <a:t> та </a:t>
                      </a:r>
                      <a:r>
                        <a:rPr lang="ru-RU" sz="1200" dirty="0" err="1" smtClean="0">
                          <a:latin typeface="Times New Roman" panose="02020603050405020304" pitchFamily="18" charset="0"/>
                          <a:cs typeface="Times New Roman" panose="02020603050405020304" pitchFamily="18" charset="0"/>
                        </a:rPr>
                        <a:t>професійній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підготовці</a:t>
                      </a:r>
                      <a:r>
                        <a:rPr lang="ru-RU" sz="1200" dirty="0" smtClean="0">
                          <a:latin typeface="Times New Roman" panose="02020603050405020304" pitchFamily="18" charset="0"/>
                          <a:cs typeface="Times New Roman" panose="02020603050405020304" pitchFamily="18" charset="0"/>
                        </a:rPr>
                        <a:t> за </a:t>
                      </a:r>
                      <a:r>
                        <a:rPr lang="ru-RU" sz="1200" dirty="0" err="1" smtClean="0">
                          <a:latin typeface="Times New Roman" panose="02020603050405020304" pitchFamily="18" charset="0"/>
                          <a:cs typeface="Times New Roman" panose="02020603050405020304" pitchFamily="18" charset="0"/>
                        </a:rPr>
                        <a:t>попередні</a:t>
                      </a:r>
                      <a:r>
                        <a:rPr lang="ru-RU" sz="1200" dirty="0" smtClean="0">
                          <a:latin typeface="Times New Roman" panose="02020603050405020304" pitchFamily="18" charset="0"/>
                          <a:cs typeface="Times New Roman" panose="02020603050405020304" pitchFamily="18" charset="0"/>
                        </a:rPr>
                        <a:t> 12 </a:t>
                      </a:r>
                      <a:r>
                        <a:rPr lang="ru-RU" sz="1200" dirty="0" err="1" smtClean="0">
                          <a:latin typeface="Times New Roman" panose="02020603050405020304" pitchFamily="18" charset="0"/>
                          <a:cs typeface="Times New Roman" panose="02020603050405020304" pitchFamily="18" charset="0"/>
                        </a:rPr>
                        <a:t>місяців</a:t>
                      </a:r>
                      <a:r>
                        <a:rPr lang="ru-RU" sz="1200" dirty="0" smtClean="0">
                          <a:latin typeface="Times New Roman" panose="02020603050405020304" pitchFamily="18" charset="0"/>
                          <a:cs typeface="Times New Roman" panose="02020603050405020304" pitchFamily="18" charset="0"/>
                        </a:rPr>
                        <a:t>, за </a:t>
                      </a:r>
                      <a:r>
                        <a:rPr lang="ru-RU" sz="1200" dirty="0" err="1" smtClean="0">
                          <a:latin typeface="Times New Roman" panose="02020603050405020304" pitchFamily="18" charset="0"/>
                          <a:cs typeface="Times New Roman" panose="02020603050405020304" pitchFamily="18" charset="0"/>
                        </a:rPr>
                        <a:t>статтю</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Обстеження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робочої</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сили</a:t>
                      </a:r>
                      <a:endParaRPr lang="uk-UA" sz="1200" dirty="0">
                        <a:latin typeface="Times New Roman" panose="02020603050405020304" pitchFamily="18" charset="0"/>
                        <a:cs typeface="Times New Roman" panose="02020603050405020304" pitchFamily="18" charset="0"/>
                      </a:endParaRPr>
                    </a:p>
                  </a:txBody>
                  <a:tcPr marL="91436" marR="91436"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8" name="Группа 7"/>
          <p:cNvGrpSpPr/>
          <p:nvPr/>
        </p:nvGrpSpPr>
        <p:grpSpPr>
          <a:xfrm>
            <a:off x="252310" y="644246"/>
            <a:ext cx="9365687" cy="1048029"/>
            <a:chOff x="226346" y="765675"/>
            <a:chExt cx="9365687" cy="1048029"/>
          </a:xfrm>
        </p:grpSpPr>
        <p:sp>
          <p:nvSpPr>
            <p:cNvPr id="9" name="Прямоугольник 5"/>
            <p:cNvSpPr>
              <a:spLocks noChangeArrowheads="1"/>
            </p:cNvSpPr>
            <p:nvPr/>
          </p:nvSpPr>
          <p:spPr bwMode="auto">
            <a:xfrm>
              <a:off x="226346" y="1167373"/>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1089652" y="765675"/>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3053627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4764" y="1"/>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body" idx="1"/>
          </p:nvPr>
        </p:nvSpPr>
        <p:spPr>
          <a:xfrm>
            <a:off x="371475" y="1074738"/>
            <a:ext cx="8229600" cy="5400675"/>
          </a:xfrm>
        </p:spPr>
        <p:txBody>
          <a:bodyPr/>
          <a:lstStyle/>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smtClean="0">
              <a:latin typeface="Palatino Linotype" panose="02040502050505030304" pitchFamily="18" charset="0"/>
            </a:endParaRPr>
          </a:p>
        </p:txBody>
      </p:sp>
      <p:sp>
        <p:nvSpPr>
          <p:cNvPr id="18436" name="Rectangle 2"/>
          <p:cNvSpPr>
            <a:spLocks noGrp="1" noChangeArrowheads="1"/>
          </p:cNvSpPr>
          <p:nvPr>
            <p:ph type="title"/>
          </p:nvPr>
        </p:nvSpPr>
        <p:spPr>
          <a:xfrm>
            <a:off x="371475" y="794272"/>
            <a:ext cx="8201025" cy="513804"/>
          </a:xfrm>
        </p:spPr>
        <p:txBody>
          <a:bodyPr/>
          <a:lstStyle/>
          <a:p>
            <a:r>
              <a:rPr lang="uk-UA" sz="2400" b="1" dirty="0" smtClean="0">
                <a:latin typeface="Times New Roman" panose="02020603050405020304" pitchFamily="18" charset="0"/>
                <a:cs typeface="Times New Roman" panose="02020603050405020304" pitchFamily="18" charset="0"/>
              </a:rPr>
              <a:t>Основні завдання органів державної статистики</a:t>
            </a:r>
            <a:endParaRPr lang="ru-RU" sz="2400" b="1" dirty="0" smtClean="0">
              <a:latin typeface="Times New Roman" panose="02020603050405020304" pitchFamily="18" charset="0"/>
              <a:cs typeface="Times New Roman" panose="02020603050405020304" pitchFamily="18" charset="0"/>
            </a:endParaRPr>
          </a:p>
        </p:txBody>
      </p:sp>
      <p:sp>
        <p:nvSpPr>
          <p:cNvPr id="17413" name="Rectangle 3"/>
          <p:cNvSpPr txBox="1">
            <a:spLocks noChangeArrowheads="1"/>
          </p:cNvSpPr>
          <p:nvPr/>
        </p:nvSpPr>
        <p:spPr bwMode="auto">
          <a:xfrm>
            <a:off x="467545" y="1588542"/>
            <a:ext cx="8424936" cy="4504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just">
              <a:lnSpc>
                <a:spcPct val="80000"/>
              </a:lnSpc>
              <a:buFont typeface="Wingdings" panose="05000000000000000000" pitchFamily="2" charset="2"/>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участь у формуванні та реалізація державної політики у галузі статистики;</a:t>
            </a:r>
          </a:p>
          <a:p>
            <a:pPr algn="just">
              <a:lnSpc>
                <a:spcPct val="80000"/>
              </a:lnSpc>
              <a:buFontTx/>
              <a:buChar char="-"/>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збирання, опрацювання, аналіз, поширення, збереження, захист та використання статистичної інформації щодо масових економічних, соціальних, демографічних, екологічних явищ і процесів, які відбуваються в Україні та її регіонах;</a:t>
            </a:r>
          </a:p>
          <a:p>
            <a:pPr marL="0" indent="0" algn="just">
              <a:lnSpc>
                <a:spcPct val="80000"/>
              </a:lnSpc>
              <a:buFont typeface="Wingdings" panose="05000000000000000000" pitchFamily="2" charset="2"/>
              <a:buNone/>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забезпечення повноти, надійності та об’єктивності статистичної інформації;</a:t>
            </a:r>
          </a:p>
          <a:p>
            <a:pPr algn="just">
              <a:lnSpc>
                <a:spcPct val="80000"/>
              </a:lnSpc>
              <a:buFontTx/>
              <a:buChar char="-"/>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розроблення, вдосконалення і впровадження статистичної методології;</a:t>
            </a:r>
          </a:p>
          <a:p>
            <a:pPr algn="just">
              <a:lnSpc>
                <a:spcPct val="80000"/>
              </a:lnSpc>
              <a:buFontTx/>
              <a:buChar char="-"/>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забезпечення доступності, гласності й відкритості статистичної інформації, її джерел та методології складання;</a:t>
            </a:r>
          </a:p>
          <a:p>
            <a:pPr algn="just">
              <a:lnSpc>
                <a:spcPct val="80000"/>
              </a:lnSpc>
              <a:buFontTx/>
              <a:buChar char="-"/>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розроблення, вдосконалення і впровадження новітніх інформаційних технологій у галузі статистики;</a:t>
            </a:r>
          </a:p>
          <a:p>
            <a:pPr algn="just">
              <a:lnSpc>
                <a:spcPct val="80000"/>
              </a:lnSpc>
              <a:buFontTx/>
              <a:buChar char="-"/>
              <a:defRPr/>
            </a:pPr>
            <a:endParaRPr lang="uk-UA" sz="900" dirty="0" smtClean="0">
              <a:latin typeface="Times New Roman" panose="02020603050405020304" pitchFamily="18" charset="0"/>
              <a:cs typeface="Times New Roman" panose="02020603050405020304" pitchFamily="18" charset="0"/>
            </a:endParaRPr>
          </a:p>
          <a:p>
            <a:pPr marL="0" indent="0" algn="just">
              <a:lnSpc>
                <a:spcPct val="80000"/>
              </a:lnSpc>
              <a:buNone/>
              <a:defRPr/>
            </a:pPr>
            <a:r>
              <a:rPr lang="uk-UA" sz="1800" dirty="0" smtClean="0">
                <a:latin typeface="Palatino Linotype" panose="02040502050505030304" pitchFamily="18" charset="0"/>
              </a:rPr>
              <a:t>- </a:t>
            </a:r>
            <a:r>
              <a:rPr lang="uk-UA" sz="1800" dirty="0" smtClean="0">
                <a:latin typeface="Times New Roman" panose="02020603050405020304" pitchFamily="18" charset="0"/>
                <a:cs typeface="Times New Roman" panose="02020603050405020304" pitchFamily="18" charset="0"/>
              </a:rPr>
              <a:t>координація дій органів державної влади, органів місцевого самоврядування та інших юридичних осіб у питаннях організації діяльності, пов’язаної із збиранням і використанням статистичної інформації та адміністративних даних.</a:t>
            </a:r>
            <a:endParaRPr lang="ru-RU" sz="1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536490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3817"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818"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2962812296"/>
              </p:ext>
            </p:extLst>
          </p:nvPr>
        </p:nvGraphicFramePr>
        <p:xfrm>
          <a:off x="179512" y="2132856"/>
          <a:ext cx="8940293" cy="4152476"/>
        </p:xfrm>
        <a:graphic>
          <a:graphicData uri="http://schemas.openxmlformats.org/drawingml/2006/table">
            <a:tbl>
              <a:tblPr firstRow="1" bandRow="1">
                <a:tableStyleId>{7DF18680-E054-41AD-8BC1-D1AEF772440D}</a:tableStyleId>
              </a:tblPr>
              <a:tblGrid>
                <a:gridCol w="2840857"/>
                <a:gridCol w="2874447"/>
                <a:gridCol w="1682603"/>
                <a:gridCol w="1542386"/>
              </a:tblGrid>
              <a:tr h="1152128">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4931">
                <a:tc>
                  <a:txBody>
                    <a:bodyPr/>
                    <a:lstStyle/>
                    <a:p>
                      <a:r>
                        <a:rPr lang="ru-RU" sz="1200" dirty="0" smtClean="0">
                          <a:latin typeface="Times New Roman" panose="02020603050405020304" pitchFamily="18" charset="0"/>
                          <a:cs typeface="Times New Roman" panose="02020603050405020304" pitchFamily="18" charset="0"/>
                        </a:rPr>
                        <a:t>4.5.1 </a:t>
                      </a:r>
                      <a:r>
                        <a:rPr lang="ru-RU" sz="1200" dirty="0" err="1" smtClean="0">
                          <a:latin typeface="Times New Roman" panose="02020603050405020304" pitchFamily="18" charset="0"/>
                          <a:cs typeface="Times New Roman" panose="02020603050405020304" pitchFamily="18" charset="0"/>
                        </a:rPr>
                        <a:t>Індекс</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рівності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і </a:t>
                      </a:r>
                      <a:r>
                        <a:rPr lang="ru-RU" sz="1200" dirty="0" err="1" smtClean="0">
                          <a:latin typeface="Times New Roman" panose="02020603050405020304" pitchFamily="18" charset="0"/>
                          <a:cs typeface="Times New Roman" panose="02020603050405020304" pitchFamily="18" charset="0"/>
                        </a:rPr>
                        <a:t>чоловіків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міських</a:t>
                      </a:r>
                      <a:r>
                        <a:rPr lang="ru-RU" sz="1200" dirty="0" smtClean="0">
                          <a:latin typeface="Times New Roman" panose="02020603050405020304" pitchFamily="18" charset="0"/>
                          <a:cs typeface="Times New Roman" panose="02020603050405020304" pitchFamily="18" charset="0"/>
                        </a:rPr>
                        <a:t> і </a:t>
                      </a:r>
                      <a:r>
                        <a:rPr lang="ru-RU" sz="1200" dirty="0" err="1" smtClean="0">
                          <a:latin typeface="Times New Roman" panose="02020603050405020304" pitchFamily="18" charset="0"/>
                          <a:cs typeface="Times New Roman" panose="02020603050405020304" pitchFamily="18" charset="0"/>
                        </a:rPr>
                        <a:t>сільських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жителів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нижньої</a:t>
                      </a:r>
                      <a:r>
                        <a:rPr lang="ru-RU" sz="1200" dirty="0" smtClean="0">
                          <a:latin typeface="Times New Roman" panose="02020603050405020304" pitchFamily="18" charset="0"/>
                          <a:cs typeface="Times New Roman" panose="02020603050405020304" pitchFamily="18" charset="0"/>
                        </a:rPr>
                        <a:t> і </a:t>
                      </a:r>
                      <a:r>
                        <a:rPr lang="ru-RU" sz="1200" dirty="0" err="1" smtClean="0">
                          <a:latin typeface="Times New Roman" panose="02020603050405020304" pitchFamily="18" charset="0"/>
                          <a:cs typeface="Times New Roman" panose="02020603050405020304" pitchFamily="18" charset="0"/>
                        </a:rPr>
                        <a:t>верхньої</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квінтами</a:t>
                      </a:r>
                      <a:r>
                        <a:rPr lang="ru-RU" sz="1200" dirty="0" smtClean="0">
                          <a:latin typeface="Times New Roman" panose="02020603050405020304" pitchFamily="18" charset="0"/>
                          <a:cs typeface="Times New Roman" panose="02020603050405020304" pitchFamily="18" charset="0"/>
                        </a:rPr>
                        <a:t> достатку і </a:t>
                      </a:r>
                      <a:r>
                        <a:rPr lang="ru-RU" sz="1200" dirty="0" err="1" smtClean="0">
                          <a:latin typeface="Times New Roman" panose="02020603050405020304" pitchFamily="18" charset="0"/>
                          <a:cs typeface="Times New Roman" panose="02020603050405020304" pitchFamily="18" charset="0"/>
                        </a:rPr>
                        <a:t>інших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груп</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наприклад</a:t>
                      </a:r>
                      <a:r>
                        <a:rPr lang="ru-RU" sz="1200" dirty="0" smtClean="0">
                          <a:latin typeface="Times New Roman" panose="02020603050405020304" pitchFamily="18" charset="0"/>
                          <a:cs typeface="Times New Roman" panose="02020603050405020304" pitchFamily="18" charset="0"/>
                        </a:rPr>
                        <a:t> осіб з </a:t>
                      </a:r>
                      <a:r>
                        <a:rPr lang="ru-RU" sz="1200" dirty="0" err="1" smtClean="0">
                          <a:latin typeface="Times New Roman" panose="02020603050405020304" pitchFamily="18" charset="0"/>
                          <a:cs typeface="Times New Roman" panose="02020603050405020304" pitchFamily="18" charset="0"/>
                        </a:rPr>
                        <a:t>інвалідністю</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корінних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народів</a:t>
                      </a:r>
                      <a:r>
                        <a:rPr lang="ru-RU" sz="1200" dirty="0" smtClean="0">
                          <a:latin typeface="Times New Roman" panose="02020603050405020304" pitchFamily="18" charset="0"/>
                          <a:cs typeface="Times New Roman" panose="02020603050405020304" pitchFamily="18" charset="0"/>
                        </a:rPr>
                        <a:t> і людей,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постраждали</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конфлікту</a:t>
                      </a:r>
                      <a:r>
                        <a:rPr lang="ru-RU" sz="1200" dirty="0" smtClean="0">
                          <a:latin typeface="Times New Roman" panose="02020603050405020304" pitchFamily="18" charset="0"/>
                          <a:cs typeface="Times New Roman" panose="02020603050405020304" pitchFamily="18" charset="0"/>
                        </a:rPr>
                        <a:t>, в </a:t>
                      </a:r>
                      <a:r>
                        <a:rPr lang="ru-RU" sz="1200" dirty="0" err="1" smtClean="0">
                          <a:latin typeface="Times New Roman" panose="02020603050405020304" pitchFamily="18" charset="0"/>
                          <a:cs typeface="Times New Roman" panose="02020603050405020304" pitchFamily="18" charset="0"/>
                        </a:rPr>
                        <a:t>залежності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наявності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даних</a:t>
                      </a:r>
                      <a:r>
                        <a:rPr lang="ru-RU" sz="1200" dirty="0" smtClean="0">
                          <a:latin typeface="Times New Roman" panose="02020603050405020304" pitchFamily="18" charset="0"/>
                          <a:cs typeface="Times New Roman" panose="02020603050405020304" pitchFamily="18" charset="0"/>
                        </a:rPr>
                        <a:t>) по </a:t>
                      </a:r>
                      <a:r>
                        <a:rPr lang="ru-RU" sz="1200" dirty="0" err="1" smtClean="0">
                          <a:latin typeface="Times New Roman" panose="02020603050405020304" pitchFamily="18" charset="0"/>
                          <a:cs typeface="Times New Roman" panose="02020603050405020304" pitchFamily="18" charset="0"/>
                        </a:rPr>
                        <a:t>всім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показникам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стосуються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освіти</a:t>
                      </a:r>
                      <a:r>
                        <a:rPr lang="ru-RU" sz="1200" dirty="0" smtClean="0">
                          <a:latin typeface="Times New Roman" panose="02020603050405020304" pitchFamily="18" charset="0"/>
                          <a:cs typeface="Times New Roman" panose="02020603050405020304" pitchFamily="18" charset="0"/>
                        </a:rPr>
                        <a:t> в </a:t>
                      </a:r>
                      <a:r>
                        <a:rPr lang="ru-RU" sz="1200" dirty="0" err="1" smtClean="0">
                          <a:latin typeface="Times New Roman" panose="02020603050405020304" pitchFamily="18" charset="0"/>
                          <a:cs typeface="Times New Roman" panose="02020603050405020304" pitchFamily="18" charset="0"/>
                        </a:rPr>
                        <a:t>цьому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переліку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можуть</a:t>
                      </a:r>
                      <a:r>
                        <a:rPr lang="ru-RU" sz="1200" dirty="0" smtClean="0">
                          <a:latin typeface="Times New Roman" panose="02020603050405020304" pitchFamily="18" charset="0"/>
                          <a:cs typeface="Times New Roman" panose="02020603050405020304" pitchFamily="18" charset="0"/>
                        </a:rPr>
                        <a:t> бути </a:t>
                      </a:r>
                      <a:r>
                        <a:rPr lang="ru-RU" sz="1200" dirty="0" err="1" smtClean="0">
                          <a:latin typeface="Times New Roman" panose="02020603050405020304" pitchFamily="18" charset="0"/>
                          <a:cs typeface="Times New Roman" panose="02020603050405020304" pitchFamily="18" charset="0"/>
                        </a:rPr>
                        <a:t>дезагреговані</a:t>
                      </a:r>
                      <a:endParaRPr lang="uk-UA" sz="1200" dirty="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Частка</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населення</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за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рівнем</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освіти</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у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віці</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6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років</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і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старші</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за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статтю</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Вибіркове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обстеження</a:t>
                      </a:r>
                      <a:r>
                        <a:rPr lang="ru-RU" sz="1200" dirty="0" smtClean="0">
                          <a:latin typeface="Times New Roman" panose="02020603050405020304" pitchFamily="18" charset="0"/>
                          <a:cs typeface="Times New Roman" panose="02020603050405020304" pitchFamily="18" charset="0"/>
                        </a:rPr>
                        <a:t> умов </a:t>
                      </a:r>
                      <a:r>
                        <a:rPr lang="ru-RU" sz="1200" dirty="0" err="1" smtClean="0">
                          <a:latin typeface="Times New Roman" panose="02020603050405020304" pitchFamily="18" charset="0"/>
                          <a:cs typeface="Times New Roman" panose="02020603050405020304" pitchFamily="18" charset="0"/>
                        </a:rPr>
                        <a:t>життя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домогосподарств</a:t>
                      </a:r>
                      <a:endParaRPr lang="ru-RU" sz="1200" dirty="0" smtClean="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0120">
                <a:tc>
                  <a:txBody>
                    <a:bodyPr/>
                    <a:lstStyle/>
                    <a:p>
                      <a:r>
                        <a:rPr lang="ru-RU" sz="1200" dirty="0" smtClean="0">
                          <a:latin typeface="Times New Roman" panose="02020603050405020304" pitchFamily="18" charset="0"/>
                          <a:cs typeface="Times New Roman" panose="02020603050405020304" pitchFamily="18" charset="0"/>
                        </a:rPr>
                        <a:t>4.6.1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населення</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певній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віковій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групі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досягла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щонайменше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встановленого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рівня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функціональної</a:t>
                      </a:r>
                      <a:r>
                        <a:rPr lang="ru-RU" sz="1200" dirty="0" smtClean="0">
                          <a:latin typeface="Times New Roman" panose="02020603050405020304" pitchFamily="18" charset="0"/>
                          <a:cs typeface="Times New Roman" panose="02020603050405020304" pitchFamily="18" charset="0"/>
                        </a:rPr>
                        <a:t> (a) </a:t>
                      </a:r>
                      <a:r>
                        <a:rPr lang="ru-RU" sz="1200" dirty="0" err="1" smtClean="0">
                          <a:latin typeface="Times New Roman" panose="02020603050405020304" pitchFamily="18" charset="0"/>
                          <a:cs typeface="Times New Roman" panose="02020603050405020304" pitchFamily="18" charset="0"/>
                        </a:rPr>
                        <a:t>грамотності</a:t>
                      </a:r>
                      <a:r>
                        <a:rPr lang="ru-RU" sz="1200" dirty="0" smtClean="0">
                          <a:latin typeface="Times New Roman" panose="02020603050405020304" pitchFamily="18" charset="0"/>
                          <a:cs typeface="Times New Roman" panose="02020603050405020304" pitchFamily="18" charset="0"/>
                        </a:rPr>
                        <a:t> і (б) </a:t>
                      </a:r>
                      <a:r>
                        <a:rPr lang="ru-RU" sz="1200" dirty="0" err="1" smtClean="0">
                          <a:latin typeface="Times New Roman" panose="02020603050405020304" pitchFamily="18" charset="0"/>
                          <a:cs typeface="Times New Roman" panose="02020603050405020304" pitchFamily="18" charset="0"/>
                        </a:rPr>
                        <a:t>математичної</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грамотності</a:t>
                      </a:r>
                      <a:r>
                        <a:rPr lang="ru-RU" sz="1200" dirty="0" smtClean="0">
                          <a:latin typeface="Times New Roman" panose="02020603050405020304" pitchFamily="18" charset="0"/>
                          <a:cs typeface="Times New Roman" panose="02020603050405020304" pitchFamily="18" charset="0"/>
                        </a:rPr>
                        <a:t>, за </a:t>
                      </a:r>
                      <a:r>
                        <a:rPr lang="ru-RU" sz="1200" dirty="0" err="1" smtClean="0">
                          <a:latin typeface="Times New Roman" panose="02020603050405020304" pitchFamily="18" charset="0"/>
                          <a:cs typeface="Times New Roman" panose="02020603050405020304" pitchFamily="18" charset="0"/>
                        </a:rPr>
                        <a:t>статтю</a:t>
                      </a:r>
                      <a:endParaRPr lang="uk-UA" sz="1200" dirty="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Показник</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для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України</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неактуальний</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у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зв'язку</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з </a:t>
                      </a:r>
                      <a:r>
                        <a:rPr lang="ru-RU" sz="1200" kern="1200" dirty="0" err="1" smtClean="0">
                          <a:solidFill>
                            <a:schemeClr val="dk1"/>
                          </a:solidFill>
                          <a:latin typeface="Times New Roman" panose="02020603050405020304" pitchFamily="18" charset="0"/>
                          <a:ea typeface="+mn-ea"/>
                          <a:cs typeface="Times New Roman" panose="02020603050405020304" pitchFamily="18" charset="0"/>
                        </a:rPr>
                        <a:t>високоюграмотністю</a:t>
                      </a:r>
                      <a:r>
                        <a:rPr lang="ru-RU" sz="1200" kern="1200" dirty="0" smtClean="0">
                          <a:solidFill>
                            <a:schemeClr val="dk1"/>
                          </a:solidFill>
                          <a:latin typeface="Times New Roman" panose="02020603050405020304" pitchFamily="18" charset="0"/>
                          <a:ea typeface="+mn-ea"/>
                          <a:cs typeface="Times New Roman" panose="02020603050405020304" pitchFamily="18" charset="0"/>
                        </a:rPr>
                        <a:t>. </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atin typeface="Times New Roman" panose="02020603050405020304" pitchFamily="18" charset="0"/>
                          <a:cs typeface="Times New Roman" panose="02020603050405020304" pitchFamily="18" charset="0"/>
                        </a:rPr>
                        <a:t>-</a:t>
                      </a:r>
                    </a:p>
                    <a:p>
                      <a:endParaRPr lang="ru-RU" sz="1200" dirty="0" smtClean="0">
                        <a:latin typeface="Times New Roman" panose="02020603050405020304" pitchFamily="18" charset="0"/>
                        <a:cs typeface="Times New Roman" panose="02020603050405020304" pitchFamily="18" charset="0"/>
                      </a:endParaRPr>
                    </a:p>
                  </a:txBody>
                  <a:tcPr marL="91452" marR="9145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8" name="Группа 7"/>
          <p:cNvGrpSpPr/>
          <p:nvPr/>
        </p:nvGrpSpPr>
        <p:grpSpPr>
          <a:xfrm>
            <a:off x="179512" y="846187"/>
            <a:ext cx="9365687" cy="1140525"/>
            <a:chOff x="161025" y="824894"/>
            <a:chExt cx="9365687" cy="1140525"/>
          </a:xfrm>
        </p:grpSpPr>
        <p:sp>
          <p:nvSpPr>
            <p:cNvPr id="9" name="Прямоугольник 5"/>
            <p:cNvSpPr>
              <a:spLocks noChangeArrowheads="1"/>
            </p:cNvSpPr>
            <p:nvPr/>
          </p:nvSpPr>
          <p:spPr bwMode="auto">
            <a:xfrm>
              <a:off x="161025" y="1319088"/>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a:t>
              </a:r>
              <a:r>
                <a:rPr lang="uk-UA" sz="1800" b="1" i="1" dirty="0" err="1" smtClean="0">
                  <a:latin typeface="Times New Roman" panose="02020603050405020304" pitchFamily="18" charset="0"/>
                  <a:cs typeface="Times New Roman" panose="02020603050405020304" pitchFamily="18" charset="0"/>
                </a:rPr>
                <a:t>дійтей</a:t>
              </a:r>
              <a:endParaRPr lang="uk-UA" sz="1800" dirty="0" smtClean="0">
                <a:latin typeface="Palatino Linotype" panose="02040502050505030304" pitchFamily="18" charset="0"/>
              </a:endParaRPr>
            </a:p>
          </p:txBody>
        </p:sp>
        <p:sp>
          <p:nvSpPr>
            <p:cNvPr id="10" name="Прямоугольник 9"/>
            <p:cNvSpPr/>
            <p:nvPr/>
          </p:nvSpPr>
          <p:spPr>
            <a:xfrm>
              <a:off x="1172537" y="824894"/>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41611849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5865"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66"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2372861336"/>
              </p:ext>
            </p:extLst>
          </p:nvPr>
        </p:nvGraphicFramePr>
        <p:xfrm>
          <a:off x="156378" y="1655897"/>
          <a:ext cx="8955333" cy="5124388"/>
        </p:xfrm>
        <a:graphic>
          <a:graphicData uri="http://schemas.openxmlformats.org/drawingml/2006/table">
            <a:tbl>
              <a:tblPr firstRow="1" bandRow="1">
                <a:tableStyleId>{7DF18680-E054-41AD-8BC1-D1AEF772440D}</a:tableStyleId>
              </a:tblPr>
              <a:tblGrid>
                <a:gridCol w="3047470"/>
                <a:gridCol w="2677449"/>
                <a:gridCol w="1685433"/>
                <a:gridCol w="1544981"/>
              </a:tblGrid>
              <a:tr h="1002314">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7480">
                <a:tc gridSpan="4">
                  <a:txBody>
                    <a:bodyPr/>
                    <a:lstStyle/>
                    <a:p>
                      <a:r>
                        <a:rPr lang="ru-RU" sz="1600" b="1" dirty="0" err="1" smtClean="0">
                          <a:latin typeface="Times New Roman" panose="02020603050405020304" pitchFamily="18" charset="0"/>
                          <a:cs typeface="Times New Roman" panose="02020603050405020304" pitchFamily="18" charset="0"/>
                        </a:rPr>
                        <a:t>Ціль</a:t>
                      </a:r>
                      <a:r>
                        <a:rPr lang="ru-RU" sz="1600" b="1" dirty="0" smtClean="0">
                          <a:latin typeface="Times New Roman" panose="02020603050405020304" pitchFamily="18" charset="0"/>
                          <a:cs typeface="Times New Roman" panose="02020603050405020304" pitchFamily="18" charset="0"/>
                        </a:rPr>
                        <a:t> 5. </a:t>
                      </a:r>
                      <a:r>
                        <a:rPr lang="ru-RU" sz="1600" b="1" dirty="0" err="1" smtClean="0">
                          <a:latin typeface="Times New Roman" panose="02020603050405020304" pitchFamily="18" charset="0"/>
                          <a:cs typeface="Times New Roman" panose="02020603050405020304" pitchFamily="18" charset="0"/>
                        </a:rPr>
                        <a:t>Забезпечення</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гендерної</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рівності</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розширення</a:t>
                      </a:r>
                      <a:r>
                        <a:rPr lang="ru-RU" sz="1600" b="1" dirty="0" smtClean="0">
                          <a:latin typeface="Times New Roman" panose="02020603050405020304" pitchFamily="18" charset="0"/>
                          <a:cs typeface="Times New Roman" panose="02020603050405020304" pitchFamily="18" charset="0"/>
                        </a:rPr>
                        <a:t> прав і </a:t>
                      </a:r>
                      <a:r>
                        <a:rPr lang="ru-RU" sz="1600" b="1" dirty="0" err="1" smtClean="0">
                          <a:latin typeface="Times New Roman" panose="02020603050405020304" pitchFamily="18" charset="0"/>
                          <a:cs typeface="Times New Roman" panose="02020603050405020304" pitchFamily="18" charset="0"/>
                        </a:rPr>
                        <a:t>можливостей</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усіх</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жінок</a:t>
                      </a:r>
                      <a:r>
                        <a:rPr lang="ru-RU" sz="1600" b="1" dirty="0" smtClean="0">
                          <a:latin typeface="Times New Roman" panose="02020603050405020304" pitchFamily="18" charset="0"/>
                          <a:cs typeface="Times New Roman" panose="02020603050405020304" pitchFamily="18" charset="0"/>
                        </a:rPr>
                        <a:t> та </a:t>
                      </a:r>
                      <a:r>
                        <a:rPr lang="ru-RU" sz="1600" b="1" dirty="0" err="1" smtClean="0">
                          <a:latin typeface="Times New Roman" panose="02020603050405020304" pitchFamily="18" charset="0"/>
                          <a:cs typeface="Times New Roman" panose="02020603050405020304" pitchFamily="18" charset="0"/>
                        </a:rPr>
                        <a:t>дівчаток</a:t>
                      </a:r>
                      <a:endParaRPr lang="uk-UA" sz="1600" b="1"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r>
              <a:tr h="1454728">
                <a:tc>
                  <a:txBody>
                    <a:bodyPr/>
                    <a:lstStyle/>
                    <a:p>
                      <a:r>
                        <a:rPr lang="ru-RU" sz="1200" dirty="0" smtClean="0">
                          <a:latin typeface="Times New Roman" panose="02020603050405020304" pitchFamily="18" charset="0"/>
                          <a:cs typeface="Times New Roman" panose="02020603050405020304" pitchFamily="18" charset="0"/>
                        </a:rPr>
                        <a:t>5.2.1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і </a:t>
                      </a:r>
                      <a:r>
                        <a:rPr lang="ru-RU" sz="1200" dirty="0" err="1" smtClean="0">
                          <a:latin typeface="Times New Roman" panose="02020603050405020304" pitchFamily="18" charset="0"/>
                          <a:cs typeface="Times New Roman" panose="02020603050405020304" pitchFamily="18" charset="0"/>
                        </a:rPr>
                        <a:t>дівчаток</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15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коли-</a:t>
                      </a:r>
                      <a:r>
                        <a:rPr lang="ru-RU" sz="1200" dirty="0" err="1" smtClean="0">
                          <a:latin typeface="Times New Roman" panose="02020603050405020304" pitchFamily="18" charset="0"/>
                          <a:cs typeface="Times New Roman" panose="02020603050405020304" pitchFamily="18" charset="0"/>
                        </a:rPr>
                        <a:t>небудь</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мали</a:t>
                      </a:r>
                      <a:r>
                        <a:rPr lang="ru-RU" sz="1200" dirty="0" smtClean="0">
                          <a:latin typeface="Times New Roman" panose="02020603050405020304" pitchFamily="18" charset="0"/>
                          <a:cs typeface="Times New Roman" panose="02020603050405020304" pitchFamily="18" charset="0"/>
                        </a:rPr>
                        <a:t> партнера,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піддавалися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фізичному</a:t>
                      </a:r>
                      <a:r>
                        <a:rPr lang="ru-RU" sz="1200" dirty="0" smtClean="0">
                          <a:latin typeface="Times New Roman" panose="02020603050405020304" pitchFamily="18" charset="0"/>
                          <a:cs typeface="Times New Roman" panose="02020603050405020304" pitchFamily="18" charset="0"/>
                        </a:rPr>
                        <a:t>, сексуальному </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психологічному</a:t>
                      </a:r>
                      <a:r>
                        <a:rPr lang="ru-RU" sz="1200" dirty="0" smtClean="0">
                          <a:latin typeface="Times New Roman" panose="02020603050405020304" pitchFamily="18" charset="0"/>
                          <a:cs typeface="Times New Roman" panose="02020603050405020304" pitchFamily="18" charset="0"/>
                        </a:rPr>
                        <a:t> насильству </a:t>
                      </a:r>
                      <a:r>
                        <a:rPr lang="ru-RU" sz="1200" dirty="0" err="1" smtClean="0">
                          <a:latin typeface="Times New Roman" panose="02020603050405020304" pitchFamily="18" charset="0"/>
                          <a:cs typeface="Times New Roman" panose="02020603050405020304" pitchFamily="18" charset="0"/>
                        </a:rPr>
                        <a:t>теперішнім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колишнім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інтимним</a:t>
                      </a:r>
                      <a:r>
                        <a:rPr lang="ru-RU" sz="1200" dirty="0" smtClean="0">
                          <a:latin typeface="Times New Roman" panose="02020603050405020304" pitchFamily="18" charset="0"/>
                          <a:cs typeface="Times New Roman" panose="02020603050405020304" pitchFamily="18" charset="0"/>
                        </a:rPr>
                        <a:t> партнером за </a:t>
                      </a:r>
                      <a:r>
                        <a:rPr lang="ru-RU" sz="1200" dirty="0" err="1" smtClean="0">
                          <a:latin typeface="Times New Roman" panose="02020603050405020304" pitchFamily="18" charset="0"/>
                          <a:cs typeface="Times New Roman" panose="02020603050405020304" pitchFamily="18" charset="0"/>
                        </a:rPr>
                        <a:t>попередні</a:t>
                      </a:r>
                      <a:r>
                        <a:rPr lang="ru-RU" sz="1200" dirty="0" smtClean="0">
                          <a:latin typeface="Times New Roman" panose="02020603050405020304" pitchFamily="18" charset="0"/>
                          <a:cs typeface="Times New Roman" panose="02020603050405020304" pitchFamily="18" charset="0"/>
                        </a:rPr>
                        <a:t> 12 </a:t>
                      </a:r>
                      <a:r>
                        <a:rPr lang="ru-RU" sz="1200" dirty="0" err="1" smtClean="0">
                          <a:latin typeface="Times New Roman" panose="02020603050405020304" pitchFamily="18" charset="0"/>
                          <a:cs typeface="Times New Roman" panose="02020603050405020304" pitchFamily="18" charset="0"/>
                        </a:rPr>
                        <a:t>місяців</a:t>
                      </a:r>
                      <a:r>
                        <a:rPr lang="ru-RU" sz="1200" dirty="0" smtClean="0">
                          <a:latin typeface="Times New Roman" panose="02020603050405020304" pitchFamily="18" charset="0"/>
                          <a:cs typeface="Times New Roman" panose="02020603050405020304" pitchFamily="18" charset="0"/>
                        </a:rPr>
                        <a:t>, за формою </a:t>
                      </a:r>
                      <a:r>
                        <a:rPr lang="ru-RU" sz="1200" dirty="0" err="1" smtClean="0">
                          <a:latin typeface="Times New Roman" panose="02020603050405020304" pitchFamily="18" charset="0"/>
                          <a:cs typeface="Times New Roman" panose="02020603050405020304" pitchFamily="18" charset="0"/>
                        </a:rPr>
                        <a:t>насильства</a:t>
                      </a:r>
                      <a:r>
                        <a:rPr lang="ru-RU" sz="1200" dirty="0" smtClean="0">
                          <a:latin typeface="Times New Roman" panose="02020603050405020304" pitchFamily="18" charset="0"/>
                          <a:cs typeface="Times New Roman" panose="02020603050405020304" pitchFamily="18" charset="0"/>
                        </a:rPr>
                        <a:t> та за </a:t>
                      </a:r>
                      <a:r>
                        <a:rPr lang="ru-RU" sz="1200" dirty="0" err="1" smtClean="0">
                          <a:latin typeface="Times New Roman" panose="02020603050405020304" pitchFamily="18" charset="0"/>
                          <a:cs typeface="Times New Roman" panose="02020603050405020304" pitchFamily="18" charset="0"/>
                        </a:rPr>
                        <a:t>віком</a:t>
                      </a:r>
                      <a:r>
                        <a:rPr lang="ru-RU"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uk-UA" dirty="0"/>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Мінсоцполітики</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Адміністративні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дані</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0865">
                <a:tc>
                  <a:txBody>
                    <a:bodyPr/>
                    <a:lstStyle/>
                    <a:p>
                      <a:r>
                        <a:rPr lang="ru-RU" sz="1200" dirty="0" smtClean="0">
                          <a:latin typeface="Times New Roman" panose="02020603050405020304" pitchFamily="18" charset="0"/>
                          <a:cs typeface="Times New Roman" panose="02020603050405020304" pitchFamily="18" charset="0"/>
                        </a:rPr>
                        <a:t>5.3.1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20-24 роки,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вступили у </a:t>
                      </a:r>
                      <a:r>
                        <a:rPr lang="ru-RU" sz="1200" dirty="0" err="1" smtClean="0">
                          <a:latin typeface="Times New Roman" panose="02020603050405020304" pitchFamily="18" charset="0"/>
                          <a:cs typeface="Times New Roman" panose="02020603050405020304" pitchFamily="18" charset="0"/>
                        </a:rPr>
                        <a:t>шлюб</a:t>
                      </a:r>
                      <a:r>
                        <a:rPr lang="ru-RU" sz="1200" dirty="0" smtClean="0">
                          <a:latin typeface="Times New Roman" panose="02020603050405020304" pitchFamily="18" charset="0"/>
                          <a:cs typeface="Times New Roman" panose="02020603050405020304" pitchFamily="18" charset="0"/>
                        </a:rPr>
                        <a:t> до</a:t>
                      </a:r>
                      <a:r>
                        <a:rPr lang="ru-RU" sz="1200" baseline="0" dirty="0" smtClean="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15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та до 18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uk-UA"/>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err="1" smtClean="0">
                          <a:latin typeface="Times New Roman" panose="02020603050405020304" pitchFamily="18" charset="0"/>
                          <a:cs typeface="Times New Roman" panose="02020603050405020304" pitchFamily="18" charset="0"/>
                        </a:rPr>
                        <a:t>Адміністративні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дані</a:t>
                      </a:r>
                      <a:endParaRPr lang="uk-UA" sz="1200" dirty="0" smtClean="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4581">
                <a:tc gridSpan="4">
                  <a:txBody>
                    <a:bodyPr/>
                    <a:lstStyle/>
                    <a:p>
                      <a:pPr algn="just"/>
                      <a:r>
                        <a:rPr lang="ru-RU" sz="1600" b="1" dirty="0" err="1" smtClean="0">
                          <a:latin typeface="Times New Roman" panose="02020603050405020304" pitchFamily="18" charset="0"/>
                          <a:cs typeface="Times New Roman" panose="02020603050405020304" pitchFamily="18" charset="0"/>
                        </a:rPr>
                        <a:t>Ціль</a:t>
                      </a:r>
                      <a:r>
                        <a:rPr lang="ru-RU" sz="1600" b="1" dirty="0" smtClean="0">
                          <a:latin typeface="Times New Roman" panose="02020603050405020304" pitchFamily="18" charset="0"/>
                          <a:cs typeface="Times New Roman" panose="02020603050405020304" pitchFamily="18" charset="0"/>
                        </a:rPr>
                        <a:t> 8. </a:t>
                      </a:r>
                      <a:r>
                        <a:rPr lang="ru-RU" sz="1600" b="1" dirty="0" err="1" smtClean="0">
                          <a:latin typeface="Times New Roman" panose="02020603050405020304" pitchFamily="18" charset="0"/>
                          <a:cs typeface="Times New Roman" panose="02020603050405020304" pitchFamily="18" charset="0"/>
                        </a:rPr>
                        <a:t>Сприяння</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поступальному</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всеохоплюючому</a:t>
                      </a:r>
                      <a:r>
                        <a:rPr lang="ru-RU" sz="1600" b="1" dirty="0" smtClean="0">
                          <a:latin typeface="Times New Roman" panose="02020603050405020304" pitchFamily="18" charset="0"/>
                          <a:cs typeface="Times New Roman" panose="02020603050405020304" pitchFamily="18" charset="0"/>
                        </a:rPr>
                        <a:t> та </a:t>
                      </a:r>
                      <a:r>
                        <a:rPr lang="ru-RU" sz="1600" b="1" dirty="0" err="1" smtClean="0">
                          <a:latin typeface="Times New Roman" panose="02020603050405020304" pitchFamily="18" charset="0"/>
                          <a:cs typeface="Times New Roman" panose="02020603050405020304" pitchFamily="18" charset="0"/>
                        </a:rPr>
                        <a:t>сталому</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економічному</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зростанню</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повній</a:t>
                      </a:r>
                      <a:r>
                        <a:rPr lang="ru-RU" sz="1600" b="1" dirty="0" smtClean="0">
                          <a:latin typeface="Times New Roman" panose="02020603050405020304" pitchFamily="18" charset="0"/>
                          <a:cs typeface="Times New Roman" panose="02020603050405020304" pitchFamily="18" charset="0"/>
                        </a:rPr>
                        <a:t> і </a:t>
                      </a:r>
                      <a:r>
                        <a:rPr lang="ru-RU" sz="1600" b="1" dirty="0" err="1" smtClean="0">
                          <a:latin typeface="Times New Roman" panose="02020603050405020304" pitchFamily="18" charset="0"/>
                          <a:cs typeface="Times New Roman" panose="02020603050405020304" pitchFamily="18" charset="0"/>
                        </a:rPr>
                        <a:t>продуктивній</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зайнятості</a:t>
                      </a:r>
                      <a:r>
                        <a:rPr lang="ru-RU" sz="1600" b="1" dirty="0" smtClean="0">
                          <a:latin typeface="Times New Roman" panose="02020603050405020304" pitchFamily="18" charset="0"/>
                          <a:cs typeface="Times New Roman" panose="02020603050405020304" pitchFamily="18" charset="0"/>
                        </a:rPr>
                        <a:t> та </a:t>
                      </a:r>
                      <a:r>
                        <a:rPr lang="ru-RU" sz="1600" b="1" dirty="0" err="1" smtClean="0">
                          <a:latin typeface="Times New Roman" panose="02020603050405020304" pitchFamily="18" charset="0"/>
                          <a:cs typeface="Times New Roman" panose="02020603050405020304" pitchFamily="18" charset="0"/>
                        </a:rPr>
                        <a:t>гідній</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праці</a:t>
                      </a:r>
                      <a:r>
                        <a:rPr lang="ru-RU" sz="1600" b="1" dirty="0" smtClean="0">
                          <a:latin typeface="Times New Roman" panose="02020603050405020304" pitchFamily="18" charset="0"/>
                          <a:cs typeface="Times New Roman" panose="02020603050405020304" pitchFamily="18" charset="0"/>
                        </a:rPr>
                        <a:t> для </a:t>
                      </a:r>
                      <a:r>
                        <a:rPr lang="ru-RU" sz="1600" b="1" dirty="0" err="1" smtClean="0">
                          <a:latin typeface="Times New Roman" panose="02020603050405020304" pitchFamily="18" charset="0"/>
                          <a:cs typeface="Times New Roman" panose="02020603050405020304" pitchFamily="18" charset="0"/>
                        </a:rPr>
                        <a:t>всіх</a:t>
                      </a:r>
                      <a:endParaRPr lang="uk-UA" sz="1600" b="1"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sz="1200" dirty="0"/>
                    </a:p>
                  </a:txBody>
                  <a:tcPr/>
                </a:tc>
                <a:tc hMerge="1">
                  <a:txBody>
                    <a:bodyPr/>
                    <a:lstStyle/>
                    <a:p>
                      <a:endParaRPr lang="uk-UA" sz="1200" dirty="0"/>
                    </a:p>
                  </a:txBody>
                  <a:tcPr/>
                </a:tc>
              </a:tr>
              <a:tr h="732786">
                <a:tc>
                  <a:txBody>
                    <a:bodyPr/>
                    <a:lstStyle/>
                    <a:p>
                      <a:r>
                        <a:rPr lang="ru-RU" sz="1200" dirty="0" smtClean="0">
                          <a:latin typeface="Times New Roman" panose="02020603050405020304" pitchFamily="18" charset="0"/>
                          <a:cs typeface="Times New Roman" panose="02020603050405020304" pitchFamily="18" charset="0"/>
                        </a:rPr>
                        <a:t>8.6.1.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молоді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віком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15 до 24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a:t>
                      </a:r>
                      <a:r>
                        <a:rPr lang="ru-RU" sz="1200" dirty="0" smtClean="0">
                          <a:latin typeface="Times New Roman" panose="02020603050405020304" pitchFamily="18" charset="0"/>
                          <a:cs typeface="Times New Roman" panose="02020603050405020304" pitchFamily="18" charset="0"/>
                        </a:rPr>
                        <a:t> не </a:t>
                      </a:r>
                      <a:r>
                        <a:rPr lang="ru-RU" sz="1200" dirty="0" err="1" smtClean="0">
                          <a:latin typeface="Times New Roman" panose="02020603050405020304" pitchFamily="18" charset="0"/>
                          <a:cs typeface="Times New Roman" panose="02020603050405020304" pitchFamily="18" charset="0"/>
                        </a:rPr>
                        <a:t>працює</a:t>
                      </a:r>
                      <a:r>
                        <a:rPr lang="ru-RU" sz="1200" dirty="0" smtClean="0">
                          <a:latin typeface="Times New Roman" panose="02020603050405020304" pitchFamily="18" charset="0"/>
                          <a:cs typeface="Times New Roman" panose="02020603050405020304" pitchFamily="18" charset="0"/>
                        </a:rPr>
                        <a:t>, не </a:t>
                      </a:r>
                      <a:r>
                        <a:rPr lang="ru-RU" sz="1200" dirty="0" err="1" smtClean="0">
                          <a:latin typeface="Times New Roman" panose="02020603050405020304" pitchFamily="18" charset="0"/>
                          <a:cs typeface="Times New Roman" panose="02020603050405020304" pitchFamily="18" charset="0"/>
                        </a:rPr>
                        <a:t>навчається</a:t>
                      </a:r>
                      <a:r>
                        <a:rPr lang="ru-RU" sz="1200" dirty="0" smtClean="0">
                          <a:latin typeface="Times New Roman" panose="02020603050405020304" pitchFamily="18" charset="0"/>
                          <a:cs typeface="Times New Roman" panose="02020603050405020304" pitchFamily="18" charset="0"/>
                        </a:rPr>
                        <a:t> та не </a:t>
                      </a:r>
                      <a:r>
                        <a:rPr lang="ru-RU" sz="1200" dirty="0" err="1" smtClean="0">
                          <a:latin typeface="Times New Roman" panose="02020603050405020304" pitchFamily="18" charset="0"/>
                          <a:cs typeface="Times New Roman" panose="02020603050405020304" pitchFamily="18" charset="0"/>
                        </a:rPr>
                        <a:t>набуває</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професійних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навичок</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uk-UA" dirty="0"/>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err="1" smtClean="0">
                          <a:latin typeface="Times New Roman" panose="02020603050405020304" pitchFamily="18" charset="0"/>
                          <a:cs typeface="Times New Roman" panose="02020603050405020304" pitchFamily="18" charset="0"/>
                        </a:rPr>
                        <a:t>Держстат</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Обстеження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робочої</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сили</a:t>
                      </a:r>
                      <a:endParaRPr lang="uk-UA" sz="1200" dirty="0">
                        <a:latin typeface="Times New Roman" panose="02020603050405020304" pitchFamily="18" charset="0"/>
                        <a:cs typeface="Times New Roman" panose="02020603050405020304" pitchFamily="18" charset="0"/>
                      </a:endParaRPr>
                    </a:p>
                  </a:txBody>
                  <a:tcPr marL="91436" marR="91436"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8" name="Группа 7"/>
          <p:cNvGrpSpPr/>
          <p:nvPr/>
        </p:nvGrpSpPr>
        <p:grpSpPr>
          <a:xfrm>
            <a:off x="156378" y="617051"/>
            <a:ext cx="9365687" cy="1038846"/>
            <a:chOff x="0" y="738480"/>
            <a:chExt cx="9365687" cy="1038846"/>
          </a:xfrm>
        </p:grpSpPr>
        <p:sp>
          <p:nvSpPr>
            <p:cNvPr id="9" name="Прямоугольник 5"/>
            <p:cNvSpPr>
              <a:spLocks noChangeArrowheads="1"/>
            </p:cNvSpPr>
            <p:nvPr/>
          </p:nvSpPr>
          <p:spPr bwMode="auto">
            <a:xfrm>
              <a:off x="0" y="1130995"/>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1152915" y="738480"/>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34719208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7913"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57566"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91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3250027052"/>
              </p:ext>
            </p:extLst>
          </p:nvPr>
        </p:nvGraphicFramePr>
        <p:xfrm>
          <a:off x="107504" y="2127696"/>
          <a:ext cx="9036496" cy="4464496"/>
        </p:xfrm>
        <a:graphic>
          <a:graphicData uri="http://schemas.openxmlformats.org/drawingml/2006/table">
            <a:tbl>
              <a:tblPr firstRow="1" bandRow="1">
                <a:tableStyleId>{7DF18680-E054-41AD-8BC1-D1AEF772440D}</a:tableStyleId>
              </a:tblPr>
              <a:tblGrid>
                <a:gridCol w="2871426"/>
                <a:gridCol w="2905378"/>
                <a:gridCol w="1700709"/>
                <a:gridCol w="1558983"/>
              </a:tblGrid>
              <a:tr h="1080239">
                <a:tc>
                  <a:txBody>
                    <a:bodyPr/>
                    <a:lstStyle/>
                    <a:p>
                      <a:pPr algn="ctr"/>
                      <a:endParaRPr lang="uk-UA" sz="16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080">
                <a:tc gridSpan="4">
                  <a:txBody>
                    <a:bodyPr/>
                    <a:lstStyle/>
                    <a:p>
                      <a:r>
                        <a:rPr lang="ru-RU" sz="1600" b="1" dirty="0" err="1" smtClean="0">
                          <a:latin typeface="Times New Roman" panose="02020603050405020304" pitchFamily="18" charset="0"/>
                          <a:cs typeface="Times New Roman" panose="02020603050405020304" pitchFamily="18" charset="0"/>
                        </a:rPr>
                        <a:t>Ціль</a:t>
                      </a:r>
                      <a:r>
                        <a:rPr lang="ru-RU" sz="1600" b="1" dirty="0" smtClean="0">
                          <a:latin typeface="Times New Roman" panose="02020603050405020304" pitchFamily="18" charset="0"/>
                          <a:cs typeface="Times New Roman" panose="02020603050405020304" pitchFamily="18" charset="0"/>
                        </a:rPr>
                        <a:t> 10. </a:t>
                      </a:r>
                      <a:r>
                        <a:rPr lang="ru-RU" sz="1600" b="1" dirty="0" err="1" smtClean="0">
                          <a:latin typeface="Times New Roman" panose="02020603050405020304" pitchFamily="18" charset="0"/>
                          <a:cs typeface="Times New Roman" panose="02020603050405020304" pitchFamily="18" charset="0"/>
                        </a:rPr>
                        <a:t>Скорочення</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нерівності</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всередині</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країн</a:t>
                      </a:r>
                      <a:r>
                        <a:rPr lang="ru-RU" sz="1600" b="1" dirty="0" smtClean="0">
                          <a:latin typeface="Times New Roman" panose="02020603050405020304" pitchFamily="18" charset="0"/>
                          <a:cs typeface="Times New Roman" panose="02020603050405020304" pitchFamily="18" charset="0"/>
                        </a:rPr>
                        <a:t> і </a:t>
                      </a:r>
                      <a:r>
                        <a:rPr lang="ru-RU" sz="1600" b="1" dirty="0" err="1" smtClean="0">
                          <a:latin typeface="Times New Roman" panose="02020603050405020304" pitchFamily="18" charset="0"/>
                          <a:cs typeface="Times New Roman" panose="02020603050405020304" pitchFamily="18" charset="0"/>
                        </a:rPr>
                        <a:t>між</a:t>
                      </a:r>
                      <a:r>
                        <a:rPr lang="ru-RU" sz="1600" b="1" dirty="0" smtClean="0">
                          <a:latin typeface="Times New Roman" panose="02020603050405020304" pitchFamily="18" charset="0"/>
                          <a:cs typeface="Times New Roman" panose="02020603050405020304" pitchFamily="18" charset="0"/>
                        </a:rPr>
                        <a:t> ними</a:t>
                      </a:r>
                      <a:endParaRPr lang="uk-UA" sz="1600" b="1"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r>
              <a:tr h="1440001">
                <a:tc>
                  <a:txBody>
                    <a:bodyPr/>
                    <a:lstStyle/>
                    <a:p>
                      <a:r>
                        <a:rPr lang="ru-RU" sz="1200" dirty="0" smtClean="0">
                          <a:solidFill>
                            <a:schemeClr val="tx1"/>
                          </a:solidFill>
                          <a:latin typeface="Times New Roman" panose="02020603050405020304" pitchFamily="18" charset="0"/>
                          <a:cs typeface="Times New Roman" panose="02020603050405020304" pitchFamily="18" charset="0"/>
                        </a:rPr>
                        <a:t>10.3.1 </a:t>
                      </a:r>
                      <a:r>
                        <a:rPr lang="ru-RU" sz="1200" dirty="0" err="1" smtClean="0">
                          <a:solidFill>
                            <a:schemeClr val="tx1"/>
                          </a:solidFill>
                          <a:latin typeface="Times New Roman" panose="02020603050405020304" pitchFamily="18" charset="0"/>
                          <a:cs typeface="Times New Roman" panose="02020603050405020304" pitchFamily="18" charset="0"/>
                        </a:rPr>
                        <a:t>Частка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населення</a:t>
                      </a:r>
                      <a:r>
                        <a:rPr lang="ru-RU" sz="1200" dirty="0" smtClean="0">
                          <a:solidFill>
                            <a:schemeClr val="tx1"/>
                          </a:solidFill>
                          <a:latin typeface="Times New Roman" panose="02020603050405020304" pitchFamily="18" charset="0"/>
                          <a:cs typeface="Times New Roman" panose="02020603050405020304" pitchFamily="18" charset="0"/>
                        </a:rPr>
                        <a:t>, яке за </a:t>
                      </a:r>
                      <a:r>
                        <a:rPr lang="ru-RU" sz="1200" dirty="0" err="1" smtClean="0">
                          <a:solidFill>
                            <a:schemeClr val="tx1"/>
                          </a:solidFill>
                          <a:latin typeface="Times New Roman" panose="02020603050405020304" pitchFamily="18" charset="0"/>
                          <a:cs typeface="Times New Roman" panose="02020603050405020304" pitchFamily="18" charset="0"/>
                        </a:rPr>
                        <a:t>їхніми</a:t>
                      </a:r>
                      <a:r>
                        <a:rPr lang="ru-RU" sz="1200" baseline="0" dirty="0" smtClean="0">
                          <a:solidFill>
                            <a:schemeClr val="tx1"/>
                          </a:solidFill>
                          <a:latin typeface="Times New Roman" panose="02020603050405020304" pitchFamily="18" charset="0"/>
                          <a:cs typeface="Times New Roman" panose="02020603050405020304" pitchFamily="18" charset="0"/>
                        </a:rPr>
                        <a:t> словами, </a:t>
                      </a:r>
                      <a:r>
                        <a:rPr lang="ru-RU" sz="1200" baseline="0" dirty="0" err="1" smtClean="0">
                          <a:solidFill>
                            <a:schemeClr val="tx1"/>
                          </a:solidFill>
                          <a:latin typeface="Times New Roman" panose="02020603050405020304" pitchFamily="18" charset="0"/>
                          <a:cs typeface="Times New Roman" panose="02020603050405020304" pitchFamily="18" charset="0"/>
                        </a:rPr>
                        <a:t>відчувало</a:t>
                      </a:r>
                      <a:r>
                        <a:rPr lang="ru-RU" sz="1200" baseline="0" dirty="0" smtClean="0">
                          <a:solidFill>
                            <a:schemeClr val="tx1"/>
                          </a:solidFill>
                          <a:latin typeface="Times New Roman" panose="02020603050405020304" pitchFamily="18" charset="0"/>
                          <a:cs typeface="Times New Roman" panose="02020603050405020304" pitchFamily="18" charset="0"/>
                        </a:rPr>
                        <a:t> по </a:t>
                      </a:r>
                      <a:r>
                        <a:rPr lang="ru-RU" sz="1200" baseline="0" dirty="0" err="1" smtClean="0">
                          <a:solidFill>
                            <a:schemeClr val="tx1"/>
                          </a:solidFill>
                          <a:latin typeface="Times New Roman" panose="02020603050405020304" pitchFamily="18" charset="0"/>
                          <a:cs typeface="Times New Roman" panose="02020603050405020304" pitchFamily="18" charset="0"/>
                        </a:rPr>
                        <a:t>відношенню</a:t>
                      </a:r>
                      <a:r>
                        <a:rPr lang="ru-RU" sz="1200" baseline="0" dirty="0" smtClean="0">
                          <a:solidFill>
                            <a:schemeClr val="tx1"/>
                          </a:solidFill>
                          <a:latin typeface="Times New Roman" panose="02020603050405020304" pitchFamily="18" charset="0"/>
                          <a:cs typeface="Times New Roman" panose="02020603050405020304" pitchFamily="18" charset="0"/>
                        </a:rPr>
                        <a:t> до себе </a:t>
                      </a:r>
                      <a:r>
                        <a:rPr lang="ru-RU" sz="1200" baseline="0" dirty="0" err="1" smtClean="0">
                          <a:solidFill>
                            <a:schemeClr val="tx1"/>
                          </a:solidFill>
                          <a:latin typeface="Times New Roman" panose="02020603050405020304" pitchFamily="18" charset="0"/>
                          <a:cs typeface="Times New Roman" panose="02020603050405020304" pitchFamily="18" charset="0"/>
                        </a:rPr>
                        <a:t>дискримінацію</a:t>
                      </a:r>
                      <a:r>
                        <a:rPr lang="ru-RU" sz="1200" baseline="0" dirty="0" smtClean="0">
                          <a:solidFill>
                            <a:schemeClr val="tx1"/>
                          </a:solidFill>
                          <a:latin typeface="Times New Roman" panose="02020603050405020304" pitchFamily="18" charset="0"/>
                          <a:cs typeface="Times New Roman" panose="02020603050405020304" pitchFamily="18" charset="0"/>
                        </a:rPr>
                        <a:t> </a:t>
                      </a:r>
                      <a:r>
                        <a:rPr lang="ru-RU" sz="1200" baseline="0" dirty="0" err="1" smtClean="0">
                          <a:solidFill>
                            <a:schemeClr val="tx1"/>
                          </a:solidFill>
                          <a:latin typeface="Times New Roman" panose="02020603050405020304" pitchFamily="18" charset="0"/>
                          <a:cs typeface="Times New Roman" panose="02020603050405020304" pitchFamily="18" charset="0"/>
                        </a:rPr>
                        <a:t>або</a:t>
                      </a:r>
                      <a:r>
                        <a:rPr lang="ru-RU" sz="1200" baseline="0" dirty="0" smtClean="0">
                          <a:solidFill>
                            <a:schemeClr val="tx1"/>
                          </a:solidFill>
                          <a:latin typeface="Times New Roman" panose="02020603050405020304" pitchFamily="18" charset="0"/>
                          <a:cs typeface="Times New Roman" panose="02020603050405020304" pitchFamily="18" charset="0"/>
                        </a:rPr>
                        <a:t> </a:t>
                      </a:r>
                      <a:r>
                        <a:rPr lang="ru-RU" sz="1200" baseline="0" dirty="0" err="1" smtClean="0">
                          <a:solidFill>
                            <a:schemeClr val="tx1"/>
                          </a:solidFill>
                          <a:latin typeface="Times New Roman" panose="02020603050405020304" pitchFamily="18" charset="0"/>
                          <a:cs typeface="Times New Roman" panose="02020603050405020304" pitchFamily="18" charset="0"/>
                        </a:rPr>
                        <a:t>утиски</a:t>
                      </a:r>
                      <a:r>
                        <a:rPr lang="ru-RU" sz="1200" baseline="0" dirty="0" smtClean="0">
                          <a:solidFill>
                            <a:schemeClr val="tx1"/>
                          </a:solidFill>
                          <a:latin typeface="Times New Roman" panose="02020603050405020304" pitchFamily="18" charset="0"/>
                          <a:cs typeface="Times New Roman" panose="02020603050405020304" pitchFamily="18" charset="0"/>
                        </a:rPr>
                        <a:t> в </a:t>
                      </a:r>
                      <a:r>
                        <a:rPr lang="ru-RU" sz="1200" baseline="0" dirty="0" err="1" smtClean="0">
                          <a:solidFill>
                            <a:schemeClr val="tx1"/>
                          </a:solidFill>
                          <a:latin typeface="Times New Roman" panose="02020603050405020304" pitchFamily="18" charset="0"/>
                          <a:cs typeface="Times New Roman" panose="02020603050405020304" pitchFamily="18" charset="0"/>
                        </a:rPr>
                        <a:t>останні</a:t>
                      </a:r>
                      <a:r>
                        <a:rPr lang="ru-RU" sz="1200" baseline="0"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12 </a:t>
                      </a:r>
                      <a:r>
                        <a:rPr lang="ru-RU" sz="1200" dirty="0" err="1" smtClean="0">
                          <a:solidFill>
                            <a:schemeClr val="tx1"/>
                          </a:solidFill>
                          <a:latin typeface="Times New Roman" panose="02020603050405020304" pitchFamily="18" charset="0"/>
                          <a:cs typeface="Times New Roman" panose="02020603050405020304" pitchFamily="18" charset="0"/>
                        </a:rPr>
                        <a:t>місяців</a:t>
                      </a:r>
                      <a:r>
                        <a:rPr lang="ru-RU" sz="1200" dirty="0" smtClean="0">
                          <a:solidFill>
                            <a:schemeClr val="tx1"/>
                          </a:solidFill>
                          <a:latin typeface="Times New Roman" panose="02020603050405020304" pitchFamily="18" charset="0"/>
                          <a:cs typeface="Times New Roman" panose="02020603050405020304" pitchFamily="18" charset="0"/>
                        </a:rPr>
                        <a:t> за </a:t>
                      </a:r>
                      <a:r>
                        <a:rPr lang="ru-RU" sz="1200" dirty="0" err="1" smtClean="0">
                          <a:solidFill>
                            <a:schemeClr val="tx1"/>
                          </a:solidFill>
                          <a:latin typeface="Times New Roman" panose="02020603050405020304" pitchFamily="18" charset="0"/>
                          <a:cs typeface="Times New Roman" panose="02020603050405020304" pitchFamily="18" charset="0"/>
                        </a:rPr>
                        <a:t>ознаками</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дискримінації</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заборонених</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міжнародними</a:t>
                      </a:r>
                      <a:r>
                        <a:rPr lang="ru-RU" sz="1200" dirty="0" smtClean="0">
                          <a:solidFill>
                            <a:schemeClr val="tx1"/>
                          </a:solidFill>
                          <a:latin typeface="Times New Roman" panose="02020603050405020304" pitchFamily="18" charset="0"/>
                          <a:cs typeface="Times New Roman" panose="02020603050405020304" pitchFamily="18" charset="0"/>
                        </a:rPr>
                        <a:t> нормами</a:t>
                      </a:r>
                      <a:r>
                        <a:rPr lang="ru-RU" sz="1200" baseline="0" dirty="0" smtClean="0">
                          <a:solidFill>
                            <a:schemeClr val="tx1"/>
                          </a:solidFill>
                          <a:latin typeface="Times New Roman" panose="02020603050405020304" pitchFamily="18" charset="0"/>
                          <a:cs typeface="Times New Roman" panose="02020603050405020304" pitchFamily="18" charset="0"/>
                        </a:rPr>
                        <a:t> в </a:t>
                      </a:r>
                      <a:r>
                        <a:rPr lang="ru-RU" sz="1200" baseline="0" dirty="0" err="1" smtClean="0">
                          <a:solidFill>
                            <a:schemeClr val="tx1"/>
                          </a:solidFill>
                          <a:latin typeface="Times New Roman" panose="02020603050405020304" pitchFamily="18" charset="0"/>
                          <a:cs typeface="Times New Roman" panose="02020603050405020304" pitchFamily="18" charset="0"/>
                        </a:rPr>
                        <a:t>галузі</a:t>
                      </a:r>
                      <a:r>
                        <a:rPr lang="ru-RU" sz="1200" dirty="0" smtClean="0">
                          <a:solidFill>
                            <a:schemeClr val="tx1"/>
                          </a:solidFill>
                          <a:latin typeface="Times New Roman" panose="02020603050405020304" pitchFamily="18" charset="0"/>
                          <a:cs typeface="Times New Roman" panose="02020603050405020304" pitchFamily="18" charset="0"/>
                        </a:rPr>
                        <a:t> прав</a:t>
                      </a:r>
                      <a:r>
                        <a:rPr lang="ru-RU" sz="1200" baseline="0" dirty="0" smtClean="0">
                          <a:solidFill>
                            <a:schemeClr val="tx1"/>
                          </a:solidFill>
                          <a:latin typeface="Times New Roman" panose="02020603050405020304" pitchFamily="18" charset="0"/>
                          <a:cs typeface="Times New Roman" panose="02020603050405020304" pitchFamily="18" charset="0"/>
                        </a:rPr>
                        <a:t> </a:t>
                      </a:r>
                      <a:r>
                        <a:rPr lang="ru-RU" sz="1200" baseline="0" dirty="0" err="1" smtClean="0">
                          <a:solidFill>
                            <a:schemeClr val="tx1"/>
                          </a:solidFill>
                          <a:latin typeface="Times New Roman" panose="02020603050405020304" pitchFamily="18" charset="0"/>
                          <a:cs typeface="Times New Roman" panose="02020603050405020304" pitchFamily="18" charset="0"/>
                        </a:rPr>
                        <a:t>людини</a:t>
                      </a:r>
                      <a:endParaRPr lang="uk-UA" sz="1200" dirty="0">
                        <a:solidFill>
                          <a:schemeClr val="tx1"/>
                        </a:solidFill>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kern="1200" dirty="0" smtClean="0">
                          <a:solidFill>
                            <a:schemeClr val="dk1"/>
                          </a:solidFill>
                          <a:latin typeface="Times New Roman" panose="02020603050405020304" pitchFamily="18" charset="0"/>
                          <a:ea typeface="+mn-ea"/>
                          <a:cs typeface="Times New Roman" panose="02020603050405020304" pitchFamily="18" charset="0"/>
                        </a:rPr>
                        <a:t>-</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8143">
                <a:tc gridSpan="4">
                  <a:txBody>
                    <a:bodyPr/>
                    <a:lstStyle/>
                    <a:p>
                      <a:pPr algn="just"/>
                      <a:r>
                        <a:rPr lang="ru-RU" sz="1600" b="1" dirty="0" err="1" smtClean="0">
                          <a:latin typeface="Times New Roman" panose="02020603050405020304" pitchFamily="18" charset="0"/>
                          <a:cs typeface="Times New Roman" panose="02020603050405020304" pitchFamily="18" charset="0"/>
                        </a:rPr>
                        <a:t>Ціль</a:t>
                      </a:r>
                      <a:r>
                        <a:rPr lang="ru-RU" sz="1600" b="1" dirty="0" smtClean="0">
                          <a:latin typeface="Times New Roman" panose="02020603050405020304" pitchFamily="18" charset="0"/>
                          <a:cs typeface="Times New Roman" panose="02020603050405020304" pitchFamily="18" charset="0"/>
                        </a:rPr>
                        <a:t> 11. </a:t>
                      </a:r>
                      <a:r>
                        <a:rPr lang="ru-RU" sz="1600" b="1" dirty="0" err="1" smtClean="0">
                          <a:latin typeface="Times New Roman" panose="02020603050405020304" pitchFamily="18" charset="0"/>
                          <a:cs typeface="Times New Roman" panose="02020603050405020304" pitchFamily="18" charset="0"/>
                        </a:rPr>
                        <a:t>Забезпечення</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відкритості</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безпеки</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життєстійкості</a:t>
                      </a:r>
                      <a:r>
                        <a:rPr lang="ru-RU" sz="1600" b="1" dirty="0" smtClean="0">
                          <a:latin typeface="Times New Roman" panose="02020603050405020304" pitchFamily="18" charset="0"/>
                          <a:cs typeface="Times New Roman" panose="02020603050405020304" pitchFamily="18" charset="0"/>
                        </a:rPr>
                        <a:t> й </a:t>
                      </a:r>
                      <a:r>
                        <a:rPr lang="ru-RU" sz="1600" b="1" dirty="0" err="1" smtClean="0">
                          <a:latin typeface="Times New Roman" panose="02020603050405020304" pitchFamily="18" charset="0"/>
                          <a:cs typeface="Times New Roman" panose="02020603050405020304" pitchFamily="18" charset="0"/>
                        </a:rPr>
                        <a:t>екологічної</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стійкості</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міст</a:t>
                      </a:r>
                      <a:r>
                        <a:rPr lang="ru-RU" sz="1600" b="1" dirty="0" smtClean="0">
                          <a:latin typeface="Times New Roman" panose="02020603050405020304" pitchFamily="18" charset="0"/>
                          <a:cs typeface="Times New Roman" panose="02020603050405020304" pitchFamily="18" charset="0"/>
                        </a:rPr>
                        <a:t> і </a:t>
                      </a:r>
                      <a:r>
                        <a:rPr lang="ru-RU" sz="1600" b="1" dirty="0" err="1" smtClean="0">
                          <a:latin typeface="Times New Roman" panose="02020603050405020304" pitchFamily="18" charset="0"/>
                          <a:cs typeface="Times New Roman" panose="02020603050405020304" pitchFamily="18" charset="0"/>
                        </a:rPr>
                        <a:t>населених</a:t>
                      </a:r>
                      <a:r>
                        <a:rPr lang="ru-RU" sz="1600" b="1" dirty="0" smtClean="0">
                          <a:latin typeface="Times New Roman" panose="02020603050405020304" pitchFamily="18" charset="0"/>
                          <a:cs typeface="Times New Roman" panose="02020603050405020304" pitchFamily="18" charset="0"/>
                        </a:rPr>
                        <a:t> </a:t>
                      </a:r>
                      <a:r>
                        <a:rPr lang="ru-RU" sz="1600" b="1" dirty="0" err="1" smtClean="0">
                          <a:latin typeface="Times New Roman" panose="02020603050405020304" pitchFamily="18" charset="0"/>
                          <a:cs typeface="Times New Roman" panose="02020603050405020304" pitchFamily="18" charset="0"/>
                        </a:rPr>
                        <a:t>пунктів</a:t>
                      </a:r>
                      <a:endParaRPr lang="uk-UA" sz="1600" b="1"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936033">
                <a:tc>
                  <a:txBody>
                    <a:bodyPr/>
                    <a:lstStyle/>
                    <a:p>
                      <a:r>
                        <a:rPr lang="ru-RU" sz="1200" dirty="0" smtClean="0">
                          <a:latin typeface="Times New Roman" panose="02020603050405020304" pitchFamily="18" charset="0"/>
                          <a:cs typeface="Times New Roman" panose="02020603050405020304" pitchFamily="18" charset="0"/>
                        </a:rPr>
                        <a:t>11.7.2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осіб, </a:t>
                      </a:r>
                      <a:r>
                        <a:rPr lang="ru-RU" sz="1200" dirty="0" err="1" smtClean="0">
                          <a:latin typeface="Times New Roman" panose="02020603050405020304" pitchFamily="18" charset="0"/>
                          <a:cs typeface="Times New Roman" panose="02020603050405020304" pitchFamily="18" charset="0"/>
                        </a:rPr>
                        <a:t>потерпілих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фізичних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сексуальних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домагань</a:t>
                      </a:r>
                      <a:r>
                        <a:rPr lang="ru-RU" sz="1200" dirty="0" smtClean="0">
                          <a:latin typeface="Times New Roman" panose="02020603050405020304" pitchFamily="18" charset="0"/>
                          <a:cs typeface="Times New Roman" panose="02020603050405020304" pitchFamily="18" charset="0"/>
                        </a:rPr>
                        <a:t>, за </a:t>
                      </a:r>
                      <a:r>
                        <a:rPr lang="ru-RU" sz="1200" dirty="0" err="1" smtClean="0">
                          <a:latin typeface="Times New Roman" panose="02020603050405020304" pitchFamily="18" charset="0"/>
                          <a:cs typeface="Times New Roman" panose="02020603050405020304" pitchFamily="18" charset="0"/>
                        </a:rPr>
                        <a:t>статтю</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віком</a:t>
                      </a:r>
                      <a:r>
                        <a:rPr lang="ru-RU" sz="1200" dirty="0" smtClean="0">
                          <a:latin typeface="Times New Roman" panose="02020603050405020304" pitchFamily="18" charset="0"/>
                          <a:cs typeface="Times New Roman" panose="02020603050405020304" pitchFamily="18" charset="0"/>
                        </a:rPr>
                        <a:t>, станом </a:t>
                      </a:r>
                      <a:r>
                        <a:rPr lang="ru-RU" sz="1200" dirty="0" err="1" smtClean="0">
                          <a:latin typeface="Times New Roman" panose="02020603050405020304" pitchFamily="18" charset="0"/>
                          <a:cs typeface="Times New Roman" panose="02020603050405020304" pitchFamily="18" charset="0"/>
                        </a:rPr>
                        <a:t>інвалідності</a:t>
                      </a:r>
                      <a:r>
                        <a:rPr lang="ru-RU" sz="1200" dirty="0" smtClean="0">
                          <a:latin typeface="Times New Roman" panose="02020603050405020304" pitchFamily="18" charset="0"/>
                          <a:cs typeface="Times New Roman" panose="02020603050405020304" pitchFamily="18" charset="0"/>
                        </a:rPr>
                        <a:t> та </a:t>
                      </a:r>
                      <a:r>
                        <a:rPr lang="ru-RU" sz="1200" dirty="0" err="1" smtClean="0">
                          <a:latin typeface="Times New Roman" panose="02020603050405020304" pitchFamily="18" charset="0"/>
                          <a:cs typeface="Times New Roman" panose="02020603050405020304" pitchFamily="18" charset="0"/>
                        </a:rPr>
                        <a:t>місцем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події</a:t>
                      </a:r>
                      <a:r>
                        <a:rPr lang="ru-RU" sz="1200" dirty="0" smtClean="0">
                          <a:latin typeface="Times New Roman" panose="02020603050405020304" pitchFamily="18" charset="0"/>
                          <a:cs typeface="Times New Roman" panose="02020603050405020304" pitchFamily="18" charset="0"/>
                        </a:rPr>
                        <a:t>, за </a:t>
                      </a:r>
                      <a:r>
                        <a:rPr lang="ru-RU" sz="1200" dirty="0" err="1" smtClean="0">
                          <a:latin typeface="Times New Roman" panose="02020603050405020304" pitchFamily="18" charset="0"/>
                          <a:cs typeface="Times New Roman" panose="02020603050405020304" pitchFamily="18" charset="0"/>
                        </a:rPr>
                        <a:t>попередні</a:t>
                      </a:r>
                      <a:r>
                        <a:rPr lang="ru-RU" sz="1200" dirty="0" smtClean="0">
                          <a:latin typeface="Times New Roman" panose="02020603050405020304" pitchFamily="18" charset="0"/>
                          <a:cs typeface="Times New Roman" panose="02020603050405020304" pitchFamily="18" charset="0"/>
                        </a:rPr>
                        <a:t> 12 </a:t>
                      </a:r>
                      <a:r>
                        <a:rPr lang="ru-RU" sz="1200" dirty="0" err="1" smtClean="0">
                          <a:latin typeface="Times New Roman" panose="02020603050405020304" pitchFamily="18" charset="0"/>
                          <a:cs typeface="Times New Roman" panose="02020603050405020304" pitchFamily="18" charset="0"/>
                        </a:rPr>
                        <a:t>місяців</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8" name="Группа 7"/>
          <p:cNvGrpSpPr/>
          <p:nvPr/>
        </p:nvGrpSpPr>
        <p:grpSpPr>
          <a:xfrm>
            <a:off x="238516" y="786467"/>
            <a:ext cx="9365687" cy="1132166"/>
            <a:chOff x="238516" y="786467"/>
            <a:chExt cx="9365687" cy="1132166"/>
          </a:xfrm>
        </p:grpSpPr>
        <p:sp>
          <p:nvSpPr>
            <p:cNvPr id="9" name="Прямоугольник 5"/>
            <p:cNvSpPr>
              <a:spLocks noChangeArrowheads="1"/>
            </p:cNvSpPr>
            <p:nvPr/>
          </p:nvSpPr>
          <p:spPr bwMode="auto">
            <a:xfrm>
              <a:off x="238516" y="1272302"/>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1043608" y="786467"/>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23324645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9961"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42266"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62"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 xmlns:p14="http://schemas.microsoft.com/office/powerpoint/2010/main" val="2128765169"/>
              </p:ext>
            </p:extLst>
          </p:nvPr>
        </p:nvGraphicFramePr>
        <p:xfrm>
          <a:off x="0" y="1477004"/>
          <a:ext cx="9142266" cy="5091470"/>
        </p:xfrm>
        <a:graphic>
          <a:graphicData uri="http://schemas.openxmlformats.org/drawingml/2006/table">
            <a:tbl>
              <a:tblPr firstRow="1" bandRow="1">
                <a:tableStyleId>{7DF18680-E054-41AD-8BC1-D1AEF772440D}</a:tableStyleId>
              </a:tblPr>
              <a:tblGrid>
                <a:gridCol w="2905035"/>
                <a:gridCol w="2939385"/>
                <a:gridCol w="1720615"/>
                <a:gridCol w="1577231"/>
              </a:tblGrid>
              <a:tr h="958855">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600" dirty="0" smtClean="0">
                          <a:solidFill>
                            <a:schemeClr val="tx1"/>
                          </a:solidFill>
                          <a:latin typeface="Times New Roman" panose="02020603050405020304" pitchFamily="18" charset="0"/>
                          <a:cs typeface="Times New Roman" panose="02020603050405020304" pitchFamily="18" charset="0"/>
                        </a:rPr>
                        <a:t>Глобальні показники</a:t>
                      </a:r>
                      <a:endParaRPr lang="uk-UA" sz="1600" dirty="0">
                        <a:solidFill>
                          <a:schemeClr val="tx1"/>
                        </a:solidFill>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err="1" smtClean="0">
                          <a:solidFill>
                            <a:schemeClr val="tx1"/>
                          </a:solidFill>
                          <a:latin typeface="Times New Roman" panose="02020603050405020304" pitchFamily="18" charset="0"/>
                          <a:cs typeface="Times New Roman" panose="02020603050405020304" pitchFamily="18" charset="0"/>
                        </a:rPr>
                        <a:t>Національне</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використовується</a:t>
                      </a: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dirty="0" err="1" smtClean="0">
                          <a:solidFill>
                            <a:schemeClr val="tx1"/>
                          </a:solidFill>
                          <a:latin typeface="Times New Roman" panose="02020603050405020304" pitchFamily="18" charset="0"/>
                          <a:cs typeface="Times New Roman" panose="02020603050405020304" pitchFamily="18" charset="0"/>
                        </a:rPr>
                        <a:t>якщо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воно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відрізняється</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від</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міжнародного</a:t>
                      </a:r>
                      <a:r>
                        <a:rPr lang="ru-RU" sz="1400" dirty="0" smtClean="0">
                          <a:solidFill>
                            <a:schemeClr val="tx1"/>
                          </a:solidFill>
                          <a:latin typeface="Times New Roman" panose="02020603050405020304" pitchFamily="18" charset="0"/>
                          <a:cs typeface="Times New Roman" panose="02020603050405020304" pitchFamily="18" charset="0"/>
                        </a:rPr>
                        <a:t> </a:t>
                      </a:r>
                      <a:r>
                        <a:rPr lang="ru-RU" sz="1400" dirty="0" err="1" smtClean="0">
                          <a:solidFill>
                            <a:schemeClr val="tx1"/>
                          </a:solidFill>
                          <a:latin typeface="Times New Roman" panose="02020603050405020304" pitchFamily="18" charset="0"/>
                          <a:cs typeface="Times New Roman" panose="02020603050405020304" pitchFamily="18" charset="0"/>
                        </a:rPr>
                        <a:t>визначення</a:t>
                      </a:r>
                      <a:r>
                        <a:rPr lang="ru-RU" sz="1400" dirty="0" smtClean="0">
                          <a:solidFill>
                            <a:schemeClr val="tx1"/>
                          </a:solidFill>
                          <a:latin typeface="Times New Roman" panose="02020603050405020304" pitchFamily="18" charset="0"/>
                          <a:cs typeface="Times New Roman" panose="02020603050405020304" pitchFamily="18" charset="0"/>
                        </a:rPr>
                        <a:t>)</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Відповідальний за даний показник</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uk-UA" sz="1400" dirty="0" smtClean="0">
                        <a:solidFill>
                          <a:schemeClr val="tx1"/>
                        </a:solidFill>
                        <a:latin typeface="Times New Roman" panose="02020603050405020304" pitchFamily="18" charset="0"/>
                        <a:cs typeface="Times New Roman" panose="02020603050405020304" pitchFamily="18" charset="0"/>
                      </a:endParaRPr>
                    </a:p>
                    <a:p>
                      <a:pPr algn="ctr"/>
                      <a:r>
                        <a:rPr lang="uk-UA" sz="1400" dirty="0" smtClean="0">
                          <a:solidFill>
                            <a:schemeClr val="tx1"/>
                          </a:solidFill>
                          <a:latin typeface="Times New Roman" panose="02020603050405020304" pitchFamily="18" charset="0"/>
                          <a:cs typeface="Times New Roman" panose="02020603050405020304" pitchFamily="18" charset="0"/>
                        </a:rPr>
                        <a:t>Джерела</a:t>
                      </a:r>
                    </a:p>
                    <a:p>
                      <a:pPr algn="ctr"/>
                      <a:r>
                        <a:rPr lang="uk-UA" sz="1400" dirty="0" smtClean="0">
                          <a:solidFill>
                            <a:schemeClr val="tx1"/>
                          </a:solidFill>
                          <a:latin typeface="Times New Roman" panose="02020603050405020304" pitchFamily="18" charset="0"/>
                          <a:cs typeface="Times New Roman" panose="02020603050405020304" pitchFamily="18" charset="0"/>
                        </a:rPr>
                        <a:t>даних </a:t>
                      </a:r>
                      <a:endParaRPr lang="uk-UA" sz="1400" dirty="0">
                        <a:solidFill>
                          <a:schemeClr val="tx1"/>
                        </a:solidFill>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9299">
                <a:tc gridSpan="4">
                  <a:txBody>
                    <a:bodyPr/>
                    <a:lstStyle/>
                    <a:p>
                      <a:r>
                        <a:rPr lang="ru-RU" sz="1400" b="1" dirty="0" err="1" smtClean="0">
                          <a:latin typeface="Times New Roman" panose="02020603050405020304" pitchFamily="18" charset="0"/>
                          <a:cs typeface="Times New Roman" panose="02020603050405020304" pitchFamily="18" charset="0"/>
                        </a:rPr>
                        <a:t>Ціль</a:t>
                      </a:r>
                      <a:r>
                        <a:rPr lang="ru-RU" sz="1400" b="1" dirty="0" smtClean="0">
                          <a:latin typeface="Times New Roman" panose="02020603050405020304" pitchFamily="18" charset="0"/>
                          <a:cs typeface="Times New Roman" panose="02020603050405020304" pitchFamily="18" charset="0"/>
                        </a:rPr>
                        <a:t> 16. </a:t>
                      </a:r>
                      <a:r>
                        <a:rPr lang="ru-RU" sz="1400" b="1" dirty="0" err="1" smtClean="0">
                          <a:latin typeface="Times New Roman" panose="02020603050405020304" pitchFamily="18" charset="0"/>
                          <a:cs typeface="Times New Roman" panose="02020603050405020304" pitchFamily="18" charset="0"/>
                        </a:rPr>
                        <a:t>Сприяння</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побудові</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миролюбного</a:t>
                      </a:r>
                      <a:r>
                        <a:rPr lang="ru-RU" sz="1400" b="1" dirty="0" smtClean="0">
                          <a:latin typeface="Times New Roman" panose="02020603050405020304" pitchFamily="18" charset="0"/>
                          <a:cs typeface="Times New Roman" panose="02020603050405020304" pitchFamily="18" charset="0"/>
                        </a:rPr>
                        <a:t> й </a:t>
                      </a:r>
                      <a:r>
                        <a:rPr lang="ru-RU" sz="1400" b="1" dirty="0" err="1" smtClean="0">
                          <a:latin typeface="Times New Roman" panose="02020603050405020304" pitchFamily="18" charset="0"/>
                          <a:cs typeface="Times New Roman" panose="02020603050405020304" pitchFamily="18" charset="0"/>
                        </a:rPr>
                        <a:t>відкритого</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суспільства</a:t>
                      </a:r>
                      <a:r>
                        <a:rPr lang="ru-RU" sz="1400" b="1" dirty="0" smtClean="0">
                          <a:latin typeface="Times New Roman" panose="02020603050405020304" pitchFamily="18" charset="0"/>
                          <a:cs typeface="Times New Roman" panose="02020603050405020304" pitchFamily="18" charset="0"/>
                        </a:rPr>
                        <a:t> в </a:t>
                      </a:r>
                      <a:r>
                        <a:rPr lang="ru-RU" sz="1400" b="1" dirty="0" err="1" smtClean="0">
                          <a:latin typeface="Times New Roman" panose="02020603050405020304" pitchFamily="18" charset="0"/>
                          <a:cs typeface="Times New Roman" panose="02020603050405020304" pitchFamily="18" charset="0"/>
                        </a:rPr>
                        <a:t>інтересах</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сталого</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розвитку</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забезпечення</a:t>
                      </a:r>
                      <a:r>
                        <a:rPr lang="ru-RU" sz="1400" b="1" dirty="0" smtClean="0">
                          <a:latin typeface="Times New Roman" panose="02020603050405020304" pitchFamily="18" charset="0"/>
                          <a:cs typeface="Times New Roman" panose="02020603050405020304" pitchFamily="18" charset="0"/>
                        </a:rPr>
                        <a:t> доступу до </a:t>
                      </a:r>
                      <a:r>
                        <a:rPr lang="ru-RU" sz="1400" b="1" dirty="0" err="1" smtClean="0">
                          <a:latin typeface="Times New Roman" panose="02020603050405020304" pitchFamily="18" charset="0"/>
                          <a:cs typeface="Times New Roman" panose="02020603050405020304" pitchFamily="18" charset="0"/>
                        </a:rPr>
                        <a:t>правосуддя</a:t>
                      </a:r>
                      <a:r>
                        <a:rPr lang="ru-RU" sz="1400" b="1" dirty="0" smtClean="0">
                          <a:latin typeface="Times New Roman" panose="02020603050405020304" pitchFamily="18" charset="0"/>
                          <a:cs typeface="Times New Roman" panose="02020603050405020304" pitchFamily="18" charset="0"/>
                        </a:rPr>
                        <a:t> для </a:t>
                      </a:r>
                      <a:r>
                        <a:rPr lang="ru-RU" sz="1400" b="1" dirty="0" err="1" smtClean="0">
                          <a:latin typeface="Times New Roman" panose="02020603050405020304" pitchFamily="18" charset="0"/>
                          <a:cs typeface="Times New Roman" panose="02020603050405020304" pitchFamily="18" charset="0"/>
                        </a:rPr>
                        <a:t>всіх</a:t>
                      </a:r>
                      <a:r>
                        <a:rPr lang="ru-RU" sz="1400" b="1" dirty="0" smtClean="0">
                          <a:latin typeface="Times New Roman" panose="02020603050405020304" pitchFamily="18" charset="0"/>
                          <a:cs typeface="Times New Roman" panose="02020603050405020304" pitchFamily="18" charset="0"/>
                        </a:rPr>
                        <a:t> і </a:t>
                      </a:r>
                      <a:r>
                        <a:rPr lang="ru-RU" sz="1400" b="1" dirty="0" err="1" smtClean="0">
                          <a:latin typeface="Times New Roman" panose="02020603050405020304" pitchFamily="18" charset="0"/>
                          <a:cs typeface="Times New Roman" panose="02020603050405020304" pitchFamily="18" charset="0"/>
                        </a:rPr>
                        <a:t>створення</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ефективних</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підзвітних</a:t>
                      </a:r>
                      <a:r>
                        <a:rPr lang="ru-RU" sz="1400" b="1" dirty="0" smtClean="0">
                          <a:latin typeface="Times New Roman" panose="02020603050405020304" pitchFamily="18" charset="0"/>
                          <a:cs typeface="Times New Roman" panose="02020603050405020304" pitchFamily="18" charset="0"/>
                        </a:rPr>
                        <a:t> та </a:t>
                      </a:r>
                      <a:r>
                        <a:rPr lang="ru-RU" sz="1400" b="1" dirty="0" err="1" smtClean="0">
                          <a:latin typeface="Times New Roman" panose="02020603050405020304" pitchFamily="18" charset="0"/>
                          <a:cs typeface="Times New Roman" panose="02020603050405020304" pitchFamily="18" charset="0"/>
                        </a:rPr>
                        <a:t>заснованих</a:t>
                      </a:r>
                      <a:r>
                        <a:rPr lang="ru-RU" sz="1400" b="1" dirty="0" smtClean="0">
                          <a:latin typeface="Times New Roman" panose="02020603050405020304" pitchFamily="18" charset="0"/>
                          <a:cs typeface="Times New Roman" panose="02020603050405020304" pitchFamily="18" charset="0"/>
                        </a:rPr>
                        <a:t> на </a:t>
                      </a:r>
                      <a:r>
                        <a:rPr lang="ru-RU" sz="1400" b="1" dirty="0" err="1" smtClean="0">
                          <a:latin typeface="Times New Roman" panose="02020603050405020304" pitchFamily="18" charset="0"/>
                          <a:cs typeface="Times New Roman" panose="02020603050405020304" pitchFamily="18" charset="0"/>
                        </a:rPr>
                        <a:t>широкій</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участі</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інституцій</a:t>
                      </a:r>
                      <a:r>
                        <a:rPr lang="ru-RU" sz="1400" b="1" dirty="0" smtClean="0">
                          <a:latin typeface="Times New Roman" panose="02020603050405020304" pitchFamily="18" charset="0"/>
                          <a:cs typeface="Times New Roman" panose="02020603050405020304" pitchFamily="18" charset="0"/>
                        </a:rPr>
                        <a:t> на </a:t>
                      </a:r>
                      <a:r>
                        <a:rPr lang="ru-RU" sz="1400" b="1" dirty="0" err="1" smtClean="0">
                          <a:latin typeface="Times New Roman" panose="02020603050405020304" pitchFamily="18" charset="0"/>
                          <a:cs typeface="Times New Roman" panose="02020603050405020304" pitchFamily="18" charset="0"/>
                        </a:rPr>
                        <a:t>всіх</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рівнях</a:t>
                      </a:r>
                      <a:endParaRPr lang="uk-UA" sz="1400" b="1"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r>
              <a:tr h="803956">
                <a:tc>
                  <a:txBody>
                    <a:bodyPr/>
                    <a:lstStyle/>
                    <a:p>
                      <a:r>
                        <a:rPr lang="ru-RU" sz="1200" dirty="0" smtClean="0">
                          <a:latin typeface="Times New Roman" panose="02020603050405020304" pitchFamily="18" charset="0"/>
                          <a:cs typeface="Times New Roman" panose="02020603050405020304" pitchFamily="18" charset="0"/>
                        </a:rPr>
                        <a:t>16.1.3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населення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піддалася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фізичному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психологічному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сексуальному насильству за </a:t>
                      </a:r>
                      <a:r>
                        <a:rPr lang="ru-RU" sz="1200" dirty="0" err="1" smtClean="0">
                          <a:latin typeface="Times New Roman" panose="02020603050405020304" pitchFamily="18" charset="0"/>
                          <a:cs typeface="Times New Roman" panose="02020603050405020304" pitchFamily="18" charset="0"/>
                        </a:rPr>
                        <a:t>попередні</a:t>
                      </a:r>
                      <a:r>
                        <a:rPr lang="ru-RU" sz="1200" dirty="0" smtClean="0">
                          <a:latin typeface="Times New Roman" panose="02020603050405020304" pitchFamily="18" charset="0"/>
                          <a:cs typeface="Times New Roman" panose="02020603050405020304" pitchFamily="18" charset="0"/>
                        </a:rPr>
                        <a:t>                   12 </a:t>
                      </a:r>
                      <a:r>
                        <a:rPr lang="ru-RU" sz="1200" dirty="0" err="1" smtClean="0">
                          <a:latin typeface="Times New Roman" panose="02020603050405020304" pitchFamily="18" charset="0"/>
                          <a:cs typeface="Times New Roman" panose="02020603050405020304" pitchFamily="18" charset="0"/>
                        </a:rPr>
                        <a:t>місяців</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kern="1200" dirty="0" smtClean="0">
                          <a:solidFill>
                            <a:schemeClr val="dk1"/>
                          </a:solidFill>
                          <a:latin typeface="Times New Roman" panose="02020603050405020304" pitchFamily="18" charset="0"/>
                          <a:ea typeface="+mn-ea"/>
                          <a:cs typeface="Times New Roman" panose="02020603050405020304" pitchFamily="18" charset="0"/>
                        </a:rPr>
                        <a:t>-</a:t>
                      </a:r>
                      <a:endParaRPr lang="uk-UA" sz="1200" kern="1200" dirty="0">
                        <a:solidFill>
                          <a:schemeClr val="dk1"/>
                        </a:solidFill>
                        <a:latin typeface="Times New Roman" panose="02020603050405020304" pitchFamily="18" charset="0"/>
                        <a:ea typeface="+mn-ea"/>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49136">
                <a:tc>
                  <a:txBody>
                    <a:bodyPr/>
                    <a:lstStyle/>
                    <a:p>
                      <a:r>
                        <a:rPr lang="ru-RU" sz="1200" dirty="0" smtClean="0">
                          <a:latin typeface="Times New Roman" panose="02020603050405020304" pitchFamily="18" charset="0"/>
                          <a:cs typeface="Times New Roman" panose="02020603050405020304" pitchFamily="18" charset="0"/>
                        </a:rPr>
                        <a:t>16.2.1Частка </a:t>
                      </a:r>
                      <a:r>
                        <a:rPr lang="ru-RU" sz="1200" dirty="0" err="1" smtClean="0">
                          <a:latin typeface="Times New Roman" panose="02020603050405020304" pitchFamily="18" charset="0"/>
                          <a:cs typeface="Times New Roman" panose="02020603050405020304" pitchFamily="18" charset="0"/>
                        </a:rPr>
                        <a:t>дітей</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від</a:t>
                      </a:r>
                      <a:r>
                        <a:rPr lang="ru-RU" sz="1200" dirty="0" smtClean="0">
                          <a:latin typeface="Times New Roman" panose="02020603050405020304" pitchFamily="18" charset="0"/>
                          <a:cs typeface="Times New Roman" panose="02020603050405020304" pitchFamily="18" charset="0"/>
                        </a:rPr>
                        <a:t> 1 до 17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протягом</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останнього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місяця</a:t>
                      </a:r>
                      <a:r>
                        <a:rPr lang="ru-RU" sz="1200" dirty="0" smtClean="0">
                          <a:latin typeface="Times New Roman" panose="02020603050405020304" pitchFamily="18" charset="0"/>
                          <a:cs typeface="Times New Roman" panose="02020603050405020304" pitchFamily="18" charset="0"/>
                        </a:rPr>
                        <a:t> пережили будь-яке </a:t>
                      </a:r>
                      <a:r>
                        <a:rPr lang="ru-RU" sz="1200" dirty="0" err="1" smtClean="0">
                          <a:latin typeface="Times New Roman" panose="02020603050405020304" pitchFamily="18" charset="0"/>
                          <a:cs typeface="Times New Roman" panose="02020603050405020304" pitchFamily="18" charset="0"/>
                        </a:rPr>
                        <a:t>фізичне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покарання</a:t>
                      </a:r>
                      <a:r>
                        <a:rPr lang="ru-RU" sz="1200" dirty="0" smtClean="0">
                          <a:latin typeface="Times New Roman" panose="02020603050405020304" pitchFamily="18" charset="0"/>
                          <a:cs typeface="Times New Roman" panose="02020603050405020304" pitchFamily="18" charset="0"/>
                        </a:rPr>
                        <a:t> та/</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психологічну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агресію</a:t>
                      </a:r>
                      <a:r>
                        <a:rPr lang="ru-RU"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err="1" smtClean="0">
                          <a:latin typeface="Times New Roman" panose="02020603050405020304" pitchFamily="18" charset="0"/>
                          <a:cs typeface="Times New Roman" panose="02020603050405020304" pitchFamily="18" charset="0"/>
                        </a:rPr>
                        <a:t>Питома</a:t>
                      </a:r>
                      <a:r>
                        <a:rPr lang="ru-RU" sz="1200" dirty="0" smtClean="0">
                          <a:latin typeface="Times New Roman" panose="02020603050405020304" pitchFamily="18" charset="0"/>
                          <a:cs typeface="Times New Roman" panose="02020603050405020304" pitchFamily="18" charset="0"/>
                        </a:rPr>
                        <a:t> вага </a:t>
                      </a:r>
                      <a:r>
                        <a:rPr lang="ru-RU" sz="1200" dirty="0" err="1" smtClean="0">
                          <a:latin typeface="Times New Roman" panose="02020603050405020304" pitchFamily="18" charset="0"/>
                          <a:cs typeface="Times New Roman" panose="02020603050405020304" pitchFamily="18" charset="0"/>
                        </a:rPr>
                        <a:t>дітей</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2-14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в </a:t>
                      </a:r>
                      <a:r>
                        <a:rPr lang="ru-RU" sz="1200" dirty="0" err="1" smtClean="0">
                          <a:latin typeface="Times New Roman" panose="02020603050405020304" pitchFamily="18" charset="0"/>
                          <a:cs typeface="Times New Roman" panose="02020603050405020304" pitchFamily="18" charset="0"/>
                        </a:rPr>
                        <a:t>останній</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місяць</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зазнали</a:t>
                      </a:r>
                      <a:r>
                        <a:rPr lang="ru-RU" sz="1200" dirty="0" smtClean="0">
                          <a:latin typeface="Times New Roman" panose="02020603050405020304" pitchFamily="18" charset="0"/>
                          <a:cs typeface="Times New Roman" panose="02020603050405020304" pitchFamily="18" charset="0"/>
                        </a:rPr>
                        <a:t> будь-</a:t>
                      </a:r>
                      <a:r>
                        <a:rPr lang="ru-RU" sz="1200" dirty="0" err="1" smtClean="0">
                          <a:latin typeface="Times New Roman" panose="02020603050405020304" pitchFamily="18" charset="0"/>
                          <a:cs typeface="Times New Roman" panose="02020603050405020304" pitchFamily="18" charset="0"/>
                        </a:rPr>
                        <a:t>якого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фізичного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покарання</a:t>
                      </a:r>
                      <a:r>
                        <a:rPr lang="ru-RU" sz="1200" dirty="0" smtClean="0">
                          <a:latin typeface="Times New Roman" panose="02020603050405020304" pitchFamily="18" charset="0"/>
                          <a:cs typeface="Times New Roman" panose="02020603050405020304" pitchFamily="18" charset="0"/>
                        </a:rPr>
                        <a:t> а/</a:t>
                      </a:r>
                      <a:r>
                        <a:rPr lang="ru-RU" sz="1200" dirty="0" err="1" smtClean="0">
                          <a:latin typeface="Times New Roman" panose="02020603050405020304" pitchFamily="18" charset="0"/>
                          <a:cs typeface="Times New Roman" panose="02020603050405020304" pitchFamily="18" charset="0"/>
                        </a:rPr>
                        <a:t>або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психологічної</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агресії</a:t>
                      </a:r>
                      <a:r>
                        <a:rPr lang="ru-RU" sz="1200" dirty="0" smtClean="0">
                          <a:latin typeface="Times New Roman" panose="02020603050405020304" pitchFamily="18" charset="0"/>
                          <a:cs typeface="Times New Roman" panose="02020603050405020304" pitchFamily="18" charset="0"/>
                        </a:rPr>
                        <a:t> з боку тих, </a:t>
                      </a:r>
                      <a:r>
                        <a:rPr lang="ru-RU" sz="1200" dirty="0" err="1" smtClean="0">
                          <a:latin typeface="Times New Roman" panose="02020603050405020304" pitchFamily="18" charset="0"/>
                          <a:cs typeface="Times New Roman" panose="02020603050405020304" pitchFamily="18" charset="0"/>
                        </a:rPr>
                        <a:t>хто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забезпечує</a:t>
                      </a:r>
                      <a:r>
                        <a:rPr lang="ru-RU" sz="1200" dirty="0" smtClean="0">
                          <a:latin typeface="Times New Roman" panose="02020603050405020304" pitchFamily="18" charset="0"/>
                          <a:cs typeface="Times New Roman" panose="02020603050405020304" pitchFamily="18" charset="0"/>
                        </a:rPr>
                        <a:t> догляд за ними</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Держстат</a:t>
                      </a:r>
                      <a:endParaRPr lang="ru-RU" sz="1200" dirty="0" smtClean="0">
                        <a:latin typeface="Times New Roman" panose="02020603050405020304" pitchFamily="18" charset="0"/>
                        <a:cs typeface="Times New Roman" panose="02020603050405020304" pitchFamily="18" charset="0"/>
                      </a:endParaRPr>
                    </a:p>
                    <a:p>
                      <a:pPr algn="ctr"/>
                      <a:r>
                        <a:rPr lang="ru-RU" sz="1200" dirty="0" err="1" smtClean="0">
                          <a:latin typeface="Times New Roman" panose="02020603050405020304" pitchFamily="18" charset="0"/>
                          <a:cs typeface="Times New Roman" panose="02020603050405020304" pitchFamily="18" charset="0"/>
                        </a:rPr>
                        <a:t>Українский</a:t>
                      </a:r>
                      <a:r>
                        <a:rPr lang="ru-RU" sz="1200" dirty="0" smtClean="0">
                          <a:latin typeface="Times New Roman" panose="02020603050405020304" pitchFamily="18" charset="0"/>
                          <a:cs typeface="Times New Roman" panose="02020603050405020304" pitchFamily="18" charset="0"/>
                        </a:rPr>
                        <a:t> центр </a:t>
                      </a:r>
                      <a:r>
                        <a:rPr lang="ru-RU" sz="1200" dirty="0" err="1" smtClean="0">
                          <a:latin typeface="Times New Roman" panose="02020603050405020304" pitchFamily="18" charset="0"/>
                          <a:cs typeface="Times New Roman" panose="02020603050405020304" pitchFamily="18" charset="0"/>
                        </a:rPr>
                        <a:t>соціальних</a:t>
                      </a:r>
                      <a:r>
                        <a:rPr lang="ru-RU" sz="1200" dirty="0" smtClean="0">
                          <a:latin typeface="Times New Roman" panose="02020603050405020304" pitchFamily="18" charset="0"/>
                          <a:cs typeface="Times New Roman" panose="02020603050405020304" pitchFamily="18" charset="0"/>
                        </a:rPr>
                        <a:t> реформ</a:t>
                      </a:r>
                    </a:p>
                    <a:p>
                      <a:pPr algn="ctr"/>
                      <a:r>
                        <a:rPr lang="ru-RU" sz="1200" dirty="0" smtClean="0">
                          <a:latin typeface="Times New Roman" panose="02020603050405020304" pitchFamily="18" charset="0"/>
                          <a:cs typeface="Times New Roman" panose="02020603050405020304" pitchFamily="18" charset="0"/>
                        </a:rPr>
                        <a:t>ЮНІСЕФ</a:t>
                      </a:r>
                    </a:p>
                    <a:p>
                      <a:pPr algn="ctr"/>
                      <a:r>
                        <a:rPr lang="ru-RU" sz="1200" dirty="0" smtClean="0">
                          <a:latin typeface="Times New Roman" panose="02020603050405020304" pitchFamily="18" charset="0"/>
                          <a:cs typeface="Times New Roman" panose="02020603050405020304" pitchFamily="18" charset="0"/>
                        </a:rPr>
                        <a:t>USAID</a:t>
                      </a:r>
                    </a:p>
                    <a:p>
                      <a:pPr algn="ctr"/>
                      <a:r>
                        <a:rPr lang="ru-RU" sz="1200" dirty="0" err="1" smtClean="0">
                          <a:latin typeface="Times New Roman" panose="02020603050405020304" pitchFamily="18" charset="0"/>
                          <a:cs typeface="Times New Roman" panose="02020603050405020304" pitchFamily="18" charset="0"/>
                        </a:rPr>
                        <a:t>Швейцарське</a:t>
                      </a:r>
                      <a:r>
                        <a:rPr lang="ru-RU" sz="1200" dirty="0" smtClean="0">
                          <a:latin typeface="Times New Roman" panose="02020603050405020304" pitchFamily="18" charset="0"/>
                          <a:cs typeface="Times New Roman" panose="02020603050405020304" pitchFamily="18" charset="0"/>
                        </a:rPr>
                        <a:t> бюро </a:t>
                      </a:r>
                      <a:r>
                        <a:rPr lang="ru-RU" sz="1200" dirty="0" err="1" smtClean="0">
                          <a:latin typeface="Times New Roman" panose="02020603050405020304" pitchFamily="18" charset="0"/>
                          <a:cs typeface="Times New Roman" panose="02020603050405020304" pitchFamily="18" charset="0"/>
                        </a:rPr>
                        <a:t>співпраці</a:t>
                      </a:r>
                      <a:endParaRPr lang="uk-UA" sz="1200" dirty="0" smtClean="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Мультиіндикаторне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кластерне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обстеження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домогосподарств</a:t>
                      </a:r>
                      <a:r>
                        <a:rPr lang="ru-RU" sz="1200" dirty="0" smtClean="0">
                          <a:latin typeface="Times New Roman" panose="02020603050405020304" pitchFamily="18" charset="0"/>
                          <a:cs typeface="Times New Roman" panose="02020603050405020304" pitchFamily="18" charset="0"/>
                        </a:rPr>
                        <a:t> (MICS)</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29652">
                <a:tc>
                  <a:txBody>
                    <a:bodyPr/>
                    <a:lstStyle/>
                    <a:p>
                      <a:r>
                        <a:rPr lang="ru-RU" sz="1200" dirty="0" smtClean="0">
                          <a:latin typeface="Times New Roman" panose="02020603050405020304" pitchFamily="18" charset="0"/>
                          <a:cs typeface="Times New Roman" panose="02020603050405020304" pitchFamily="18" charset="0"/>
                        </a:rPr>
                        <a:t>16.2.3 </a:t>
                      </a:r>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молодих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та </a:t>
                      </a:r>
                      <a:r>
                        <a:rPr lang="ru-RU" sz="1200" dirty="0" err="1" smtClean="0">
                          <a:latin typeface="Times New Roman" panose="02020603050405020304" pitchFamily="18" charset="0"/>
                          <a:cs typeface="Times New Roman" panose="02020603050405020304" pitchFamily="18" charset="0"/>
                        </a:rPr>
                        <a:t>чоловіків</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18-29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зазнали</a:t>
                      </a:r>
                      <a:r>
                        <a:rPr lang="ru-RU" sz="1200" dirty="0" smtClean="0">
                          <a:latin typeface="Times New Roman" panose="02020603050405020304" pitchFamily="18" charset="0"/>
                          <a:cs typeface="Times New Roman" panose="02020603050405020304" pitchFamily="18" charset="0"/>
                        </a:rPr>
                        <a:t> сексуального </a:t>
                      </a:r>
                      <a:r>
                        <a:rPr lang="ru-RU" sz="1200" dirty="0" err="1" smtClean="0">
                          <a:latin typeface="Times New Roman" panose="02020603050405020304" pitchFamily="18" charset="0"/>
                          <a:cs typeface="Times New Roman" panose="02020603050405020304" pitchFamily="18" charset="0"/>
                        </a:rPr>
                        <a:t>насильства</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18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200" dirty="0" err="1" smtClean="0">
                          <a:latin typeface="Times New Roman" panose="02020603050405020304" pitchFamily="18" charset="0"/>
                          <a:cs typeface="Times New Roman" panose="02020603050405020304" pitchFamily="18" charset="0"/>
                        </a:rPr>
                        <a:t>Частка</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жінок</a:t>
                      </a:r>
                      <a:r>
                        <a:rPr lang="ru-RU" sz="1200" dirty="0" smtClean="0">
                          <a:latin typeface="Times New Roman" panose="02020603050405020304" pitchFamily="18" charset="0"/>
                          <a:cs typeface="Times New Roman" panose="02020603050405020304" pitchFamily="18" charset="0"/>
                        </a:rPr>
                        <a:t> у </a:t>
                      </a:r>
                      <a:r>
                        <a:rPr lang="ru-RU" sz="1200" dirty="0" err="1" smtClean="0">
                          <a:latin typeface="Times New Roman" panose="02020603050405020304" pitchFamily="18" charset="0"/>
                          <a:cs typeface="Times New Roman" panose="02020603050405020304" pitchFamily="18" charset="0"/>
                        </a:rPr>
                        <a:t>віці</a:t>
                      </a:r>
                      <a:r>
                        <a:rPr lang="ru-RU" sz="1200" dirty="0" smtClean="0">
                          <a:latin typeface="Times New Roman" panose="02020603050405020304" pitchFamily="18" charset="0"/>
                          <a:cs typeface="Times New Roman" panose="02020603050405020304" pitchFamily="18" charset="0"/>
                        </a:rPr>
                        <a:t> 15-29 </a:t>
                      </a:r>
                      <a:r>
                        <a:rPr lang="ru-RU" sz="1200" dirty="0" err="1" smtClean="0">
                          <a:latin typeface="Times New Roman" panose="02020603050405020304" pitchFamily="18" charset="0"/>
                          <a:cs typeface="Times New Roman" panose="02020603050405020304" pitchFamily="18" charset="0"/>
                        </a:rPr>
                        <a:t>років</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які</a:t>
                      </a:r>
                      <a:r>
                        <a:rPr lang="ru-RU" sz="1200" dirty="0" smtClean="0">
                          <a:latin typeface="Times New Roman" panose="02020603050405020304" pitchFamily="18" charset="0"/>
                          <a:cs typeface="Times New Roman" panose="02020603050405020304" pitchFamily="18" charset="0"/>
                        </a:rPr>
                        <a:t> коли-</a:t>
                      </a:r>
                      <a:r>
                        <a:rPr lang="ru-RU" sz="1200" dirty="0" err="1" smtClean="0">
                          <a:latin typeface="Times New Roman" panose="02020603050405020304" pitchFamily="18" charset="0"/>
                          <a:cs typeface="Times New Roman" panose="02020603050405020304" pitchFamily="18" charset="0"/>
                        </a:rPr>
                        <a:t>небудь</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піддалися</a:t>
                      </a:r>
                      <a:r>
                        <a:rPr lang="ru-RU" sz="1200" dirty="0" smtClean="0">
                          <a:latin typeface="Times New Roman" panose="02020603050405020304" pitchFamily="18" charset="0"/>
                          <a:cs typeface="Times New Roman" panose="02020603050405020304" pitchFamily="18" charset="0"/>
                        </a:rPr>
                        <a:t> сексуальному насильству</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err="1" smtClean="0">
                          <a:latin typeface="Times New Roman" panose="02020603050405020304" pitchFamily="18" charset="0"/>
                          <a:cs typeface="Times New Roman" panose="02020603050405020304" pitchFamily="18" charset="0"/>
                        </a:rPr>
                        <a:t>Українский</a:t>
                      </a:r>
                      <a:r>
                        <a:rPr lang="ru-RU" sz="1200" dirty="0" smtClean="0">
                          <a:latin typeface="Times New Roman" panose="02020603050405020304" pitchFamily="18" charset="0"/>
                          <a:cs typeface="Times New Roman" panose="02020603050405020304" pitchFamily="18" charset="0"/>
                        </a:rPr>
                        <a:t> центр </a:t>
                      </a:r>
                      <a:r>
                        <a:rPr lang="ru-RU" sz="1200" dirty="0" err="1" smtClean="0">
                          <a:latin typeface="Times New Roman" panose="02020603050405020304" pitchFamily="18" charset="0"/>
                          <a:cs typeface="Times New Roman" panose="02020603050405020304" pitchFamily="18" charset="0"/>
                        </a:rPr>
                        <a:t>соціальних</a:t>
                      </a:r>
                      <a:r>
                        <a:rPr lang="ru-RU" sz="1200" dirty="0" smtClean="0">
                          <a:latin typeface="Times New Roman" panose="02020603050405020304" pitchFamily="18" charset="0"/>
                          <a:cs typeface="Times New Roman" panose="02020603050405020304" pitchFamily="18" charset="0"/>
                        </a:rPr>
                        <a:t> реформ</a:t>
                      </a:r>
                    </a:p>
                    <a:p>
                      <a:pPr algn="ctr"/>
                      <a:r>
                        <a:rPr lang="ru-RU" sz="1200" dirty="0" err="1" smtClean="0">
                          <a:latin typeface="Times New Roman" panose="02020603050405020304" pitchFamily="18" charset="0"/>
                          <a:cs typeface="Times New Roman" panose="02020603050405020304" pitchFamily="18" charset="0"/>
                        </a:rPr>
                        <a:t>Держстат</a:t>
                      </a:r>
                      <a:endParaRPr lang="ru-RU" sz="1200" dirty="0" smtClean="0">
                        <a:latin typeface="Times New Roman" panose="02020603050405020304" pitchFamily="18" charset="0"/>
                        <a:cs typeface="Times New Roman" panose="02020603050405020304" pitchFamily="18" charset="0"/>
                      </a:endParaRPr>
                    </a:p>
                    <a:p>
                      <a:pPr algn="ctr"/>
                      <a:r>
                        <a:rPr lang="ru-RU" sz="1200" dirty="0" smtClean="0">
                          <a:latin typeface="Times New Roman" panose="02020603050405020304" pitchFamily="18" charset="0"/>
                          <a:cs typeface="Times New Roman" panose="02020603050405020304" pitchFamily="18" charset="0"/>
                        </a:rPr>
                        <a:t>USAID</a:t>
                      </a:r>
                    </a:p>
                    <a:p>
                      <a:pPr algn="ctr"/>
                      <a:r>
                        <a:rPr lang="ru-RU" sz="1200" dirty="0" err="1" smtClean="0">
                          <a:latin typeface="Times New Roman" panose="02020603050405020304" pitchFamily="18" charset="0"/>
                          <a:cs typeface="Times New Roman" panose="02020603050405020304" pitchFamily="18" charset="0"/>
                        </a:rPr>
                        <a:t>Міністерство</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охорони</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здоров'я</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atin typeface="Times New Roman" panose="02020603050405020304" pitchFamily="18" charset="0"/>
                          <a:cs typeface="Times New Roman" panose="02020603050405020304" pitchFamily="18" charset="0"/>
                        </a:rPr>
                        <a:t>Медико-</a:t>
                      </a:r>
                      <a:r>
                        <a:rPr lang="ru-RU" sz="1200" dirty="0" err="1" smtClean="0">
                          <a:latin typeface="Times New Roman" panose="02020603050405020304" pitchFamily="18" charset="0"/>
                          <a:cs typeface="Times New Roman" panose="02020603050405020304" pitchFamily="18" charset="0"/>
                        </a:rPr>
                        <a:t>демографічне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вибіркове</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обстеження</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домогосподарств</a:t>
                      </a:r>
                      <a:r>
                        <a:rPr lang="ru-RU" sz="1200" dirty="0" smtClean="0">
                          <a:latin typeface="Times New Roman" panose="02020603050405020304" pitchFamily="18" charset="0"/>
                          <a:cs typeface="Times New Roman" panose="02020603050405020304" pitchFamily="18" charset="0"/>
                        </a:rPr>
                        <a:t> (DHS)</a:t>
                      </a:r>
                      <a:endParaRPr lang="uk-UA" sz="1200" dirty="0">
                        <a:latin typeface="Times New Roman" panose="02020603050405020304" pitchFamily="18" charset="0"/>
                        <a:cs typeface="Times New Roman" panose="02020603050405020304" pitchFamily="18" charset="0"/>
                      </a:endParaRPr>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9996" name="Прямоугольник 5"/>
          <p:cNvSpPr>
            <a:spLocks noChangeArrowheads="1"/>
          </p:cNvSpPr>
          <p:nvPr/>
        </p:nvSpPr>
        <p:spPr bwMode="auto">
          <a:xfrm>
            <a:off x="261076" y="6526213"/>
            <a:ext cx="57785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 typeface="Wingdings" panose="05000000000000000000" pitchFamily="2" charset="2"/>
              <a:buNone/>
            </a:pPr>
            <a:r>
              <a:rPr lang="uk-UA" sz="1400" i="1" dirty="0">
                <a:latin typeface="Times New Roman" panose="02020603050405020304" pitchFamily="18" charset="0"/>
                <a:cs typeface="Times New Roman" panose="02020603050405020304" pitchFamily="18" charset="0"/>
              </a:rPr>
              <a:t>* - показники, за якими ЮНІСЕФ є куратором або одним з кураторів.</a:t>
            </a:r>
          </a:p>
        </p:txBody>
      </p:sp>
      <p:grpSp>
        <p:nvGrpSpPr>
          <p:cNvPr id="9" name="Группа 8"/>
          <p:cNvGrpSpPr/>
          <p:nvPr/>
        </p:nvGrpSpPr>
        <p:grpSpPr>
          <a:xfrm>
            <a:off x="253294" y="475986"/>
            <a:ext cx="9365687" cy="998786"/>
            <a:chOff x="234807" y="716685"/>
            <a:chExt cx="9365687" cy="998786"/>
          </a:xfrm>
        </p:grpSpPr>
        <p:sp>
          <p:nvSpPr>
            <p:cNvPr id="10" name="Прямоугольник 5"/>
            <p:cNvSpPr>
              <a:spLocks noChangeArrowheads="1"/>
            </p:cNvSpPr>
            <p:nvPr/>
          </p:nvSpPr>
          <p:spPr bwMode="auto">
            <a:xfrm>
              <a:off x="234807" y="1069140"/>
              <a:ext cx="9365687"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1" name="Прямоугольник 10"/>
            <p:cNvSpPr/>
            <p:nvPr/>
          </p:nvSpPr>
          <p:spPr>
            <a:xfrm>
              <a:off x="1172537" y="716685"/>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 xmlns:p14="http://schemas.microsoft.com/office/powerpoint/2010/main" val="7262212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endParaRPr lang="uk-UA" smtClean="0"/>
          </a:p>
        </p:txBody>
      </p:sp>
      <p:sp>
        <p:nvSpPr>
          <p:cNvPr id="41987" name="Объект 2"/>
          <p:cNvSpPr>
            <a:spLocks noGrp="1"/>
          </p:cNvSpPr>
          <p:nvPr>
            <p:ph idx="1"/>
          </p:nvPr>
        </p:nvSpPr>
        <p:spPr/>
        <p:txBody>
          <a:bodyPr/>
          <a:lstStyle/>
          <a:p>
            <a:endParaRPr lang="uk-UA" smtClean="0"/>
          </a:p>
        </p:txBody>
      </p:sp>
      <p:pic>
        <p:nvPicPr>
          <p:cNvPr id="41988"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3175" y="-1"/>
            <a:ext cx="9140825" cy="68580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89" name="Rectangle 9"/>
          <p:cNvSpPr>
            <a:spLocks noChangeArrowheads="1"/>
          </p:cNvSpPr>
          <p:nvPr/>
        </p:nvSpPr>
        <p:spPr bwMode="auto">
          <a:xfrm>
            <a:off x="566738" y="511175"/>
            <a:ext cx="8096250" cy="6084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41990" name="Rectangle 1"/>
          <p:cNvSpPr>
            <a:spLocks noChangeArrowheads="1"/>
          </p:cNvSpPr>
          <p:nvPr/>
        </p:nvSpPr>
        <p:spPr bwMode="auto">
          <a:xfrm>
            <a:off x="186370" y="990768"/>
            <a:ext cx="8856984" cy="230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800" dirty="0">
                <a:latin typeface="Times New Roman" panose="02020603050405020304" pitchFamily="18" charset="0"/>
                <a:ea typeface="Calibri" panose="020F0502020204030204" pitchFamily="34" charset="0"/>
                <a:cs typeface="Times New Roman" panose="02020603050405020304" pitchFamily="18" charset="0"/>
              </a:rPr>
              <a:t>Україна, як й інші країни-члени ООН, приєдналася до глобального процесу забезпечення сталого розвитку шляхом прийняття 17 Цілей сталого розвитку (ЦСР), визначених до виконання всіма країнами світу. Для встановлення стратегічних рамок національного розвитку України на період до 2030 року на засадах принципу </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Нікого не залишити осторонь</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 у 2016-2017 р. Міністерством економічного розвитку та торгівлі України, за підтримки ООН в Україні, було проведено процес адаптації ЦСР до національного контексту. Кожну глобальну ЦСР було розглянуто з урахуванням національного пріоритету.</a:t>
            </a:r>
            <a:endParaRPr lang="uk-UA" sz="1400" dirty="0">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257174" y="3126856"/>
            <a:ext cx="8715375" cy="3524042"/>
          </a:xfrm>
          <a:prstGeom prst="rect">
            <a:avLst/>
          </a:prstGeom>
        </p:spPr>
        <p:txBody>
          <a:bodyPr>
            <a:spAutoFit/>
          </a:bodyPr>
          <a:lstStyle/>
          <a:p>
            <a:pPr indent="-457200" algn="ctr">
              <a:spcBef>
                <a:spcPts val="600"/>
              </a:spcBef>
              <a:defRPr/>
            </a:pPr>
            <a:r>
              <a:rPr lang="uk-UA" b="1" dirty="0" smtClean="0">
                <a:latin typeface="Times New Roman" pitchFamily="18" charset="0"/>
                <a:cs typeface="Times New Roman" pitchFamily="18" charset="0"/>
              </a:rPr>
              <a:t>2016-2017</a:t>
            </a:r>
          </a:p>
          <a:p>
            <a:pPr indent="-457200" algn="just">
              <a:spcBef>
                <a:spcPts val="600"/>
              </a:spcBef>
              <a:defRPr/>
            </a:pPr>
            <a:r>
              <a:rPr lang="uk-UA" dirty="0" smtClean="0">
                <a:latin typeface="Times New Roman" pitchFamily="18" charset="0"/>
                <a:cs typeface="Times New Roman" pitchFamily="18" charset="0"/>
              </a:rPr>
              <a:t>1</a:t>
            </a:r>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Створена </a:t>
            </a:r>
            <a:r>
              <a:rPr lang="uk-UA" dirty="0">
                <a:latin typeface="Times New Roman" pitchFamily="18" charset="0"/>
                <a:cs typeface="Times New Roman" pitchFamily="18" charset="0"/>
              </a:rPr>
              <a:t>Міжвідомча робоча група високого рівня для організації процесу імплементації Цілей сталого розвитку.</a:t>
            </a:r>
          </a:p>
          <a:p>
            <a:pPr indent="-457200" algn="just">
              <a:spcBef>
                <a:spcPts val="600"/>
              </a:spcBef>
              <a:defRPr/>
            </a:pPr>
            <a:r>
              <a:rPr lang="uk-UA" dirty="0">
                <a:latin typeface="Times New Roman" pitchFamily="18" charset="0"/>
                <a:cs typeface="Times New Roman" pitchFamily="18" charset="0"/>
              </a:rPr>
              <a:t>2. В рамках Міжвідомчої робочої група високого рівня створено 17 підгруп.</a:t>
            </a:r>
          </a:p>
          <a:p>
            <a:pPr algn="just">
              <a:spcBef>
                <a:spcPts val="600"/>
              </a:spcBef>
              <a:defRPr/>
            </a:pPr>
            <a:r>
              <a:rPr lang="uk-UA" dirty="0">
                <a:latin typeface="Times New Roman" pitchFamily="18" charset="0"/>
                <a:cs typeface="Times New Roman" pitchFamily="18" charset="0"/>
              </a:rPr>
              <a:t>3. Проведені національні консультації (близько 300 учасників: державні установи, агентства ООН, інші міжнародні організації, вчені, громадські організації, експерти).</a:t>
            </a:r>
          </a:p>
          <a:p>
            <a:pPr algn="just">
              <a:spcBef>
                <a:spcPts val="600"/>
              </a:spcBef>
              <a:defRPr/>
            </a:pPr>
            <a:r>
              <a:rPr lang="uk-UA" dirty="0">
                <a:latin typeface="Times New Roman" pitchFamily="18" charset="0"/>
                <a:cs typeface="Times New Roman" pitchFamily="18" charset="0"/>
              </a:rPr>
              <a:t>4. Проведені консультації у 10 регіонах (близько 700 учасників: місцеві органи самоуправління, міжнародні та громадські організації). </a:t>
            </a:r>
          </a:p>
          <a:p>
            <a:pPr algn="just">
              <a:spcBef>
                <a:spcPts val="600"/>
              </a:spcBef>
              <a:defRPr/>
            </a:pPr>
            <a:r>
              <a:rPr lang="uk-UA" dirty="0">
                <a:latin typeface="Times New Roman" pitchFamily="18" charset="0"/>
                <a:cs typeface="Times New Roman" pitchFamily="18" charset="0"/>
              </a:rPr>
              <a:t>5. Підготовлено національну доповіді </a:t>
            </a:r>
            <a:r>
              <a:rPr lang="uk-UA" b="1" dirty="0">
                <a:latin typeface="Times New Roman" pitchFamily="18" charset="0"/>
                <a:cs typeface="Times New Roman" pitchFamily="18" charset="0"/>
              </a:rPr>
              <a:t>«Цілі сталого розвитку: Україна», </a:t>
            </a:r>
            <a:r>
              <a:rPr lang="uk-UA" dirty="0">
                <a:latin typeface="Times New Roman" pitchFamily="18" charset="0"/>
                <a:cs typeface="Times New Roman" pitchFamily="18" charset="0"/>
              </a:rPr>
              <a:t>яка визначає орієнтири, що враховуватимуться в подальшому для стратегічного планування секторальних політик та програм галузевих міністерств.</a:t>
            </a:r>
          </a:p>
        </p:txBody>
      </p:sp>
      <p:sp>
        <p:nvSpPr>
          <p:cNvPr id="10" name="Прямоугольник 9"/>
          <p:cNvSpPr/>
          <p:nvPr/>
        </p:nvSpPr>
        <p:spPr>
          <a:xfrm>
            <a:off x="1043608" y="566010"/>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a:t>
            </a:r>
            <a:r>
              <a:rPr lang="uk-UA" sz="2000" b="1" i="1" dirty="0" smtClean="0">
                <a:latin typeface="Times New Roman" panose="02020603050405020304" pitchFamily="18" charset="0"/>
                <a:cs typeface="Times New Roman" panose="02020603050405020304" pitchFamily="18" charset="0"/>
              </a:rPr>
              <a:t>національні показники </a:t>
            </a:r>
            <a:r>
              <a:rPr lang="uk-UA" sz="2000" b="1" i="1" dirty="0">
                <a:latin typeface="Times New Roman" panose="02020603050405020304" pitchFamily="18" charset="0"/>
                <a:cs typeface="Times New Roman" panose="02020603050405020304" pitchFamily="18" charset="0"/>
              </a:rPr>
              <a:t>ЦСР</a:t>
            </a:r>
          </a:p>
        </p:txBody>
      </p:sp>
    </p:spTree>
    <p:extLst>
      <p:ext uri="{BB962C8B-B14F-4D97-AF65-F5344CB8AC3E}">
        <p14:creationId xmlns="" xmlns:p14="http://schemas.microsoft.com/office/powerpoint/2010/main" val="32321405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endParaRPr lang="uk-UA" smtClean="0"/>
          </a:p>
        </p:txBody>
      </p:sp>
      <p:sp>
        <p:nvSpPr>
          <p:cNvPr id="44035" name="Объект 2"/>
          <p:cNvSpPr>
            <a:spLocks noGrp="1"/>
          </p:cNvSpPr>
          <p:nvPr>
            <p:ph idx="1"/>
          </p:nvPr>
        </p:nvSpPr>
        <p:spPr/>
        <p:txBody>
          <a:bodyPr/>
          <a:lstStyle/>
          <a:p>
            <a:endParaRPr lang="uk-UA" smtClean="0"/>
          </a:p>
        </p:txBody>
      </p:sp>
      <p:pic>
        <p:nvPicPr>
          <p:cNvPr id="44036"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4762"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4037" name="Rectangle 9"/>
          <p:cNvSpPr>
            <a:spLocks noChangeArrowheads="1"/>
          </p:cNvSpPr>
          <p:nvPr/>
        </p:nvSpPr>
        <p:spPr bwMode="auto">
          <a:xfrm>
            <a:off x="527050" y="1066800"/>
            <a:ext cx="8096250" cy="563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grpSp>
        <p:nvGrpSpPr>
          <p:cNvPr id="4" name="Группа 3"/>
          <p:cNvGrpSpPr/>
          <p:nvPr/>
        </p:nvGrpSpPr>
        <p:grpSpPr>
          <a:xfrm>
            <a:off x="293076" y="912812"/>
            <a:ext cx="8715375" cy="6494085"/>
            <a:chOff x="367790" y="911729"/>
            <a:chExt cx="8715375" cy="6494085"/>
          </a:xfrm>
        </p:grpSpPr>
        <p:sp>
          <p:nvSpPr>
            <p:cNvPr id="44038" name="Прямоугольник 6"/>
            <p:cNvSpPr>
              <a:spLocks noChangeArrowheads="1"/>
            </p:cNvSpPr>
            <p:nvPr/>
          </p:nvSpPr>
          <p:spPr bwMode="auto">
            <a:xfrm>
              <a:off x="367790" y="911729"/>
              <a:ext cx="8715375" cy="64940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ts val="600"/>
                </a:spcBef>
              </a:pPr>
              <a:r>
                <a:rPr lang="uk-UA" b="1" dirty="0" smtClean="0">
                  <a:latin typeface="Times New Roman" panose="02020603050405020304" pitchFamily="18" charset="0"/>
                  <a:cs typeface="Times New Roman" panose="02020603050405020304" pitchFamily="18" charset="0"/>
                </a:rPr>
                <a:t>2018-2019</a:t>
              </a:r>
            </a:p>
            <a:p>
              <a:pPr>
                <a:spcBef>
                  <a:spcPts val="600"/>
                </a:spcBef>
              </a:pPr>
              <a:r>
                <a:rPr lang="uk-UA" dirty="0" smtClean="0">
                  <a:latin typeface="Times New Roman" panose="02020603050405020304" pitchFamily="18" charset="0"/>
                  <a:cs typeface="Times New Roman" panose="02020603050405020304" pitchFamily="18" charset="0"/>
                </a:rPr>
                <a:t>6</a:t>
              </a:r>
              <a:r>
                <a:rPr lang="uk-UA" dirty="0">
                  <a:latin typeface="Times New Roman" panose="02020603050405020304" pitchFamily="18" charset="0"/>
                  <a:cs typeface="Times New Roman" panose="02020603050405020304" pitchFamily="18" charset="0"/>
                </a:rPr>
                <a:t>. Створена Міжвідомча робоча група з питань координації процесів імплементації та забезпечення моніторингу Цілей сталого розвитку.</a:t>
              </a:r>
            </a:p>
            <a:p>
              <a:pPr>
                <a:spcBef>
                  <a:spcPts val="600"/>
                </a:spcBef>
              </a:pPr>
              <a:r>
                <a:rPr lang="uk-UA" dirty="0">
                  <a:latin typeface="Times New Roman" panose="02020603050405020304" pitchFamily="18" charset="0"/>
                  <a:cs typeface="Times New Roman" panose="02020603050405020304" pitchFamily="18" charset="0"/>
                </a:rPr>
                <a:t>7. </a:t>
              </a:r>
              <a:r>
                <a:rPr lang="uk-UA" dirty="0" smtClean="0">
                  <a:latin typeface="Times New Roman" panose="02020603050405020304" pitchFamily="18" charset="0"/>
                  <a:cs typeface="Times New Roman" panose="02020603050405020304" pitchFamily="18" charset="0"/>
                </a:rPr>
                <a:t>Проведено 3 засідання </a:t>
              </a:r>
              <a:r>
                <a:rPr lang="uk-UA" dirty="0">
                  <a:latin typeface="Times New Roman" panose="02020603050405020304" pitchFamily="18" charset="0"/>
                  <a:cs typeface="Times New Roman" panose="02020603050405020304" pitchFamily="18" charset="0"/>
                </a:rPr>
                <a:t>Міжвідомчої робочої групи з питань координації.</a:t>
              </a:r>
            </a:p>
            <a:p>
              <a:pPr>
                <a:spcBef>
                  <a:spcPts val="600"/>
                </a:spcBef>
              </a:pPr>
              <a:r>
                <a:rPr lang="uk-UA" dirty="0">
                  <a:latin typeface="Times New Roman" panose="02020603050405020304" pitchFamily="18" charset="0"/>
                  <a:cs typeface="Times New Roman" panose="02020603050405020304" pitchFamily="18" charset="0"/>
                </a:rPr>
                <a:t>8. Розроблено проект нормативно-правового </a:t>
              </a:r>
              <a:r>
                <a:rPr lang="uk-UA" dirty="0" smtClean="0">
                  <a:latin typeface="Times New Roman" panose="02020603050405020304" pitchFamily="18" charset="0"/>
                  <a:cs typeface="Times New Roman" panose="02020603050405020304" pitchFamily="18" charset="0"/>
                </a:rPr>
                <a:t>акт</a:t>
              </a:r>
              <a:r>
                <a:rPr lang="uk-UA" dirty="0">
                  <a:latin typeface="Times New Roman" panose="02020603050405020304" pitchFamily="18" charset="0"/>
                  <a:cs typeface="Times New Roman" panose="02020603050405020304" pitchFamily="18" charset="0"/>
                </a:rPr>
                <a:t>у</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щодо координації збирання даних для моніторингу Цілей сталого </a:t>
              </a:r>
              <a:r>
                <a:rPr lang="uk-UA" dirty="0" smtClean="0">
                  <a:latin typeface="Times New Roman" panose="02020603050405020304" pitchFamily="18" charset="0"/>
                  <a:cs typeface="Times New Roman" panose="02020603050405020304" pitchFamily="18" charset="0"/>
                </a:rPr>
                <a:t>розвитку.</a:t>
              </a:r>
            </a:p>
            <a:p>
              <a:r>
                <a:rPr lang="uk-UA" b="1" dirty="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pPr>
                <a:spcBef>
                  <a:spcPts val="600"/>
                </a:spcBef>
              </a:pPr>
              <a:endParaRPr lang="ru-RU" dirty="0">
                <a:solidFill>
                  <a:srgbClr val="FF0000"/>
                </a:solidFill>
                <a:latin typeface="Times New Roman" panose="02020603050405020304" pitchFamily="18" charset="0"/>
                <a:cs typeface="Times New Roman" panose="02020603050405020304" pitchFamily="18" charset="0"/>
              </a:endParaRPr>
            </a:p>
          </p:txBody>
        </p:sp>
        <p:sp>
          <p:nvSpPr>
            <p:cNvPr id="2" name="Овал 1"/>
            <p:cNvSpPr/>
            <p:nvPr/>
          </p:nvSpPr>
          <p:spPr>
            <a:xfrm>
              <a:off x="430541" y="3283901"/>
              <a:ext cx="206295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17 Цілей</a:t>
              </a:r>
              <a:endParaRPr lang="uk-UA" dirty="0"/>
            </a:p>
          </p:txBody>
        </p:sp>
        <p:sp>
          <p:nvSpPr>
            <p:cNvPr id="8" name="Овал 7"/>
            <p:cNvSpPr/>
            <p:nvPr/>
          </p:nvSpPr>
          <p:spPr>
            <a:xfrm>
              <a:off x="484814" y="4359187"/>
              <a:ext cx="1984747"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86</a:t>
              </a:r>
            </a:p>
            <a:p>
              <a:pPr algn="ctr"/>
              <a:r>
                <a:rPr lang="uk-UA" dirty="0" smtClean="0"/>
                <a:t>завдань</a:t>
              </a:r>
              <a:endParaRPr lang="uk-UA" dirty="0"/>
            </a:p>
          </p:txBody>
        </p:sp>
        <p:sp>
          <p:nvSpPr>
            <p:cNvPr id="9" name="Овал 8"/>
            <p:cNvSpPr/>
            <p:nvPr/>
          </p:nvSpPr>
          <p:spPr>
            <a:xfrm>
              <a:off x="382916" y="5501647"/>
              <a:ext cx="207201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182</a:t>
              </a:r>
            </a:p>
            <a:p>
              <a:pPr algn="ctr"/>
              <a:r>
                <a:rPr lang="uk-UA" dirty="0" smtClean="0"/>
                <a:t>показники</a:t>
              </a:r>
              <a:endParaRPr lang="uk-UA" dirty="0"/>
            </a:p>
          </p:txBody>
        </p:sp>
      </p:grpSp>
      <p:sp>
        <p:nvSpPr>
          <p:cNvPr id="14" name="Прямоугольник 13"/>
          <p:cNvSpPr/>
          <p:nvPr/>
        </p:nvSpPr>
        <p:spPr>
          <a:xfrm>
            <a:off x="899592" y="569052"/>
            <a:ext cx="6768301"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a:t>
            </a:r>
            <a:r>
              <a:rPr lang="uk-UA" sz="2000" b="1" i="1" dirty="0" smtClean="0">
                <a:latin typeface="Times New Roman" panose="02020603050405020304" pitchFamily="18" charset="0"/>
                <a:cs typeface="Times New Roman" panose="02020603050405020304" pitchFamily="18" charset="0"/>
              </a:rPr>
              <a:t>національні показники </a:t>
            </a:r>
            <a:r>
              <a:rPr lang="uk-UA" sz="2000" b="1" i="1" dirty="0">
                <a:latin typeface="Times New Roman" panose="02020603050405020304" pitchFamily="18" charset="0"/>
                <a:cs typeface="Times New Roman" panose="02020603050405020304" pitchFamily="18" charset="0"/>
              </a:rPr>
              <a:t>ЦСР</a:t>
            </a:r>
          </a:p>
        </p:txBody>
      </p:sp>
      <p:grpSp>
        <p:nvGrpSpPr>
          <p:cNvPr id="11" name="Группа 10"/>
          <p:cNvGrpSpPr/>
          <p:nvPr/>
        </p:nvGrpSpPr>
        <p:grpSpPr>
          <a:xfrm>
            <a:off x="2380212" y="5448608"/>
            <a:ext cx="6628239" cy="1008112"/>
            <a:chOff x="2599060" y="5354589"/>
            <a:chExt cx="6628239" cy="1008112"/>
          </a:xfrm>
        </p:grpSpPr>
        <p:sp>
          <p:nvSpPr>
            <p:cNvPr id="6" name="Скругленный прямоугольник 5"/>
            <p:cNvSpPr/>
            <p:nvPr/>
          </p:nvSpPr>
          <p:spPr>
            <a:xfrm>
              <a:off x="3555369" y="5354589"/>
              <a:ext cx="219079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які стосуються дітей </a:t>
              </a:r>
              <a:endParaRPr lang="uk-UA" dirty="0"/>
            </a:p>
          </p:txBody>
        </p:sp>
        <p:sp>
          <p:nvSpPr>
            <p:cNvPr id="7" name="Стрелка вправо 6"/>
            <p:cNvSpPr/>
            <p:nvPr/>
          </p:nvSpPr>
          <p:spPr>
            <a:xfrm>
              <a:off x="2599060" y="5671112"/>
              <a:ext cx="950848" cy="463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Стрелка вправо 9"/>
            <p:cNvSpPr/>
            <p:nvPr/>
          </p:nvSpPr>
          <p:spPr>
            <a:xfrm>
              <a:off x="5746159" y="5625900"/>
              <a:ext cx="1169586" cy="5295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7" name="Скругленный прямоугольник 16"/>
            <p:cNvSpPr/>
            <p:nvPr/>
          </p:nvSpPr>
          <p:spPr>
            <a:xfrm>
              <a:off x="6928789" y="5354589"/>
              <a:ext cx="229851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можуть розроблятись</a:t>
              </a:r>
              <a:endParaRPr lang="uk-UA" dirty="0"/>
            </a:p>
          </p:txBody>
        </p:sp>
      </p:grpSp>
      <p:pic>
        <p:nvPicPr>
          <p:cNvPr id="18" name="Рисунок 17"/>
          <p:cNvPicPr/>
          <p:nvPr/>
        </p:nvPicPr>
        <p:blipFill>
          <a:blip r:embed="rId4">
            <a:extLst>
              <a:ext uri="{28A0092B-C50C-407E-A947-70E740481C1C}">
                <a14:useLocalDpi xmlns="" xmlns:a14="http://schemas.microsoft.com/office/drawing/2010/main" val="0"/>
              </a:ext>
            </a:extLst>
          </a:blip>
          <a:srcRect/>
          <a:stretch>
            <a:fillRect/>
          </a:stretch>
        </p:blipFill>
        <p:spPr bwMode="auto">
          <a:xfrm>
            <a:off x="4575174" y="2648200"/>
            <a:ext cx="3555791" cy="2774026"/>
          </a:xfrm>
          <a:prstGeom prst="rect">
            <a:avLst/>
          </a:prstGeom>
          <a:noFill/>
          <a:ln>
            <a:noFill/>
          </a:ln>
        </p:spPr>
      </p:pic>
    </p:spTree>
    <p:extLst>
      <p:ext uri="{BB962C8B-B14F-4D97-AF65-F5344CB8AC3E}">
        <p14:creationId xmlns="" xmlns:p14="http://schemas.microsoft.com/office/powerpoint/2010/main" val="10777193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46105"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Прямоугольник 6"/>
          <p:cNvSpPr/>
          <p:nvPr/>
        </p:nvSpPr>
        <p:spPr>
          <a:xfrm>
            <a:off x="138237" y="1104986"/>
            <a:ext cx="9005763" cy="5693866"/>
          </a:xfrm>
          <a:prstGeom prst="rect">
            <a:avLst/>
          </a:prstGeom>
        </p:spPr>
        <p:txBody>
          <a:bodyPr wrap="square">
            <a:spAutoFit/>
          </a:bodyPr>
          <a:lstStyle/>
          <a:p>
            <a:pPr>
              <a:defRPr/>
            </a:pPr>
            <a:r>
              <a:rPr lang="uk-UA" sz="1400" dirty="0" smtClean="0"/>
              <a:t>1.1.1</a:t>
            </a:r>
            <a:r>
              <a:rPr lang="uk-UA" sz="1400" dirty="0"/>
              <a:t>. Частка населення, чиї середньодушові еквівалентні сукупні витрати є нижчими за фактичний (розрахунковий) прожитковий мінімум, %;</a:t>
            </a:r>
          </a:p>
          <a:p>
            <a:pPr>
              <a:defRPr/>
            </a:pPr>
            <a:r>
              <a:rPr lang="uk-UA" sz="1400" dirty="0" smtClean="0"/>
              <a:t>1.2.1</a:t>
            </a:r>
            <a:r>
              <a:rPr lang="uk-UA" sz="1400" dirty="0"/>
              <a:t>. Частка бідних, які охоплені державною соціальною підтримкою, в загальній чисельності бідного населення, %;</a:t>
            </a:r>
          </a:p>
          <a:p>
            <a:pPr>
              <a:defRPr/>
            </a:pPr>
            <a:r>
              <a:rPr lang="uk-UA" sz="1400" dirty="0" smtClean="0"/>
              <a:t>1.3.1</a:t>
            </a:r>
            <a:r>
              <a:rPr lang="uk-UA" sz="1400" dirty="0"/>
              <a:t>. Співвідношення рівнів бідності домогосподарств із дітьми та домогосподарств без дітей, рази;</a:t>
            </a:r>
          </a:p>
          <a:p>
            <a:pPr>
              <a:defRPr/>
            </a:pPr>
            <a:r>
              <a:rPr lang="uk-UA" sz="1400" dirty="0" smtClean="0"/>
              <a:t>3.1.1</a:t>
            </a:r>
            <a:r>
              <a:rPr lang="uk-UA" sz="1400" dirty="0"/>
              <a:t>. Кількість випадків материнської смерті, на 100 000 </a:t>
            </a:r>
            <a:r>
              <a:rPr lang="uk-UA" sz="1400" dirty="0" err="1"/>
              <a:t>живонароджених</a:t>
            </a:r>
            <a:r>
              <a:rPr lang="uk-UA" sz="1400" dirty="0"/>
              <a:t>;</a:t>
            </a:r>
          </a:p>
          <a:p>
            <a:pPr>
              <a:defRPr/>
            </a:pPr>
            <a:r>
              <a:rPr lang="uk-UA" sz="1400" dirty="0" smtClean="0"/>
              <a:t>3.2.1</a:t>
            </a:r>
            <a:r>
              <a:rPr lang="uk-UA" sz="1400" dirty="0"/>
              <a:t>. Смертність дітей у віці до 5 років, випадків на 1000 </a:t>
            </a:r>
            <a:r>
              <a:rPr lang="uk-UA" sz="1400" dirty="0" err="1"/>
              <a:t>живонароджених</a:t>
            </a:r>
            <a:r>
              <a:rPr lang="uk-UA" sz="1400" dirty="0"/>
              <a:t>;</a:t>
            </a:r>
          </a:p>
          <a:p>
            <a:pPr>
              <a:defRPr/>
            </a:pPr>
            <a:r>
              <a:rPr lang="uk-UA" sz="1400" dirty="0"/>
              <a:t>3.7.1. Рівень імунізації населення згідно з Календарем профілактичних щеплень </a:t>
            </a:r>
          </a:p>
          <a:p>
            <a:pPr>
              <a:defRPr/>
            </a:pPr>
            <a:r>
              <a:rPr lang="uk-UA" sz="1400" dirty="0"/>
              <a:t>до визначених шести вікових груп при профілактиці десяти інфекційних захворювань, %;</a:t>
            </a:r>
          </a:p>
          <a:p>
            <a:pPr>
              <a:defRPr/>
            </a:pPr>
            <a:r>
              <a:rPr lang="uk-UA" sz="1400" dirty="0" smtClean="0"/>
              <a:t>4.1.1</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місцем розташування закладу загальної середньої освіти та за рівнями навчальних досягнень;</a:t>
            </a:r>
          </a:p>
          <a:p>
            <a:pPr>
              <a:defRPr/>
            </a:pPr>
            <a:r>
              <a:rPr lang="uk-UA" sz="1400" dirty="0" smtClean="0"/>
              <a:t>4.1.1.а</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статтю;</a:t>
            </a:r>
          </a:p>
          <a:p>
            <a:pPr>
              <a:defRPr/>
            </a:pPr>
            <a:r>
              <a:rPr lang="uk-UA" sz="1400" dirty="0" smtClean="0"/>
              <a:t>4.1.1.b</a:t>
            </a:r>
            <a:r>
              <a:rPr lang="uk-UA" sz="1400" dirty="0"/>
              <a:t>. Кількість учнів денних закладів загальної середньої освіти у розрахунку на одного вчителя, на початок навчального року</a:t>
            </a:r>
            <a:r>
              <a:rPr lang="uk-UA" sz="1400" dirty="0" smtClean="0"/>
              <a:t>;</a:t>
            </a:r>
          </a:p>
          <a:p>
            <a:r>
              <a:rPr lang="uk-UA" sz="1400" dirty="0" smtClean="0"/>
              <a:t>4.2.1. Показник охоплення дітей віком 5 років закладами дошкільної освіти та структурними підрозділами юридичних осіб публічного та приватного права, %;</a:t>
            </a:r>
          </a:p>
          <a:p>
            <a:r>
              <a:rPr lang="uk-UA" sz="1400" dirty="0" smtClean="0"/>
              <a:t>4.5.2. Частка населення, яке повідомило, що за останні 12 місяців користувалось послугами Інтернету, %;</a:t>
            </a:r>
          </a:p>
          <a:p>
            <a:r>
              <a:rPr lang="uk-UA" sz="1400" dirty="0" smtClean="0"/>
              <a:t>4.7.1. Частка закладів загальної середньої освіти у сільській місцевості, що мають доступ до мережі Інтернет, %;</a:t>
            </a:r>
          </a:p>
          <a:p>
            <a:r>
              <a:rPr lang="uk-UA" sz="1400" dirty="0" smtClean="0"/>
              <a:t>4.7.2. Частка закладів загальної середньої освіти у сільській місцевості, в яких комп’ютери використовуються в освітньому процесі, %;</a:t>
            </a:r>
          </a:p>
          <a:p>
            <a:r>
              <a:rPr lang="uk-UA" sz="1400" dirty="0" smtClean="0"/>
              <a:t>4.7.3. Частка денних закладів загальної середньої освіти, у яких організовано інклюзивне навчання, %;</a:t>
            </a:r>
          </a:p>
          <a:p>
            <a:r>
              <a:rPr lang="uk-UA" sz="1400" dirty="0" smtClean="0"/>
              <a:t>5.2.2.</a:t>
            </a:r>
            <a:r>
              <a:rPr lang="en-US" sz="1400" dirty="0" smtClean="0"/>
              <a:t>b</a:t>
            </a:r>
            <a:r>
              <a:rPr lang="uk-UA" sz="1400" dirty="0" smtClean="0"/>
              <a:t>. Кількість дітей, постраждалих від жорстокого поводження ;</a:t>
            </a:r>
          </a:p>
          <a:p>
            <a:r>
              <a:rPr lang="uk-UA" sz="1400" dirty="0" smtClean="0"/>
              <a:t>5.5.2. Коефіцієнт народжуваності у віці до 20 років, на 1000 жінок віком 15-19 років.</a:t>
            </a:r>
          </a:p>
        </p:txBody>
      </p:sp>
      <p:sp>
        <p:nvSpPr>
          <p:cNvPr id="8" name="Прямоугольник 7"/>
          <p:cNvSpPr/>
          <p:nvPr/>
        </p:nvSpPr>
        <p:spPr>
          <a:xfrm>
            <a:off x="251520" y="704876"/>
            <a:ext cx="7848872"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a:t>
            </a:r>
            <a:r>
              <a:rPr lang="uk-UA" sz="2000" b="1" i="1" dirty="0" smtClean="0">
                <a:latin typeface="Times New Roman" panose="02020603050405020304" pitchFamily="18" charset="0"/>
                <a:cs typeface="Times New Roman" panose="02020603050405020304" pitchFamily="18" charset="0"/>
              </a:rPr>
              <a:t>національні показники ЦСР (діти 16)</a:t>
            </a:r>
            <a:endParaRPr lang="uk-UA" sz="2000"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1405895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0201"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44450" y="-100013"/>
            <a:ext cx="9140825" cy="68580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202" name="Rectangle 9"/>
          <p:cNvSpPr>
            <a:spLocks noChangeArrowheads="1"/>
          </p:cNvSpPr>
          <p:nvPr/>
        </p:nvSpPr>
        <p:spPr bwMode="auto">
          <a:xfrm>
            <a:off x="527050" y="620713"/>
            <a:ext cx="8096250" cy="6084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a:latin typeface="Times New Roman" panose="02020603050405020304" pitchFamily="18" charset="0"/>
              <a:cs typeface="Times New Roman" panose="02020603050405020304" pitchFamily="18" charset="0"/>
            </a:endParaRPr>
          </a:p>
        </p:txBody>
      </p:sp>
      <p:sp>
        <p:nvSpPr>
          <p:cNvPr id="50203" name="Прямоугольник 6"/>
          <p:cNvSpPr>
            <a:spLocks noChangeArrowheads="1"/>
          </p:cNvSpPr>
          <p:nvPr/>
        </p:nvSpPr>
        <p:spPr bwMode="auto">
          <a:xfrm>
            <a:off x="415925" y="1052513"/>
            <a:ext cx="8715375" cy="2416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endParaRPr lang="uk-UA" sz="2000">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pPr>
              <a:spcBef>
                <a:spcPts val="600"/>
              </a:spcBef>
            </a:pPr>
            <a:endParaRPr lang="ru-RU">
              <a:solidFill>
                <a:srgbClr val="FF0000"/>
              </a:solidFill>
              <a:latin typeface="Times New Roman" panose="02020603050405020304" pitchFamily="18" charset="0"/>
              <a:cs typeface="Times New Roman" panose="02020603050405020304" pitchFamily="18" charset="0"/>
            </a:endParaRPr>
          </a:p>
        </p:txBody>
      </p:sp>
      <p:sp>
        <p:nvSpPr>
          <p:cNvPr id="8" name="Трапеция 7"/>
          <p:cNvSpPr/>
          <p:nvPr/>
        </p:nvSpPr>
        <p:spPr>
          <a:xfrm rot="16200000" flipH="1">
            <a:off x="3794919" y="3371056"/>
            <a:ext cx="2847975" cy="195263"/>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grpSp>
        <p:nvGrpSpPr>
          <p:cNvPr id="50205" name="Группа 11"/>
          <p:cNvGrpSpPr>
            <a:grpSpLocks/>
          </p:cNvGrpSpPr>
          <p:nvPr/>
        </p:nvGrpSpPr>
        <p:grpSpPr bwMode="auto">
          <a:xfrm>
            <a:off x="5346700" y="1454150"/>
            <a:ext cx="4073525" cy="4291013"/>
            <a:chOff x="4301022" y="419843"/>
            <a:chExt cx="6494250" cy="6000632"/>
          </a:xfrm>
        </p:grpSpPr>
        <p:grpSp>
          <p:nvGrpSpPr>
            <p:cNvPr id="50228" name="Группа 12"/>
            <p:cNvGrpSpPr>
              <a:grpSpLocks/>
            </p:cNvGrpSpPr>
            <p:nvPr/>
          </p:nvGrpSpPr>
          <p:grpSpPr bwMode="auto">
            <a:xfrm>
              <a:off x="5561813" y="4219154"/>
              <a:ext cx="4867396" cy="2201321"/>
              <a:chOff x="5396978" y="2537592"/>
              <a:chExt cx="6952479" cy="1171509"/>
            </a:xfrm>
          </p:grpSpPr>
          <p:sp>
            <p:nvSpPr>
              <p:cNvPr id="29" name="Скругленный прямоугольник 5"/>
              <p:cNvSpPr/>
              <p:nvPr/>
            </p:nvSpPr>
            <p:spPr bwMode="auto">
              <a:xfrm>
                <a:off x="5629114" y="2537592"/>
                <a:ext cx="6707973" cy="1171509"/>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30" name="TextBox 29"/>
              <p:cNvSpPr txBox="1"/>
              <p:nvPr/>
            </p:nvSpPr>
            <p:spPr>
              <a:xfrm>
                <a:off x="5396393" y="2657616"/>
                <a:ext cx="6951759" cy="870724"/>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Інститут демографії та соціальних досліджень </a:t>
                </a:r>
              </a:p>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імені М. В. Птухи НАН України</a:t>
                </a:r>
                <a:endParaRPr lang="uk-UA" sz="1400" b="1">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(1.1.1, 1.2.1, 1.3.1)</a:t>
                </a:r>
              </a:p>
            </p:txBody>
          </p:sp>
        </p:grpSp>
        <p:grpSp>
          <p:nvGrpSpPr>
            <p:cNvPr id="50229" name="Группа 13"/>
            <p:cNvGrpSpPr>
              <a:grpSpLocks/>
            </p:cNvGrpSpPr>
            <p:nvPr/>
          </p:nvGrpSpPr>
          <p:grpSpPr bwMode="auto">
            <a:xfrm>
              <a:off x="4412877" y="4605475"/>
              <a:ext cx="1160547" cy="1215923"/>
              <a:chOff x="1458256" y="4857145"/>
              <a:chExt cx="1160547" cy="1215923"/>
            </a:xfrm>
          </p:grpSpPr>
          <p:sp>
            <p:nvSpPr>
              <p:cNvPr id="27" name="Шестиугольник 26"/>
              <p:cNvSpPr/>
              <p:nvPr/>
            </p:nvSpPr>
            <p:spPr>
              <a:xfrm rot="5400000">
                <a:off x="1432853" y="4896287"/>
                <a:ext cx="1216554" cy="1136368"/>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8" name="TextBox 27"/>
              <p:cNvSpPr txBox="1"/>
              <p:nvPr/>
            </p:nvSpPr>
            <p:spPr>
              <a:xfrm>
                <a:off x="1457760" y="5142572"/>
                <a:ext cx="1161677" cy="646017"/>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3</a:t>
                </a:r>
              </a:p>
            </p:txBody>
          </p:sp>
        </p:grpSp>
        <p:grpSp>
          <p:nvGrpSpPr>
            <p:cNvPr id="50230" name="Группа 14"/>
            <p:cNvGrpSpPr>
              <a:grpSpLocks/>
            </p:cNvGrpSpPr>
            <p:nvPr/>
          </p:nvGrpSpPr>
          <p:grpSpPr bwMode="auto">
            <a:xfrm>
              <a:off x="5707012" y="2505120"/>
              <a:ext cx="4636911" cy="1119841"/>
              <a:chOff x="5602383" y="825522"/>
              <a:chExt cx="6623261" cy="595962"/>
            </a:xfrm>
          </p:grpSpPr>
          <p:sp>
            <p:nvSpPr>
              <p:cNvPr id="25" name="Скругленный прямоугольник 5"/>
              <p:cNvSpPr/>
              <p:nvPr/>
            </p:nvSpPr>
            <p:spPr bwMode="auto">
              <a:xfrm>
                <a:off x="5602383" y="849133"/>
                <a:ext cx="6623261" cy="572351"/>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6" name="TextBox 25"/>
              <p:cNvSpPr txBox="1"/>
              <p:nvPr/>
            </p:nvSpPr>
            <p:spPr>
              <a:xfrm>
                <a:off x="5604070" y="825146"/>
                <a:ext cx="6564949" cy="550553"/>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Український центр </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оцінювання якості освіти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 4.1.1.а)</a:t>
                </a:r>
              </a:p>
            </p:txBody>
          </p:sp>
        </p:grpSp>
        <p:grpSp>
          <p:nvGrpSpPr>
            <p:cNvPr id="50231" name="Группа 15"/>
            <p:cNvGrpSpPr>
              <a:grpSpLocks/>
            </p:cNvGrpSpPr>
            <p:nvPr/>
          </p:nvGrpSpPr>
          <p:grpSpPr bwMode="auto">
            <a:xfrm>
              <a:off x="4301022" y="2203789"/>
              <a:ext cx="1160547" cy="1215922"/>
              <a:chOff x="1345003" y="952430"/>
              <a:chExt cx="1160547" cy="1215922"/>
            </a:xfrm>
          </p:grpSpPr>
          <p:sp>
            <p:nvSpPr>
              <p:cNvPr id="23" name="Шестиугольник 22"/>
              <p:cNvSpPr/>
              <p:nvPr/>
            </p:nvSpPr>
            <p:spPr>
              <a:xfrm rot="5400000">
                <a:off x="1322470" y="993605"/>
                <a:ext cx="1214335" cy="1133837"/>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4" name="TextBox 23"/>
              <p:cNvSpPr txBox="1"/>
              <p:nvPr/>
            </p:nvSpPr>
            <p:spPr>
              <a:xfrm>
                <a:off x="1345003" y="1246394"/>
                <a:ext cx="1161677" cy="646018"/>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2</a:t>
                </a:r>
              </a:p>
            </p:txBody>
          </p:sp>
        </p:grpSp>
        <p:grpSp>
          <p:nvGrpSpPr>
            <p:cNvPr id="50232" name="Группа 16"/>
            <p:cNvGrpSpPr>
              <a:grpSpLocks/>
            </p:cNvGrpSpPr>
            <p:nvPr/>
          </p:nvGrpSpPr>
          <p:grpSpPr bwMode="auto">
            <a:xfrm>
              <a:off x="5205773" y="419843"/>
              <a:ext cx="5589499" cy="1336143"/>
              <a:chOff x="4884425" y="-1582872"/>
              <a:chExt cx="7983914" cy="856880"/>
            </a:xfrm>
          </p:grpSpPr>
          <p:sp>
            <p:nvSpPr>
              <p:cNvPr id="21" name="Скругленный прямоугольник 5"/>
              <p:cNvSpPr/>
              <p:nvPr/>
            </p:nvSpPr>
            <p:spPr bwMode="auto">
              <a:xfrm>
                <a:off x="5600386" y="-1582872"/>
                <a:ext cx="6551994" cy="85688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2" name="TextBox 21"/>
              <p:cNvSpPr txBox="1"/>
              <p:nvPr/>
            </p:nvSpPr>
            <p:spPr>
              <a:xfrm>
                <a:off x="4882676" y="-1487484"/>
                <a:ext cx="7985663" cy="724662"/>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Держстат</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(3.1.1, 3.2.1, 4.2.1,</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4.5.2, 5.5.2)</a:t>
                </a:r>
              </a:p>
            </p:txBody>
          </p:sp>
        </p:grpSp>
        <p:grpSp>
          <p:nvGrpSpPr>
            <p:cNvPr id="50233" name="Группа 17"/>
            <p:cNvGrpSpPr>
              <a:grpSpLocks/>
            </p:cNvGrpSpPr>
            <p:nvPr/>
          </p:nvGrpSpPr>
          <p:grpSpPr bwMode="auto">
            <a:xfrm>
              <a:off x="4381668" y="517693"/>
              <a:ext cx="1162880" cy="1215922"/>
              <a:chOff x="1424251" y="-2303807"/>
              <a:chExt cx="1162880" cy="1215922"/>
            </a:xfrm>
          </p:grpSpPr>
          <p:sp>
            <p:nvSpPr>
              <p:cNvPr id="19" name="Шестиугольник 18"/>
              <p:cNvSpPr/>
              <p:nvPr/>
            </p:nvSpPr>
            <p:spPr>
              <a:xfrm rot="5400000">
                <a:off x="1381970" y="-2261354"/>
                <a:ext cx="1216554" cy="1131306"/>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0" name="TextBox 19"/>
              <p:cNvSpPr txBox="1"/>
              <p:nvPr/>
            </p:nvSpPr>
            <p:spPr>
              <a:xfrm>
                <a:off x="1427125" y="-1986518"/>
                <a:ext cx="1159145" cy="646016"/>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5</a:t>
                </a:r>
              </a:p>
            </p:txBody>
          </p:sp>
        </p:grpSp>
      </p:grpSp>
      <p:sp>
        <p:nvSpPr>
          <p:cNvPr id="52" name="Шестиугольник 51"/>
          <p:cNvSpPr/>
          <p:nvPr/>
        </p:nvSpPr>
        <p:spPr>
          <a:xfrm rot="5400000">
            <a:off x="2497931" y="1500982"/>
            <a:ext cx="868363"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3" name="TextBox 52"/>
          <p:cNvSpPr txBox="1"/>
          <p:nvPr/>
        </p:nvSpPr>
        <p:spPr>
          <a:xfrm>
            <a:off x="2566988" y="1627188"/>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4</a:t>
            </a:r>
          </a:p>
        </p:txBody>
      </p:sp>
      <p:sp>
        <p:nvSpPr>
          <p:cNvPr id="55" name="Шестиугольник 54"/>
          <p:cNvSpPr/>
          <p:nvPr/>
        </p:nvSpPr>
        <p:spPr>
          <a:xfrm rot="5400000">
            <a:off x="2474913" y="2852738"/>
            <a:ext cx="868362" cy="709612"/>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6" name="TextBox 55"/>
          <p:cNvSpPr txBox="1"/>
          <p:nvPr/>
        </p:nvSpPr>
        <p:spPr>
          <a:xfrm>
            <a:off x="2543175" y="2982913"/>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58" name="Шестиугольник 57"/>
          <p:cNvSpPr/>
          <p:nvPr/>
        </p:nvSpPr>
        <p:spPr>
          <a:xfrm rot="5400000">
            <a:off x="2462212" y="4562476"/>
            <a:ext cx="873125"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9" name="TextBox 58"/>
          <p:cNvSpPr txBox="1"/>
          <p:nvPr/>
        </p:nvSpPr>
        <p:spPr>
          <a:xfrm>
            <a:off x="2544763" y="4710113"/>
            <a:ext cx="727075" cy="460375"/>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63" name="Скругленный прямоугольник 5"/>
          <p:cNvSpPr/>
          <p:nvPr/>
        </p:nvSpPr>
        <p:spPr bwMode="auto">
          <a:xfrm>
            <a:off x="7184" y="1405477"/>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4" name="TextBox 63"/>
          <p:cNvSpPr txBox="1"/>
          <p:nvPr/>
        </p:nvSpPr>
        <p:spPr>
          <a:xfrm>
            <a:off x="98425" y="1311275"/>
            <a:ext cx="2165350" cy="954088"/>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освіти і науки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 4.7.1, 4.7.2, 4.7.3)</a:t>
            </a:r>
          </a:p>
        </p:txBody>
      </p:sp>
      <p:sp>
        <p:nvSpPr>
          <p:cNvPr id="65" name="Трапеция 64"/>
          <p:cNvSpPr/>
          <p:nvPr/>
        </p:nvSpPr>
        <p:spPr>
          <a:xfrm rot="5400000" flipH="1">
            <a:off x="2032794" y="3375819"/>
            <a:ext cx="2847975" cy="236537"/>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sp>
        <p:nvSpPr>
          <p:cNvPr id="66" name="Скругленный прямоугольник 5"/>
          <p:cNvSpPr/>
          <p:nvPr/>
        </p:nvSpPr>
        <p:spPr bwMode="auto">
          <a:xfrm>
            <a:off x="30945" y="2740584"/>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7" name="TextBox 66"/>
          <p:cNvSpPr txBox="1"/>
          <p:nvPr/>
        </p:nvSpPr>
        <p:spPr>
          <a:xfrm>
            <a:off x="130175" y="2819400"/>
            <a:ext cx="2166938" cy="73977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охорони здоров</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я</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(3.7.1)</a:t>
            </a:r>
          </a:p>
        </p:txBody>
      </p:sp>
      <p:sp>
        <p:nvSpPr>
          <p:cNvPr id="70" name="Скругленный прямоугольник 5"/>
          <p:cNvSpPr/>
          <p:nvPr/>
        </p:nvSpPr>
        <p:spPr bwMode="auto">
          <a:xfrm>
            <a:off x="74098" y="4447693"/>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71" name="TextBox 70"/>
          <p:cNvSpPr txBox="1"/>
          <p:nvPr/>
        </p:nvSpPr>
        <p:spPr>
          <a:xfrm>
            <a:off x="173038" y="4465638"/>
            <a:ext cx="2166937" cy="94932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соціальної політики</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(5.2.2.</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a:t>
            </a:r>
          </a:p>
        </p:txBody>
      </p:sp>
      <p:sp>
        <p:nvSpPr>
          <p:cNvPr id="73" name="Шестиугольник 72"/>
          <p:cNvSpPr/>
          <p:nvPr/>
        </p:nvSpPr>
        <p:spPr>
          <a:xfrm rot="5400000">
            <a:off x="3592513" y="2660650"/>
            <a:ext cx="1492250" cy="1482725"/>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74" name="TextBox 73"/>
          <p:cNvSpPr txBox="1"/>
          <p:nvPr/>
        </p:nvSpPr>
        <p:spPr>
          <a:xfrm>
            <a:off x="3511550" y="2936875"/>
            <a:ext cx="1651000" cy="1016000"/>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2800" b="1">
                <a:solidFill>
                  <a:srgbClr val="FF0000"/>
                </a:solidFill>
                <a:latin typeface="Verdana" panose="020B0604030504040204" pitchFamily="34" charset="0"/>
                <a:ea typeface="Verdana" panose="020B0604030504040204" pitchFamily="34" charset="0"/>
                <a:cs typeface="Verdana" panose="020B0604030504040204" pitchFamily="34" charset="0"/>
              </a:rPr>
              <a:t>16</a:t>
            </a:r>
            <a:endParaRPr lang="uk-UA" sz="2400" b="1">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600" b="1">
                <a:solidFill>
                  <a:srgbClr val="000086"/>
                </a:solidFill>
                <a:latin typeface="Verdana" panose="020B0604030504040204" pitchFamily="34" charset="0"/>
                <a:ea typeface="Verdana" panose="020B0604030504040204" pitchFamily="34" charset="0"/>
                <a:cs typeface="Verdana" panose="020B0604030504040204" pitchFamily="34" charset="0"/>
              </a:rPr>
              <a:t>індикаторів ЦСР</a:t>
            </a:r>
          </a:p>
        </p:txBody>
      </p:sp>
      <p:sp>
        <p:nvSpPr>
          <p:cNvPr id="43" name="Прямоугольник 42"/>
          <p:cNvSpPr/>
          <p:nvPr/>
        </p:nvSpPr>
        <p:spPr>
          <a:xfrm>
            <a:off x="234950" y="653960"/>
            <a:ext cx="8680450"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a:t>
            </a:r>
            <a:r>
              <a:rPr lang="uk-UA" sz="2000" b="1" i="1" dirty="0" smtClean="0">
                <a:latin typeface="Times New Roman" panose="02020603050405020304" pitchFamily="18" charset="0"/>
                <a:cs typeface="Times New Roman" panose="02020603050405020304" pitchFamily="18" charset="0"/>
              </a:rPr>
              <a:t>національні показники ЦСР (діти 16)</a:t>
            </a:r>
            <a:endParaRPr lang="uk-UA" sz="2000"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6754490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2249" name="Рисунок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44450"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250" name="Rectangle 9"/>
          <p:cNvSpPr>
            <a:spLocks noChangeArrowheads="1"/>
          </p:cNvSpPr>
          <p:nvPr/>
        </p:nvSpPr>
        <p:spPr bwMode="auto">
          <a:xfrm>
            <a:off x="566737" y="2332831"/>
            <a:ext cx="8096250" cy="54363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52251" name="Прямоугольник 6"/>
          <p:cNvSpPr>
            <a:spLocks noChangeArrowheads="1"/>
          </p:cNvSpPr>
          <p:nvPr/>
        </p:nvSpPr>
        <p:spPr bwMode="auto">
          <a:xfrm>
            <a:off x="257174" y="1261912"/>
            <a:ext cx="8715375" cy="51706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ru-RU" sz="1500" dirty="0" smtClean="0"/>
              <a:t>3.3.1</a:t>
            </a:r>
            <a:r>
              <a:rPr lang="ru-RU" sz="1500" dirty="0"/>
              <a:t>.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ВІЛ, на 100 000 </a:t>
            </a:r>
            <a:r>
              <a:rPr lang="ru-RU" sz="1500" dirty="0" err="1"/>
              <a:t>населення</a:t>
            </a:r>
            <a:r>
              <a:rPr lang="ru-RU" sz="1500" dirty="0"/>
              <a:t>;</a:t>
            </a:r>
            <a:endParaRPr lang="uk-UA" sz="1500" dirty="0"/>
          </a:p>
          <a:p>
            <a:r>
              <a:rPr lang="ru-RU" sz="1500" dirty="0" smtClean="0"/>
              <a:t>3.3.2</a:t>
            </a:r>
            <a:r>
              <a:rPr lang="ru-RU" sz="1500" dirty="0"/>
              <a:t>.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активного </a:t>
            </a:r>
            <a:r>
              <a:rPr lang="ru-RU" sz="1500" dirty="0" err="1"/>
              <a:t>туберкульозу</a:t>
            </a:r>
            <a:r>
              <a:rPr lang="ru-RU" sz="1500" dirty="0"/>
              <a:t>, на 100 000 </a:t>
            </a:r>
            <a:r>
              <a:rPr lang="ru-RU" sz="1500" dirty="0" err="1"/>
              <a:t>населення</a:t>
            </a:r>
            <a:r>
              <a:rPr lang="ru-RU" sz="1500" dirty="0"/>
              <a:t>;</a:t>
            </a:r>
            <a:endParaRPr lang="uk-UA" sz="1500" dirty="0"/>
          </a:p>
          <a:p>
            <a:r>
              <a:rPr lang="uk-UA" sz="1500" dirty="0" smtClean="0"/>
              <a:t>3.4.3</a:t>
            </a:r>
            <a:r>
              <a:rPr lang="uk-UA" sz="1500" dirty="0"/>
              <a:t>. Кількість смертей жінок від злоякісного новоутворення молочної залози у віці 30-59 років, на 100 000 жінок відповідного віку;</a:t>
            </a:r>
          </a:p>
          <a:p>
            <a:r>
              <a:rPr lang="ru-RU" sz="1500" dirty="0" smtClean="0"/>
              <a:t>3.4.4</a:t>
            </a:r>
            <a:r>
              <a:rPr lang="ru-RU" sz="1500" dirty="0"/>
              <a:t>. </a:t>
            </a:r>
            <a:r>
              <a:rPr lang="ru-RU" sz="1500" dirty="0" err="1"/>
              <a:t>Кількість</a:t>
            </a:r>
            <a:r>
              <a:rPr lang="ru-RU" sz="1500" dirty="0"/>
              <a:t> смертей </a:t>
            </a:r>
            <a:r>
              <a:rPr lang="ru-RU" sz="1500" dirty="0" err="1"/>
              <a:t>жінок</a:t>
            </a:r>
            <a:r>
              <a:rPr lang="ru-RU" sz="1500" dirty="0"/>
              <a:t> </a:t>
            </a:r>
            <a:r>
              <a:rPr lang="ru-RU" sz="1500" dirty="0" err="1"/>
              <a:t>від</a:t>
            </a:r>
            <a:r>
              <a:rPr lang="ru-RU" sz="1500" dirty="0"/>
              <a:t> </a:t>
            </a:r>
            <a:r>
              <a:rPr lang="ru-RU" sz="1500" dirty="0" err="1"/>
              <a:t>злоякісного</a:t>
            </a:r>
            <a:r>
              <a:rPr lang="ru-RU" sz="1500" dirty="0"/>
              <a:t> </a:t>
            </a:r>
            <a:r>
              <a:rPr lang="ru-RU" sz="1500" dirty="0" err="1"/>
              <a:t>новоутворення</a:t>
            </a:r>
            <a:r>
              <a:rPr lang="ru-RU" sz="1500" dirty="0"/>
              <a:t> </a:t>
            </a:r>
            <a:r>
              <a:rPr lang="ru-RU" sz="1500" dirty="0" err="1"/>
              <a:t>шийки</a:t>
            </a:r>
            <a:r>
              <a:rPr lang="ru-RU" sz="1500" dirty="0"/>
              <a:t> матки у </a:t>
            </a:r>
            <a:r>
              <a:rPr lang="ru-RU" sz="1500" dirty="0" err="1"/>
              <a:t>віці</a:t>
            </a:r>
            <a:r>
              <a:rPr lang="ru-RU" sz="1500" dirty="0"/>
              <a:t> 30-59 </a:t>
            </a:r>
            <a:r>
              <a:rPr lang="ru-RU" sz="1500" dirty="0" err="1"/>
              <a:t>років</a:t>
            </a:r>
            <a:r>
              <a:rPr lang="ru-RU" sz="1500" dirty="0"/>
              <a:t>, на 100 000 </a:t>
            </a:r>
            <a:r>
              <a:rPr lang="ru-RU" sz="1500" dirty="0" err="1"/>
              <a:t>жінок</a:t>
            </a:r>
            <a:r>
              <a:rPr lang="ru-RU" sz="1500" dirty="0"/>
              <a:t> </a:t>
            </a:r>
            <a:r>
              <a:rPr lang="ru-RU" sz="1500" dirty="0" err="1"/>
              <a:t>відповідного</a:t>
            </a:r>
            <a:r>
              <a:rPr lang="ru-RU" sz="1500" dirty="0"/>
              <a:t> </a:t>
            </a:r>
            <a:r>
              <a:rPr lang="ru-RU" sz="1500" dirty="0" err="1"/>
              <a:t>віку</a:t>
            </a:r>
            <a:r>
              <a:rPr lang="uk-UA" sz="1500" dirty="0"/>
              <a:t>;</a:t>
            </a:r>
          </a:p>
          <a:p>
            <a:r>
              <a:rPr lang="ru-RU" sz="1500" dirty="0" smtClean="0"/>
              <a:t>3.5.1</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чоловіки</a:t>
            </a:r>
            <a:r>
              <a:rPr lang="uk-UA" sz="1500" dirty="0"/>
              <a:t>;</a:t>
            </a:r>
          </a:p>
          <a:p>
            <a:r>
              <a:rPr lang="ru-RU" sz="1500" dirty="0" smtClean="0"/>
              <a:t>3.5.2</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жінки</a:t>
            </a:r>
            <a:r>
              <a:rPr lang="uk-UA" sz="1500" dirty="0"/>
              <a:t>;</a:t>
            </a:r>
          </a:p>
          <a:p>
            <a:r>
              <a:rPr lang="ru-RU" sz="1500" dirty="0" smtClean="0"/>
              <a:t>3.6.1</a:t>
            </a:r>
            <a:r>
              <a:rPr lang="ru-RU" sz="1500" dirty="0"/>
              <a:t>. </a:t>
            </a:r>
            <a:r>
              <a:rPr lang="ru-RU" sz="1500" dirty="0" err="1"/>
              <a:t>Кількість</a:t>
            </a:r>
            <a:r>
              <a:rPr lang="ru-RU" sz="1500" dirty="0"/>
              <a:t> смертей </a:t>
            </a:r>
            <a:r>
              <a:rPr lang="ru-RU" sz="1500" dirty="0" err="1"/>
              <a:t>унаслідок</a:t>
            </a:r>
            <a:r>
              <a:rPr lang="ru-RU" sz="1500" dirty="0"/>
              <a:t> </a:t>
            </a:r>
            <a:r>
              <a:rPr lang="ru-RU" sz="1500" dirty="0" err="1"/>
              <a:t>транспортних</a:t>
            </a:r>
            <a:r>
              <a:rPr lang="ru-RU" sz="1500" dirty="0"/>
              <a:t> </a:t>
            </a:r>
            <a:r>
              <a:rPr lang="ru-RU" sz="1500" dirty="0" err="1"/>
              <a:t>нещасних</a:t>
            </a:r>
            <a:r>
              <a:rPr lang="ru-RU" sz="1500" dirty="0"/>
              <a:t> </a:t>
            </a:r>
            <a:r>
              <a:rPr lang="ru-RU" sz="1500" dirty="0" err="1"/>
              <a:t>випадків</a:t>
            </a:r>
            <a:r>
              <a:rPr lang="ru-RU" sz="1500" dirty="0"/>
              <a:t>, на 100 000 </a:t>
            </a:r>
            <a:r>
              <a:rPr lang="ru-RU" sz="1500" dirty="0" err="1"/>
              <a:t>населення</a:t>
            </a:r>
            <a:r>
              <a:rPr lang="uk-UA" sz="1500" dirty="0"/>
              <a:t>;</a:t>
            </a:r>
          </a:p>
          <a:p>
            <a:r>
              <a:rPr lang="ru-RU" sz="1500" dirty="0" smtClean="0"/>
              <a:t>3.6.2</a:t>
            </a:r>
            <a:r>
              <a:rPr lang="ru-RU" sz="1500" dirty="0"/>
              <a:t>. </a:t>
            </a:r>
            <a:r>
              <a:rPr lang="ru-RU" sz="1500" dirty="0" err="1"/>
              <a:t>Кількість</a:t>
            </a:r>
            <a:r>
              <a:rPr lang="ru-RU" sz="1500" dirty="0"/>
              <a:t> </a:t>
            </a:r>
            <a:r>
              <a:rPr lang="ru-RU" sz="1500" dirty="0" err="1"/>
              <a:t>травмованих</a:t>
            </a:r>
            <a:r>
              <a:rPr lang="ru-RU" sz="1500" dirty="0"/>
              <a:t> </a:t>
            </a:r>
            <a:r>
              <a:rPr lang="ru-RU" sz="1500" dirty="0" err="1"/>
              <a:t>осіб</a:t>
            </a:r>
            <a:r>
              <a:rPr lang="ru-RU" sz="1500" dirty="0"/>
              <a:t> </a:t>
            </a:r>
            <a:r>
              <a:rPr lang="ru-RU" sz="1500" dirty="0" err="1"/>
              <a:t>унаслідок</a:t>
            </a:r>
            <a:r>
              <a:rPr lang="ru-RU" sz="1500" dirty="0"/>
              <a:t> </a:t>
            </a:r>
            <a:r>
              <a:rPr lang="ru-RU" sz="1500" dirty="0" err="1"/>
              <a:t>дорожньо-транспортних</a:t>
            </a:r>
            <a:r>
              <a:rPr lang="ru-RU" sz="1500" dirty="0"/>
              <a:t> </a:t>
            </a:r>
            <a:r>
              <a:rPr lang="ru-RU" sz="1500" dirty="0" err="1"/>
              <a:t>пригод</a:t>
            </a:r>
            <a:r>
              <a:rPr lang="ru-RU" sz="1500" dirty="0"/>
              <a:t>, на 100000 </a:t>
            </a:r>
            <a:r>
              <a:rPr lang="ru-RU" sz="1500" dirty="0" err="1"/>
              <a:t>населення</a:t>
            </a:r>
            <a:r>
              <a:rPr lang="uk-UA" sz="1500" dirty="0"/>
              <a:t>;</a:t>
            </a:r>
          </a:p>
          <a:p>
            <a:r>
              <a:rPr lang="ru-RU" sz="1500" dirty="0" smtClean="0"/>
              <a:t>3.8.1</a:t>
            </a:r>
            <a:r>
              <a:rPr lang="ru-RU" sz="1500" dirty="0"/>
              <a:t>. </a:t>
            </a:r>
            <a:r>
              <a:rPr lang="ru-RU" sz="1500" dirty="0" err="1"/>
              <a:t>Частка</a:t>
            </a:r>
            <a:r>
              <a:rPr lang="ru-RU" sz="1500" dirty="0"/>
              <a:t> </a:t>
            </a:r>
            <a:r>
              <a:rPr lang="ru-RU" sz="1500" dirty="0" err="1"/>
              <a:t>осіб</a:t>
            </a:r>
            <a:r>
              <a:rPr lang="ru-RU" sz="1500" dirty="0"/>
              <a:t>, </a:t>
            </a:r>
            <a:r>
              <a:rPr lang="ru-RU" sz="1500" dirty="0" err="1"/>
              <a:t>які</a:t>
            </a:r>
            <a:r>
              <a:rPr lang="ru-RU" sz="1500" dirty="0"/>
              <a:t> </a:t>
            </a:r>
            <a:r>
              <a:rPr lang="ru-RU" sz="1500" dirty="0" err="1"/>
              <a:t>курять</a:t>
            </a:r>
            <a:r>
              <a:rPr lang="ru-RU" sz="1500" dirty="0"/>
              <a:t>, </a:t>
            </a:r>
            <a:r>
              <a:rPr lang="ru-RU" sz="1500" dirty="0" err="1"/>
              <a:t>серед</a:t>
            </a:r>
            <a:r>
              <a:rPr lang="ru-RU" sz="1500" dirty="0"/>
              <a:t> </a:t>
            </a:r>
            <a:r>
              <a:rPr lang="ru-RU" sz="1500" dirty="0" err="1"/>
              <a:t>жінок</a:t>
            </a:r>
            <a:r>
              <a:rPr lang="ru-RU" sz="1500" dirty="0"/>
              <a:t> </a:t>
            </a:r>
            <a:r>
              <a:rPr lang="ru-RU" sz="1500" dirty="0" err="1"/>
              <a:t>віком</a:t>
            </a:r>
            <a:r>
              <a:rPr lang="ru-RU" sz="1500" dirty="0"/>
              <a:t> 16-29 </a:t>
            </a:r>
            <a:r>
              <a:rPr lang="ru-RU" sz="1500" dirty="0" err="1"/>
              <a:t>років</a:t>
            </a:r>
            <a:r>
              <a:rPr lang="ru-RU" sz="1500" dirty="0"/>
              <a:t>, %</a:t>
            </a:r>
            <a:r>
              <a:rPr lang="uk-UA" sz="1500" dirty="0" smtClean="0"/>
              <a:t>;</a:t>
            </a:r>
            <a:r>
              <a:rPr lang="ru-RU" sz="1500" dirty="0" smtClean="0"/>
              <a:t> </a:t>
            </a:r>
          </a:p>
          <a:p>
            <a:r>
              <a:rPr lang="ru-RU" sz="1500" dirty="0" smtClean="0"/>
              <a:t>16.1.1. </a:t>
            </a:r>
            <a:r>
              <a:rPr lang="ru-RU" sz="1500" dirty="0" err="1" smtClean="0"/>
              <a:t>Кількість</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за ст. 115 – 118, 121 КК України (</a:t>
            </a:r>
            <a:r>
              <a:rPr lang="ru-RU" sz="1500" dirty="0" err="1" smtClean="0"/>
              <a:t>очевидні</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a:t>
            </a:r>
            <a:r>
              <a:rPr lang="ru-RU" sz="1500" dirty="0" err="1" smtClean="0"/>
              <a:t>умисні</a:t>
            </a:r>
            <a:r>
              <a:rPr lang="ru-RU" sz="1500" dirty="0" smtClean="0"/>
              <a:t>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в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16.1.2. </a:t>
            </a:r>
            <a:r>
              <a:rPr lang="ru-RU" sz="1500" dirty="0" err="1" smtClean="0"/>
              <a:t>Чисельність</a:t>
            </a:r>
            <a:r>
              <a:rPr lang="ru-RU" sz="1500" dirty="0" smtClean="0"/>
              <a:t> </a:t>
            </a:r>
            <a:r>
              <a:rPr lang="ru-RU" sz="1500" dirty="0" err="1" smtClean="0"/>
              <a:t>потерпілих</a:t>
            </a:r>
            <a:r>
              <a:rPr lang="ru-RU" sz="1500" dirty="0" smtClean="0"/>
              <a:t> </a:t>
            </a:r>
            <a:r>
              <a:rPr lang="ru-RU" sz="1500" dirty="0" err="1" smtClean="0"/>
              <a:t>від</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a:t>
            </a:r>
            <a:r>
              <a:rPr lang="ru-RU" sz="1500" dirty="0" err="1" smtClean="0"/>
              <a:t>пов'язаних</a:t>
            </a:r>
            <a:r>
              <a:rPr lang="ru-RU" sz="1500" dirty="0" smtClean="0"/>
              <a:t> з </a:t>
            </a:r>
            <a:r>
              <a:rPr lang="ru-RU" sz="1500" dirty="0" err="1" smtClean="0"/>
              <a:t>фізичним</a:t>
            </a:r>
            <a:r>
              <a:rPr lang="ru-RU" sz="1500" dirty="0" smtClean="0"/>
              <a:t> </a:t>
            </a:r>
            <a:r>
              <a:rPr lang="ru-RU" sz="1500" dirty="0" err="1" smtClean="0"/>
              <a:t>насильством</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(та замахи на них), </a:t>
            </a:r>
            <a:r>
              <a:rPr lang="ru-RU" sz="1500" dirty="0" err="1" smtClean="0"/>
              <a:t>зґвалтування</a:t>
            </a:r>
            <a:r>
              <a:rPr lang="ru-RU" sz="1500" dirty="0" smtClean="0"/>
              <a:t> (та замахи на них),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у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16.1.3.а. </a:t>
            </a:r>
            <a:r>
              <a:rPr lang="ru-RU" sz="1500" dirty="0" err="1" smtClean="0"/>
              <a:t>Чисельність</a:t>
            </a:r>
            <a:r>
              <a:rPr lang="ru-RU" sz="1500" dirty="0" smtClean="0"/>
              <a:t> </a:t>
            </a:r>
            <a:r>
              <a:rPr lang="ru-RU" sz="1500" dirty="0" err="1" smtClean="0"/>
              <a:t>потерпілих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від</a:t>
            </a:r>
            <a:r>
              <a:rPr lang="ru-RU" sz="1500" dirty="0" smtClean="0"/>
              <a:t> </a:t>
            </a:r>
            <a:r>
              <a:rPr lang="ru-RU" sz="1500" dirty="0" err="1" smtClean="0"/>
              <a:t>зґвалтувань</a:t>
            </a:r>
            <a:r>
              <a:rPr lang="ru-RU" sz="1500" dirty="0" smtClean="0"/>
              <a:t>, </a:t>
            </a:r>
            <a:r>
              <a:rPr lang="ru-RU" sz="1500" dirty="0" err="1" smtClean="0"/>
              <a:t>осіб</a:t>
            </a:r>
            <a:r>
              <a:rPr lang="ru-RU" sz="1500" dirty="0" smtClean="0"/>
              <a:t>;</a:t>
            </a:r>
          </a:p>
          <a:p>
            <a:r>
              <a:rPr lang="ru-RU" sz="1500" dirty="0" smtClean="0"/>
              <a:t>16.2.1. </a:t>
            </a:r>
            <a:r>
              <a:rPr lang="ru-RU" sz="1500" dirty="0" err="1" smtClean="0"/>
              <a:t>Чисельність</a:t>
            </a:r>
            <a:r>
              <a:rPr lang="ru-RU" sz="1500" dirty="0" smtClean="0"/>
              <a:t> </a:t>
            </a:r>
            <a:r>
              <a:rPr lang="ru-RU" sz="1500" dirty="0" err="1" smtClean="0"/>
              <a:t>потерпілих</a:t>
            </a:r>
            <a:r>
              <a:rPr lang="ru-RU" sz="1500" dirty="0" smtClean="0"/>
              <a:t> у </a:t>
            </a:r>
            <a:r>
              <a:rPr lang="ru-RU" sz="1500" dirty="0" err="1" smtClean="0"/>
              <a:t>кримінальних</a:t>
            </a:r>
            <a:r>
              <a:rPr lang="ru-RU" sz="1500" dirty="0" smtClean="0"/>
              <a:t> </a:t>
            </a:r>
            <a:r>
              <a:rPr lang="ru-RU" sz="1500" dirty="0" err="1" smtClean="0"/>
              <a:t>правопорушеннях</a:t>
            </a:r>
            <a:r>
              <a:rPr lang="ru-RU" sz="1500" dirty="0" smtClean="0"/>
              <a:t> </a:t>
            </a:r>
            <a:r>
              <a:rPr lang="ru-RU" sz="1500" dirty="0" err="1" smtClean="0"/>
              <a:t>щодо</a:t>
            </a:r>
            <a:r>
              <a:rPr lang="ru-RU" sz="1500" dirty="0" smtClean="0"/>
              <a:t> торгівлі людьми </a:t>
            </a:r>
            <a:r>
              <a:rPr lang="ru-RU" sz="1500" dirty="0" err="1" smtClean="0"/>
              <a:t>або</a:t>
            </a:r>
            <a:r>
              <a:rPr lang="ru-RU" sz="1500" dirty="0" smtClean="0"/>
              <a:t> </a:t>
            </a:r>
            <a:r>
              <a:rPr lang="ru-RU" sz="1500" dirty="0" err="1" smtClean="0"/>
              <a:t>інших</a:t>
            </a:r>
            <a:r>
              <a:rPr lang="ru-RU" sz="1500" dirty="0" smtClean="0"/>
              <a:t> </a:t>
            </a:r>
            <a:r>
              <a:rPr lang="ru-RU" sz="1500" dirty="0" err="1" smtClean="0"/>
              <a:t>незаконних</a:t>
            </a:r>
            <a:r>
              <a:rPr lang="ru-RU" sz="1500" dirty="0" smtClean="0"/>
              <a:t> </a:t>
            </a:r>
            <a:r>
              <a:rPr lang="ru-RU" sz="1500" dirty="0" err="1" smtClean="0"/>
              <a:t>угод</a:t>
            </a:r>
            <a:r>
              <a:rPr lang="ru-RU" sz="1500" dirty="0" smtClean="0"/>
              <a:t> </a:t>
            </a:r>
            <a:r>
              <a:rPr lang="ru-RU" sz="1500" dirty="0" err="1" smtClean="0"/>
              <a:t>щодо</a:t>
            </a:r>
            <a:r>
              <a:rPr lang="ru-RU" sz="1500" dirty="0" smtClean="0"/>
              <a:t> </a:t>
            </a:r>
            <a:r>
              <a:rPr lang="ru-RU" sz="1500" dirty="0" err="1" smtClean="0"/>
              <a:t>передачі</a:t>
            </a:r>
            <a:r>
              <a:rPr lang="ru-RU" sz="1500" dirty="0" smtClean="0"/>
              <a:t> </a:t>
            </a:r>
            <a:r>
              <a:rPr lang="ru-RU" sz="1500" dirty="0" err="1" smtClean="0"/>
              <a:t>людини</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осіб.</a:t>
            </a:r>
            <a:endParaRPr lang="uk-UA" sz="1500" dirty="0" smtClean="0"/>
          </a:p>
        </p:txBody>
      </p:sp>
      <p:sp>
        <p:nvSpPr>
          <p:cNvPr id="7" name="Прямоугольник 6"/>
          <p:cNvSpPr/>
          <p:nvPr/>
        </p:nvSpPr>
        <p:spPr>
          <a:xfrm>
            <a:off x="-108520" y="836470"/>
            <a:ext cx="9001000" cy="400110"/>
          </a:xfrm>
          <a:prstGeom prst="rect">
            <a:avLst/>
          </a:prstGeom>
        </p:spPr>
        <p:txBody>
          <a:bodyPr wrap="square">
            <a:spAutoFit/>
          </a:bodyPr>
          <a:lstStyle/>
          <a:p>
            <a:pPr marL="357188" eaLnBrk="1" fontAlgn="auto" hangingPunct="1">
              <a:spcAft>
                <a:spcPts val="0"/>
              </a:spcAft>
              <a:defRPr/>
            </a:pPr>
            <a:r>
              <a:rPr lang="uk-UA" sz="2000" b="1" dirty="0" smtClean="0">
                <a:latin typeface="Times New Roman" panose="02020603050405020304" pitchFamily="18" charset="0"/>
                <a:cs typeface="Times New Roman" panose="02020603050405020304" pitchFamily="18" charset="0"/>
              </a:rPr>
              <a:t>Цілі </a:t>
            </a:r>
            <a:r>
              <a:rPr lang="uk-UA" sz="2000" b="1" dirty="0">
                <a:latin typeface="Times New Roman" panose="02020603050405020304" pitchFamily="18" charset="0"/>
                <a:cs typeface="Times New Roman" panose="02020603050405020304" pitchFamily="18" charset="0"/>
              </a:rPr>
              <a:t>Сталого розвитку:</a:t>
            </a:r>
            <a:r>
              <a:rPr lang="uk-UA" sz="2000" b="1" i="1" dirty="0">
                <a:latin typeface="Times New Roman" panose="02020603050405020304" pitchFamily="18" charset="0"/>
                <a:cs typeface="Times New Roman" panose="02020603050405020304" pitchFamily="18" charset="0"/>
              </a:rPr>
              <a:t> </a:t>
            </a:r>
            <a:r>
              <a:rPr lang="uk-UA" sz="2000" b="1" i="1" dirty="0" smtClean="0">
                <a:latin typeface="Times New Roman" panose="02020603050405020304" pitchFamily="18" charset="0"/>
                <a:cs typeface="Times New Roman" panose="02020603050405020304" pitchFamily="18" charset="0"/>
              </a:rPr>
              <a:t>національні </a:t>
            </a:r>
            <a:r>
              <a:rPr lang="uk-UA" sz="2000" b="1" i="1" u="sng" dirty="0" smtClean="0">
                <a:latin typeface="Times New Roman" panose="02020603050405020304" pitchFamily="18" charset="0"/>
                <a:cs typeface="Times New Roman" panose="02020603050405020304" pitchFamily="18" charset="0"/>
              </a:rPr>
              <a:t>додаткові </a:t>
            </a:r>
            <a:r>
              <a:rPr lang="uk-UA" sz="2000" b="1" i="1" dirty="0" smtClean="0">
                <a:latin typeface="Times New Roman" panose="02020603050405020304" pitchFamily="18" charset="0"/>
                <a:cs typeface="Times New Roman" panose="02020603050405020304" pitchFamily="18" charset="0"/>
              </a:rPr>
              <a:t>показники ЦСР (діти 13)</a:t>
            </a:r>
            <a:endParaRPr lang="uk-UA" sz="2000"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2642594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0179"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0181"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0182" name="Рисунок 2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183" name="Rectangle 5"/>
          <p:cNvSpPr>
            <a:spLocks noChangeArrowheads="1"/>
          </p:cNvSpPr>
          <p:nvPr/>
        </p:nvSpPr>
        <p:spPr bwMode="auto">
          <a:xfrm>
            <a:off x="169470" y="1850142"/>
            <a:ext cx="8755062" cy="42934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Ø"/>
            </a:pPr>
            <a:r>
              <a:rPr lang="uk-UA" sz="2100" dirty="0" smtClean="0">
                <a:latin typeface="Times New Roman" panose="02020603050405020304" pitchFamily="18" charset="0"/>
                <a:cs typeface="Times New Roman" panose="02020603050405020304" pitchFamily="18" charset="0"/>
              </a:rPr>
              <a:t>удосконалення </a:t>
            </a:r>
            <a:r>
              <a:rPr lang="uk-UA" sz="2100" dirty="0">
                <a:latin typeface="Times New Roman" panose="02020603050405020304" pitchFamily="18" charset="0"/>
                <a:cs typeface="Times New Roman" panose="02020603050405020304" pitchFamily="18" charset="0"/>
              </a:rPr>
              <a:t>змісту статистики (впровадження нових обстежень або удосконалення діючих форм)</a:t>
            </a:r>
            <a:r>
              <a:rPr lang="ru-RU" sz="21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ru-RU" sz="2100" dirty="0" err="1" smtClean="0">
                <a:latin typeface="Times New Roman" panose="02020603050405020304" pitchFamily="18" charset="0"/>
                <a:cs typeface="Times New Roman" panose="02020603050405020304" pitchFamily="18" charset="0"/>
              </a:rPr>
              <a:t>приведення</a:t>
            </a:r>
            <a:r>
              <a:rPr lang="ru-RU" sz="2100" dirty="0" smtClean="0">
                <a:latin typeface="Times New Roman" panose="02020603050405020304" pitchFamily="18" charset="0"/>
                <a:cs typeface="Times New Roman" panose="02020603050405020304" pitchFamily="18" charset="0"/>
              </a:rPr>
              <a:t> </a:t>
            </a:r>
            <a:r>
              <a:rPr lang="ru-RU" sz="2100" dirty="0" err="1" smtClean="0">
                <a:latin typeface="Times New Roman" panose="02020603050405020304" pitchFamily="18" charset="0"/>
                <a:cs typeface="Times New Roman" panose="02020603050405020304" pitchFamily="18" charset="0"/>
              </a:rPr>
              <a:t>методології</a:t>
            </a:r>
            <a:r>
              <a:rPr lang="ru-RU" sz="2100" dirty="0" smtClean="0">
                <a:latin typeface="Times New Roman" panose="02020603050405020304" pitchFamily="18" charset="0"/>
                <a:cs typeface="Times New Roman" panose="02020603050405020304" pitchFamily="18" charset="0"/>
              </a:rPr>
              <a:t> у </a:t>
            </a:r>
            <a:r>
              <a:rPr lang="ru-RU" sz="2100" dirty="0" err="1" smtClean="0">
                <a:latin typeface="Times New Roman" panose="02020603050405020304" pitchFamily="18" charset="0"/>
                <a:cs typeface="Times New Roman" panose="02020603050405020304" pitchFamily="18" charset="0"/>
              </a:rPr>
              <a:t>відповдіність</a:t>
            </a:r>
            <a:r>
              <a:rPr lang="ru-RU" sz="2100" dirty="0" smtClean="0">
                <a:latin typeface="Times New Roman" panose="02020603050405020304" pitchFamily="18" charset="0"/>
                <a:cs typeface="Times New Roman" panose="02020603050405020304" pitchFamily="18" charset="0"/>
              </a:rPr>
              <a:t> до </a:t>
            </a:r>
            <a:r>
              <a:rPr lang="ru-RU" sz="2100" dirty="0" err="1" smtClean="0">
                <a:latin typeface="Times New Roman" panose="02020603050405020304" pitchFamily="18" charset="0"/>
                <a:cs typeface="Times New Roman" panose="02020603050405020304" pitchFamily="18" charset="0"/>
              </a:rPr>
              <a:t>міжнародних</a:t>
            </a:r>
            <a:r>
              <a:rPr lang="ru-RU" sz="2100" dirty="0" smtClean="0">
                <a:latin typeface="Times New Roman" panose="02020603050405020304" pitchFamily="18" charset="0"/>
                <a:cs typeface="Times New Roman" panose="02020603050405020304" pitchFamily="18" charset="0"/>
              </a:rPr>
              <a:t> стандартами;</a:t>
            </a:r>
            <a:endParaRPr lang="ru-RU" sz="21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uk-UA" sz="2100" dirty="0">
                <a:latin typeface="Times New Roman" panose="02020603050405020304" pitchFamily="18" charset="0"/>
                <a:cs typeface="Times New Roman" panose="02020603050405020304" pitchFamily="18" charset="0"/>
              </a:rPr>
              <a:t>удосконалення</a:t>
            </a:r>
            <a:r>
              <a:rPr lang="ru-RU" sz="2100" dirty="0">
                <a:latin typeface="Times New Roman" panose="02020603050405020304" pitchFamily="18" charset="0"/>
                <a:cs typeface="Times New Roman" panose="02020603050405020304" pitchFamily="18" charset="0"/>
              </a:rPr>
              <a:t> форм </a:t>
            </a:r>
            <a:r>
              <a:rPr lang="ru-RU" sz="2100" dirty="0" err="1">
                <a:latin typeface="Times New Roman" panose="02020603050405020304" pitchFamily="18" charset="0"/>
                <a:cs typeface="Times New Roman" panose="02020603050405020304" pitchFamily="18" charset="0"/>
              </a:rPr>
              <a:t>адміністративної</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звітності</a:t>
            </a:r>
            <a:r>
              <a:rPr lang="ru-RU" sz="21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uk-UA" sz="2100" dirty="0">
                <a:latin typeface="Times New Roman" panose="02020603050405020304" pitchFamily="18" charset="0"/>
                <a:cs typeface="Times New Roman" panose="02020603050405020304" pitchFamily="18" charset="0"/>
              </a:rPr>
              <a:t>здійснення інвентаризації статистичної звітності для виявлення її відповідності міжнародним стандартам та наявним базам даних</a:t>
            </a:r>
            <a:r>
              <a:rPr lang="ru-RU" sz="21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r>
              <a:rPr lang="ru-RU" sz="2100" dirty="0" err="1">
                <a:latin typeface="Times New Roman" panose="02020603050405020304" pitchFamily="18" charset="0"/>
                <a:cs typeface="Times New Roman" panose="02020603050405020304" pitchFamily="18" charset="0"/>
              </a:rPr>
              <a:t>використання</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діючих</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реєстрів</a:t>
            </a:r>
            <a:r>
              <a:rPr lang="ru-RU" sz="2100" dirty="0">
                <a:latin typeface="Times New Roman" panose="02020603050405020304" pitchFamily="18" charset="0"/>
                <a:cs typeface="Times New Roman" panose="02020603050405020304" pitchFamily="18" charset="0"/>
              </a:rPr>
              <a:t> та баз </a:t>
            </a:r>
            <a:r>
              <a:rPr lang="ru-RU" sz="2100" dirty="0" err="1">
                <a:latin typeface="Times New Roman" panose="02020603050405020304" pitchFamily="18" charset="0"/>
                <a:cs typeface="Times New Roman" panose="02020603050405020304" pitchFamily="18" charset="0"/>
              </a:rPr>
              <a:t>даних</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реєстр</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населення</a:t>
            </a:r>
            <a:r>
              <a:rPr lang="ru-RU" sz="2100" dirty="0">
                <a:latin typeface="Times New Roman" panose="02020603050405020304" pitchFamily="18" charset="0"/>
                <a:cs typeface="Times New Roman" panose="02020603050405020304" pitchFamily="18" charset="0"/>
              </a:rPr>
              <a:t>, ВПО, </a:t>
            </a:r>
            <a:r>
              <a:rPr lang="ru-RU" sz="2100" dirty="0" err="1" smtClean="0">
                <a:latin typeface="Times New Roman" panose="02020603050405020304" pitchFamily="18" charset="0"/>
                <a:cs typeface="Times New Roman" panose="02020603050405020304" pitchFamily="18" charset="0"/>
              </a:rPr>
              <a:t>освіти</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судових</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рішень</a:t>
            </a:r>
            <a:r>
              <a:rPr lang="ru-RU" sz="2100" dirty="0">
                <a:latin typeface="Times New Roman" panose="02020603050405020304" pitchFamily="18" charset="0"/>
                <a:cs typeface="Times New Roman" panose="02020603050405020304" pitchFamily="18" charset="0"/>
              </a:rPr>
              <a:t>, </a:t>
            </a:r>
            <a:r>
              <a:rPr lang="ru-RU" sz="2100" dirty="0" err="1" smtClean="0">
                <a:latin typeface="Times New Roman" panose="02020603050405020304" pitchFamily="18" charset="0"/>
                <a:cs typeface="Times New Roman" panose="02020603050405020304" pitchFamily="18" charset="0"/>
              </a:rPr>
              <a:t>злочинів</a:t>
            </a:r>
            <a:r>
              <a:rPr lang="ru-RU" sz="2100" dirty="0" smtClean="0">
                <a:latin typeface="Times New Roman" panose="02020603050405020304" pitchFamily="18" charset="0"/>
                <a:cs typeface="Times New Roman" panose="02020603050405020304" pitchFamily="18" charset="0"/>
              </a:rPr>
              <a:t> </a:t>
            </a:r>
            <a:r>
              <a:rPr lang="ru-RU" sz="2100" dirty="0">
                <a:latin typeface="Times New Roman" panose="02020603050405020304" pitchFamily="18" charset="0"/>
                <a:cs typeface="Times New Roman" panose="02020603050405020304" pitchFamily="18" charset="0"/>
              </a:rPr>
              <a:t>торгівлі людьми, </a:t>
            </a:r>
            <a:r>
              <a:rPr lang="ru-RU" sz="2100" dirty="0" err="1">
                <a:latin typeface="Times New Roman" panose="02020603050405020304" pitchFamily="18" charset="0"/>
                <a:cs typeface="Times New Roman" panose="02020603050405020304" pitchFamily="18" charset="0"/>
              </a:rPr>
              <a:t>випадків</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домашнього</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насильства</a:t>
            </a:r>
            <a:r>
              <a:rPr lang="ru-RU" sz="2100" dirty="0">
                <a:latin typeface="Times New Roman" panose="02020603050405020304" pitchFamily="18" charset="0"/>
                <a:cs typeface="Times New Roman" panose="02020603050405020304" pitchFamily="18" charset="0"/>
              </a:rPr>
              <a:t> та </a:t>
            </a:r>
            <a:r>
              <a:rPr lang="ru-RU" sz="2100" dirty="0" err="1">
                <a:latin typeface="Times New Roman" panose="02020603050405020304" pitchFamily="18" charset="0"/>
                <a:cs typeface="Times New Roman" panose="02020603050405020304" pitchFamily="18" charset="0"/>
              </a:rPr>
              <a:t>насильства</a:t>
            </a:r>
            <a:r>
              <a:rPr lang="ru-RU" sz="2100" dirty="0">
                <a:latin typeface="Times New Roman" panose="02020603050405020304" pitchFamily="18" charset="0"/>
                <a:cs typeface="Times New Roman" panose="02020603050405020304" pitchFamily="18" charset="0"/>
              </a:rPr>
              <a:t> за </a:t>
            </a:r>
            <a:r>
              <a:rPr lang="ru-RU" sz="2100" dirty="0" err="1">
                <a:latin typeface="Times New Roman" panose="02020603050405020304" pitchFamily="18" charset="0"/>
                <a:cs typeface="Times New Roman" panose="02020603050405020304" pitchFamily="18" charset="0"/>
              </a:rPr>
              <a:t>ознакою</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статі</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тощо</a:t>
            </a:r>
            <a:r>
              <a:rPr lang="ru-RU" sz="21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ru-RU" sz="2100" dirty="0">
                <a:latin typeface="Times New Roman" panose="02020603050405020304" pitchFamily="18" charset="0"/>
                <a:cs typeface="Times New Roman" panose="02020603050405020304" pitchFamily="18" charset="0"/>
              </a:rPr>
              <a:t> </a:t>
            </a:r>
            <a:r>
              <a:rPr lang="uk-UA" sz="2100" dirty="0">
                <a:latin typeface="Times New Roman" panose="02020603050405020304" pitchFamily="18" charset="0"/>
                <a:cs typeface="Times New Roman" panose="02020603050405020304" pitchFamily="18" charset="0"/>
              </a:rPr>
              <a:t>посилення двостороннього зв'язку між виробниками та користувачами статистичної інформації з метою виявлення та забезпечення їх потреб; </a:t>
            </a:r>
          </a:p>
          <a:p>
            <a:pPr>
              <a:buFont typeface="Wingdings" panose="05000000000000000000" pitchFamily="2" charset="2"/>
              <a:buChar char="Ø"/>
            </a:pPr>
            <a:r>
              <a:rPr lang="uk-UA" sz="2100" dirty="0">
                <a:latin typeface="Times New Roman" panose="02020603050405020304" pitchFamily="18" charset="0"/>
                <a:cs typeface="Times New Roman" panose="02020603050405020304" pitchFamily="18" charset="0"/>
              </a:rPr>
              <a:t>удосконалення методів поширення даних, зокрема через створення інтерактивної бази даних з питань </a:t>
            </a:r>
            <a:r>
              <a:rPr lang="uk-UA" sz="2100" dirty="0" smtClean="0">
                <a:latin typeface="Times New Roman" panose="02020603050405020304" pitchFamily="18" charset="0"/>
                <a:cs typeface="Times New Roman" panose="02020603050405020304" pitchFamily="18" charset="0"/>
              </a:rPr>
              <a:t>дитинства</a:t>
            </a:r>
            <a:endParaRPr lang="uk-UA" sz="2100"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09633" y="836613"/>
            <a:ext cx="8352928" cy="830997"/>
          </a:xfrm>
          <a:prstGeom prst="rect">
            <a:avLst/>
          </a:prstGeom>
        </p:spPr>
        <p:txBody>
          <a:bodyPr wrap="square">
            <a:spAutoFit/>
          </a:bodyPr>
          <a:lstStyle/>
          <a:p>
            <a:pPr marL="357188" eaLnBrk="1" fontAlgn="auto" hangingPunct="1">
              <a:spcAft>
                <a:spcPts val="0"/>
              </a:spcAft>
              <a:defRPr/>
            </a:pPr>
            <a:r>
              <a:rPr lang="ru-RU" sz="2400" b="1" dirty="0" err="1">
                <a:latin typeface="Times New Roman" panose="02020603050405020304" pitchFamily="18" charset="0"/>
                <a:cs typeface="Times New Roman" panose="02020603050405020304" pitchFamily="18" charset="0"/>
              </a:rPr>
              <a:t>Напрями</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удосконалення</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інформаційного</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забезпечення</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моніторингу</a:t>
            </a:r>
            <a:r>
              <a:rPr lang="ru-RU" sz="2400" b="1" dirty="0">
                <a:latin typeface="Times New Roman" panose="02020603050405020304" pitchFamily="18" charset="0"/>
                <a:cs typeface="Times New Roman" panose="02020603050405020304" pitchFamily="18" charset="0"/>
              </a:rPr>
              <a:t> становища </a:t>
            </a:r>
            <a:r>
              <a:rPr lang="ru-RU" sz="2400" b="1" dirty="0" err="1">
                <a:latin typeface="Times New Roman" panose="02020603050405020304" pitchFamily="18" charset="0"/>
                <a:cs typeface="Times New Roman" panose="02020603050405020304" pitchFamily="18" charset="0"/>
              </a:rPr>
              <a:t>дітей</a:t>
            </a:r>
            <a:r>
              <a:rPr lang="ru-RU" sz="2400" b="1" dirty="0">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4248" y="5275"/>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9" name="Rectangle 3"/>
          <p:cNvSpPr txBox="1">
            <a:spLocks noChangeArrowheads="1"/>
          </p:cNvSpPr>
          <p:nvPr/>
        </p:nvSpPr>
        <p:spPr bwMode="auto">
          <a:xfrm>
            <a:off x="232337" y="4455545"/>
            <a:ext cx="2719482" cy="22264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ctr" eaLnBrk="1" hangingPunct="1">
              <a:lnSpc>
                <a:spcPct val="90000"/>
              </a:lnSpc>
              <a:buFont typeface="Wingdings" panose="05000000000000000000" pitchFamily="2" charset="2"/>
              <a:buNone/>
              <a:defRPr/>
            </a:pPr>
            <a:r>
              <a:rPr lang="uk-UA" sz="1400" dirty="0" smtClean="0">
                <a:latin typeface="Times New Roman" panose="02020603050405020304" pitchFamily="18" charset="0"/>
                <a:cs typeface="Times New Roman" panose="02020603050405020304" pitchFamily="18" charset="0"/>
              </a:rPr>
              <a:t>У 2018 році органи державної статистики України збирали та розробляли статистичні дані за 116 формами ДСС. Показники з розподілом за статтю та віком особи, які є основою для розроблення статистики щодо становища дітей</a:t>
            </a:r>
            <a:r>
              <a:rPr lang="ru-RU" sz="1400" dirty="0" smtClean="0">
                <a:latin typeface="Times New Roman" panose="02020603050405020304" pitchFamily="18" charset="0"/>
                <a:cs typeface="Times New Roman" panose="02020603050405020304" pitchFamily="18" charset="0"/>
              </a:rPr>
              <a:t>,</a:t>
            </a:r>
            <a:r>
              <a:rPr lang="uk-UA" sz="1400" dirty="0" smtClean="0">
                <a:latin typeface="Times New Roman" panose="02020603050405020304" pitchFamily="18" charset="0"/>
                <a:cs typeface="Times New Roman" panose="02020603050405020304" pitchFamily="18" charset="0"/>
              </a:rPr>
              <a:t> містяться у 16 формах державних статистичних спостережень (</a:t>
            </a:r>
            <a:r>
              <a:rPr lang="uk-UA" sz="1400" b="1" dirty="0" smtClean="0">
                <a:latin typeface="Times New Roman" panose="02020603050405020304" pitchFamily="18" charset="0"/>
                <a:cs typeface="Times New Roman" panose="02020603050405020304" pitchFamily="18" charset="0"/>
              </a:rPr>
              <a:t>14% </a:t>
            </a:r>
            <a:r>
              <a:rPr lang="uk-UA" sz="1400" dirty="0" smtClean="0">
                <a:latin typeface="Times New Roman" panose="02020603050405020304" pitchFamily="18" charset="0"/>
                <a:cs typeface="Times New Roman" panose="02020603050405020304" pitchFamily="18" charset="0"/>
              </a:rPr>
              <a:t>від загальної кількості форм).</a:t>
            </a:r>
          </a:p>
        </p:txBody>
      </p:sp>
      <p:sp>
        <p:nvSpPr>
          <p:cNvPr id="19462" name="Rectangle 9"/>
          <p:cNvSpPr>
            <a:spLocks noChangeArrowheads="1"/>
          </p:cNvSpPr>
          <p:nvPr/>
        </p:nvSpPr>
        <p:spPr bwMode="auto">
          <a:xfrm>
            <a:off x="3234344" y="4274296"/>
            <a:ext cx="2810705" cy="27639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ct val="20000"/>
              </a:spcBef>
            </a:pPr>
            <a:r>
              <a:rPr lang="en-US" sz="1400" b="1" dirty="0">
                <a:latin typeface="Times New Roman" panose="02020603050405020304" pitchFamily="18" charset="0"/>
                <a:cs typeface="Times New Roman" panose="02020603050405020304" pitchFamily="18" charset="0"/>
              </a:rPr>
              <a:t> </a:t>
            </a:r>
            <a:r>
              <a:rPr lang="uk-UA" sz="1400" dirty="0" err="1">
                <a:latin typeface="Times New Roman" panose="02020603050405020304" pitchFamily="18" charset="0"/>
                <a:cs typeface="Times New Roman" panose="02020603050405020304" pitchFamily="18" charset="0"/>
              </a:rPr>
              <a:t>Держстат</a:t>
            </a:r>
            <a:r>
              <a:rPr lang="uk-UA" sz="1400" dirty="0">
                <a:latin typeface="Times New Roman" panose="02020603050405020304" pitchFamily="18" charset="0"/>
                <a:cs typeface="Times New Roman" panose="02020603050405020304" pitchFamily="18" charset="0"/>
              </a:rPr>
              <a:t> співпрацює із понад 30 міністерствами та відомствами та отримує від них інформацію приблизно за 200 формами звітності, </a:t>
            </a:r>
          </a:p>
          <a:p>
            <a:pPr algn="ctr">
              <a:spcBef>
                <a:spcPct val="20000"/>
              </a:spcBef>
            </a:pPr>
            <a:r>
              <a:rPr lang="uk-UA" sz="1400" dirty="0">
                <a:latin typeface="Times New Roman" panose="02020603050405020304" pitchFamily="18" charset="0"/>
                <a:cs typeface="Times New Roman" panose="02020603050405020304" pitchFamily="18" charset="0"/>
              </a:rPr>
              <a:t>з яких – 77 (</a:t>
            </a:r>
            <a:r>
              <a:rPr lang="uk-UA" sz="1400" b="1" dirty="0">
                <a:latin typeface="Times New Roman" panose="02020603050405020304" pitchFamily="18" charset="0"/>
                <a:cs typeface="Times New Roman" panose="02020603050405020304" pitchFamily="18" charset="0"/>
              </a:rPr>
              <a:t>38</a:t>
            </a:r>
            <a:r>
              <a:rPr lang="uk-UA" sz="1400" dirty="0">
                <a:latin typeface="Times New Roman" panose="02020603050405020304" pitchFamily="18" charset="0"/>
                <a:cs typeface="Times New Roman" panose="02020603050405020304" pitchFamily="18" charset="0"/>
              </a:rPr>
              <a:t>% від загальної кількості)  містять показники із розподілом за статтю та віком.</a:t>
            </a:r>
          </a:p>
          <a:p>
            <a:pPr algn="ctr">
              <a:spcBef>
                <a:spcPct val="20000"/>
              </a:spcBef>
            </a:pPr>
            <a:r>
              <a:rPr lang="uk-UA" sz="1400" dirty="0">
                <a:latin typeface="Times New Roman" panose="02020603050405020304" pitchFamily="18" charset="0"/>
                <a:cs typeface="Times New Roman" panose="02020603050405020304" pitchFamily="18" charset="0"/>
              </a:rPr>
              <a:t>Основні постачальники: </a:t>
            </a:r>
            <a:r>
              <a:rPr lang="uk-UA" sz="1400" b="1" dirty="0">
                <a:latin typeface="Times New Roman" panose="02020603050405020304" pitchFamily="18" charset="0"/>
                <a:cs typeface="Times New Roman" panose="02020603050405020304" pitchFamily="18" charset="0"/>
              </a:rPr>
              <a:t>МОН, МОЗ, Мінсоцполітики, </a:t>
            </a:r>
            <a:r>
              <a:rPr lang="uk-UA" sz="1400" b="1" dirty="0" err="1">
                <a:latin typeface="Times New Roman" panose="02020603050405020304" pitchFamily="18" charset="0"/>
                <a:cs typeface="Times New Roman" panose="02020603050405020304" pitchFamily="18" charset="0"/>
              </a:rPr>
              <a:t>Мінмолодьспорт</a:t>
            </a:r>
            <a:r>
              <a:rPr lang="uk-UA" sz="1400" b="1" dirty="0">
                <a:latin typeface="Times New Roman" panose="02020603050405020304" pitchFamily="18" charset="0"/>
                <a:cs typeface="Times New Roman" panose="02020603050405020304" pitchFamily="18" charset="0"/>
              </a:rPr>
              <a:t>, </a:t>
            </a:r>
            <a:r>
              <a:rPr lang="uk-UA" sz="1400" b="1" dirty="0" smtClean="0">
                <a:latin typeface="Times New Roman" panose="02020603050405020304" pitchFamily="18" charset="0"/>
                <a:cs typeface="Times New Roman" panose="02020603050405020304" pitchFamily="18" charset="0"/>
              </a:rPr>
              <a:t>ГПУ</a:t>
            </a:r>
            <a:r>
              <a:rPr lang="uk-UA" sz="1400" dirty="0" smtClean="0">
                <a:latin typeface="Times New Roman" panose="02020603050405020304" pitchFamily="18" charset="0"/>
                <a:cs typeface="Times New Roman" panose="02020603050405020304" pitchFamily="18" charset="0"/>
              </a:rPr>
              <a:t> </a:t>
            </a:r>
            <a:r>
              <a:rPr lang="uk-UA" sz="1400" dirty="0">
                <a:latin typeface="Times New Roman" panose="02020603050405020304" pitchFamily="18" charset="0"/>
                <a:cs typeface="Times New Roman" panose="02020603050405020304" pitchFamily="18" charset="0"/>
              </a:rPr>
              <a:t>та </a:t>
            </a:r>
            <a:r>
              <a:rPr lang="uk-UA" sz="1400" dirty="0" smtClean="0">
                <a:latin typeface="Times New Roman" panose="02020603050405020304" pitchFamily="18" charset="0"/>
                <a:cs typeface="Times New Roman" panose="02020603050405020304" pitchFamily="18" charset="0"/>
              </a:rPr>
              <a:t>інші</a:t>
            </a:r>
            <a:r>
              <a:rPr lang="ru-RU" sz="1400" b="1" dirty="0">
                <a:latin typeface="Times New Roman" panose="02020603050405020304" pitchFamily="18" charset="0"/>
                <a:cs typeface="Times New Roman" panose="02020603050405020304" pitchFamily="18" charset="0"/>
              </a:rPr>
              <a:t>.</a:t>
            </a:r>
            <a:endParaRPr lang="uk-UA" sz="1400" dirty="0">
              <a:latin typeface="Times New Roman" panose="02020603050405020304" pitchFamily="18" charset="0"/>
              <a:cs typeface="Times New Roman" panose="02020603050405020304" pitchFamily="18" charset="0"/>
            </a:endParaRPr>
          </a:p>
        </p:txBody>
      </p:sp>
      <p:sp>
        <p:nvSpPr>
          <p:cNvPr id="19463" name="Rectangle 11"/>
          <p:cNvSpPr>
            <a:spLocks noChangeArrowheads="1"/>
          </p:cNvSpPr>
          <p:nvPr/>
        </p:nvSpPr>
        <p:spPr bwMode="auto">
          <a:xfrm>
            <a:off x="6149260" y="4232898"/>
            <a:ext cx="2775488"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uk-UA" sz="1400" dirty="0">
                <a:latin typeface="Times New Roman" panose="02020603050405020304" pitchFamily="18" charset="0"/>
                <a:cs typeface="Times New Roman" panose="02020603050405020304" pitchFamily="18" charset="0"/>
              </a:rPr>
              <a:t>Для забезпечення інформаційної бази із актуальних соціальних питань </a:t>
            </a:r>
            <a:r>
              <a:rPr lang="uk-UA" sz="1400" dirty="0" err="1">
                <a:latin typeface="Times New Roman" panose="02020603050405020304" pitchFamily="18" charset="0"/>
                <a:cs typeface="Times New Roman" panose="02020603050405020304" pitchFamily="18" charset="0"/>
              </a:rPr>
              <a:t>Держстат</a:t>
            </a:r>
            <a:r>
              <a:rPr lang="uk-UA" sz="1400" dirty="0">
                <a:latin typeface="Times New Roman" panose="02020603050405020304" pitchFamily="18" charset="0"/>
                <a:cs typeface="Times New Roman" panose="02020603050405020304" pitchFamily="18" charset="0"/>
              </a:rPr>
              <a:t> взяв участь у проведенні таких одноразових вибіркових соціально-демографічних обстеженнях:</a:t>
            </a:r>
          </a:p>
          <a:p>
            <a:pPr algn="ctr"/>
            <a:r>
              <a:rPr lang="uk-UA" sz="1400" b="1" dirty="0">
                <a:latin typeface="Times New Roman" panose="02020603050405020304" pitchFamily="18" charset="0"/>
                <a:cs typeface="Times New Roman" panose="02020603050405020304" pitchFamily="18" charset="0"/>
              </a:rPr>
              <a:t>- Медико-демографічне обстеження домашніх господарств (МДОУ 2007);</a:t>
            </a:r>
          </a:p>
          <a:p>
            <a:pPr algn="ctr"/>
            <a:r>
              <a:rPr lang="uk-UA" sz="1400" dirty="0">
                <a:latin typeface="Times New Roman" panose="02020603050405020304" pitchFamily="18" charset="0"/>
                <a:cs typeface="Times New Roman" panose="02020603050405020304" pitchFamily="18" charset="0"/>
              </a:rPr>
              <a:t>- </a:t>
            </a:r>
            <a:r>
              <a:rPr lang="uk-UA" sz="1400" b="1" dirty="0" err="1">
                <a:latin typeface="Times New Roman" panose="02020603050405020304" pitchFamily="18" charset="0"/>
                <a:cs typeface="Times New Roman" panose="02020603050405020304" pitchFamily="18" charset="0"/>
              </a:rPr>
              <a:t>Мультиіндикаторне</a:t>
            </a:r>
            <a:r>
              <a:rPr lang="uk-UA" sz="1400" b="1" dirty="0">
                <a:latin typeface="Times New Roman" panose="02020603050405020304" pitchFamily="18" charset="0"/>
                <a:cs typeface="Times New Roman" panose="02020603050405020304" pitchFamily="18" charset="0"/>
              </a:rPr>
              <a:t> кластерне обстеження домогосподарств (МІКС 2000, 2005, 2012</a:t>
            </a:r>
            <a:r>
              <a:rPr lang="uk-UA" sz="1400" b="1" dirty="0" smtClean="0">
                <a:latin typeface="Times New Roman" panose="02020603050405020304" pitchFamily="18" charset="0"/>
                <a:cs typeface="Times New Roman" panose="02020603050405020304" pitchFamily="18" charset="0"/>
              </a:rPr>
              <a:t>).</a:t>
            </a:r>
            <a:r>
              <a:rPr lang="uk-UA" sz="1400" b="1" dirty="0">
                <a:latin typeface="Times New Roman" panose="02020603050405020304" pitchFamily="18" charset="0"/>
                <a:cs typeface="Times New Roman" panose="02020603050405020304" pitchFamily="18" charset="0"/>
              </a:rPr>
              <a:t> </a:t>
            </a:r>
            <a:endParaRPr lang="uk-UA" sz="1400" dirty="0">
              <a:latin typeface="Times New Roman" panose="02020603050405020304" pitchFamily="18" charset="0"/>
              <a:cs typeface="Times New Roman" panose="02020603050405020304" pitchFamily="18" charset="0"/>
            </a:endParaRPr>
          </a:p>
        </p:txBody>
      </p:sp>
      <p:sp>
        <p:nvSpPr>
          <p:cNvPr id="15" name="Овал 14"/>
          <p:cNvSpPr/>
          <p:nvPr/>
        </p:nvSpPr>
        <p:spPr>
          <a:xfrm>
            <a:off x="2023419" y="672809"/>
            <a:ext cx="5184576" cy="843830"/>
          </a:xfrm>
          <a:prstGeom prst="ellipse">
            <a:avLst/>
          </a:prstGeom>
          <a:solidFill>
            <a:srgbClr val="D0E5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uk-UA" sz="2400" b="1" spc="300" dirty="0">
                <a:solidFill>
                  <a:schemeClr val="tx2"/>
                </a:solidFill>
                <a:latin typeface="Times New Roman" panose="02020603050405020304" pitchFamily="18" charset="0"/>
              </a:rPr>
              <a:t>Джерела</a:t>
            </a:r>
            <a:r>
              <a:rPr lang="uk-UA" sz="2400" b="1" dirty="0">
                <a:solidFill>
                  <a:schemeClr val="tx2"/>
                </a:solidFill>
                <a:latin typeface="Times New Roman" panose="02020603050405020304" pitchFamily="18" charset="0"/>
              </a:rPr>
              <a:t> </a:t>
            </a:r>
            <a:r>
              <a:rPr lang="uk-UA" sz="2400" b="1" spc="300" dirty="0">
                <a:solidFill>
                  <a:schemeClr val="tx2"/>
                </a:solidFill>
                <a:latin typeface="Times New Roman" panose="02020603050405020304" pitchFamily="18" charset="0"/>
              </a:rPr>
              <a:t>інформації</a:t>
            </a:r>
            <a:endParaRPr lang="ru-RU" sz="2000" b="1" spc="300" dirty="0">
              <a:solidFill>
                <a:schemeClr val="tx2"/>
              </a:solidFill>
              <a:latin typeface="Times New Roman" panose="02020603050405020304" pitchFamily="18" charset="0"/>
            </a:endParaRPr>
          </a:p>
        </p:txBody>
      </p:sp>
      <p:sp>
        <p:nvSpPr>
          <p:cNvPr id="4" name="Скругленный прямоугольник 3"/>
          <p:cNvSpPr/>
          <p:nvPr/>
        </p:nvSpPr>
        <p:spPr>
          <a:xfrm>
            <a:off x="6198937" y="1995514"/>
            <a:ext cx="2725810" cy="226312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pPr>
            <a:r>
              <a:rPr lang="uk-UA" b="1" dirty="0">
                <a:solidFill>
                  <a:schemeClr val="tx1"/>
                </a:solidFill>
                <a:latin typeface="Times New Roman" panose="02020603050405020304" pitchFamily="18" charset="0"/>
              </a:rPr>
              <a:t>Одноразові вибіркові обстеження з актуальних соціально-демографічних питань </a:t>
            </a:r>
          </a:p>
          <a:p>
            <a:pPr algn="ctr">
              <a:lnSpc>
                <a:spcPct val="80000"/>
              </a:lnSpc>
              <a:spcBef>
                <a:spcPct val="20000"/>
              </a:spcBef>
            </a:pPr>
            <a:r>
              <a:rPr lang="uk-UA" dirty="0" err="1">
                <a:solidFill>
                  <a:schemeClr val="tx1"/>
                </a:solidFill>
                <a:latin typeface="Times New Roman" panose="02020603050405020304" pitchFamily="18" charset="0"/>
              </a:rPr>
              <a:t>Держстат</a:t>
            </a:r>
            <a:r>
              <a:rPr lang="uk-UA" dirty="0">
                <a:solidFill>
                  <a:schemeClr val="tx1"/>
                </a:solidFill>
                <a:latin typeface="Times New Roman" panose="02020603050405020304" pitchFamily="18" charset="0"/>
              </a:rPr>
              <a:t> за підтримки міжнародних організацій</a:t>
            </a:r>
            <a:endParaRPr lang="ru-RU" dirty="0">
              <a:solidFill>
                <a:schemeClr val="tx1"/>
              </a:solidFill>
              <a:latin typeface="Times New Roman" panose="02020603050405020304" pitchFamily="18" charset="0"/>
            </a:endParaRPr>
          </a:p>
        </p:txBody>
      </p:sp>
      <p:sp>
        <p:nvSpPr>
          <p:cNvPr id="17" name="Скругленный прямоугольник 16"/>
          <p:cNvSpPr/>
          <p:nvPr/>
        </p:nvSpPr>
        <p:spPr>
          <a:xfrm>
            <a:off x="3252802" y="2011170"/>
            <a:ext cx="2725810" cy="22631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pPr>
            <a:r>
              <a:rPr lang="uk-UA" b="1" dirty="0">
                <a:solidFill>
                  <a:schemeClr val="tx1"/>
                </a:solidFill>
                <a:latin typeface="Times New Roman" panose="02020603050405020304" pitchFamily="18" charset="0"/>
              </a:rPr>
              <a:t>Адміністративні дані</a:t>
            </a:r>
          </a:p>
          <a:p>
            <a:pPr algn="ctr">
              <a:lnSpc>
                <a:spcPct val="80000"/>
              </a:lnSpc>
              <a:spcBef>
                <a:spcPct val="20000"/>
              </a:spcBef>
            </a:pPr>
            <a:r>
              <a:rPr lang="uk-UA" dirty="0">
                <a:solidFill>
                  <a:schemeClr val="tx1"/>
                </a:solidFill>
                <a:latin typeface="Times New Roman" panose="02020603050405020304" pitchFamily="18" charset="0"/>
              </a:rPr>
              <a:t>Форми </a:t>
            </a:r>
            <a:r>
              <a:rPr lang="uk-UA" dirty="0" smtClean="0">
                <a:solidFill>
                  <a:schemeClr val="tx1"/>
                </a:solidFill>
                <a:latin typeface="Times New Roman" panose="02020603050405020304" pitchFamily="18" charset="0"/>
              </a:rPr>
              <a:t>звітності</a:t>
            </a:r>
          </a:p>
          <a:p>
            <a:pPr algn="ctr">
              <a:lnSpc>
                <a:spcPct val="80000"/>
              </a:lnSpc>
              <a:spcBef>
                <a:spcPct val="20000"/>
              </a:spcBef>
            </a:pPr>
            <a:r>
              <a:rPr lang="uk-UA" dirty="0" smtClean="0">
                <a:solidFill>
                  <a:schemeClr val="tx1"/>
                </a:solidFill>
                <a:latin typeface="Times New Roman" panose="02020603050405020304" pitchFamily="18" charset="0"/>
              </a:rPr>
              <a:t>інших міністерств</a:t>
            </a:r>
          </a:p>
          <a:p>
            <a:pPr algn="ctr">
              <a:lnSpc>
                <a:spcPct val="80000"/>
              </a:lnSpc>
              <a:spcBef>
                <a:spcPct val="20000"/>
              </a:spcBef>
            </a:pPr>
            <a:r>
              <a:rPr lang="uk-UA" dirty="0" smtClean="0">
                <a:solidFill>
                  <a:schemeClr val="tx1"/>
                </a:solidFill>
                <a:latin typeface="Times New Roman" panose="02020603050405020304" pitchFamily="18" charset="0"/>
              </a:rPr>
              <a:t>та </a:t>
            </a:r>
            <a:r>
              <a:rPr lang="uk-UA" dirty="0">
                <a:solidFill>
                  <a:schemeClr val="tx1"/>
                </a:solidFill>
                <a:latin typeface="Times New Roman" panose="02020603050405020304" pitchFamily="18" charset="0"/>
              </a:rPr>
              <a:t>відомств</a:t>
            </a:r>
            <a:endParaRPr lang="ru-RU" dirty="0">
              <a:solidFill>
                <a:schemeClr val="tx1"/>
              </a:solidFill>
              <a:latin typeface="Times New Roman" panose="02020603050405020304" pitchFamily="18" charset="0"/>
            </a:endParaRPr>
          </a:p>
        </p:txBody>
      </p:sp>
      <p:sp>
        <p:nvSpPr>
          <p:cNvPr id="18" name="Скругленный прямоугольник 17"/>
          <p:cNvSpPr/>
          <p:nvPr/>
        </p:nvSpPr>
        <p:spPr>
          <a:xfrm>
            <a:off x="209221" y="2011170"/>
            <a:ext cx="2725810" cy="22631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pPr>
            <a:r>
              <a:rPr lang="uk-UA" b="1" dirty="0">
                <a:solidFill>
                  <a:schemeClr val="tx1"/>
                </a:solidFill>
                <a:latin typeface="Times New Roman" panose="02020603050405020304" pitchFamily="18" charset="0"/>
              </a:rPr>
              <a:t>Державні статистичні спостереження, перепис населення</a:t>
            </a:r>
          </a:p>
          <a:p>
            <a:pPr algn="ctr">
              <a:lnSpc>
                <a:spcPct val="80000"/>
              </a:lnSpc>
              <a:spcBef>
                <a:spcPct val="20000"/>
              </a:spcBef>
            </a:pPr>
            <a:r>
              <a:rPr lang="uk-UA" dirty="0">
                <a:solidFill>
                  <a:schemeClr val="tx1"/>
                </a:solidFill>
                <a:latin typeface="Times New Roman" panose="02020603050405020304" pitchFamily="18" charset="0"/>
              </a:rPr>
              <a:t>(</a:t>
            </a:r>
            <a:r>
              <a:rPr lang="uk-UA" dirty="0" err="1">
                <a:solidFill>
                  <a:schemeClr val="tx1"/>
                </a:solidFill>
                <a:latin typeface="Times New Roman" panose="02020603050405020304" pitchFamily="18" charset="0"/>
              </a:rPr>
              <a:t>Держстат</a:t>
            </a:r>
            <a:r>
              <a:rPr lang="ru-RU" dirty="0">
                <a:solidFill>
                  <a:schemeClr val="tx1"/>
                </a:solidFill>
                <a:latin typeface="Times New Roman" panose="02020603050405020304" pitchFamily="18" charset="0"/>
              </a:rPr>
              <a:t>)</a:t>
            </a:r>
          </a:p>
        </p:txBody>
      </p:sp>
      <p:cxnSp>
        <p:nvCxnSpPr>
          <p:cNvPr id="10" name="Прямая соединительная линия 9"/>
          <p:cNvCxnSpPr/>
          <p:nvPr/>
        </p:nvCxnSpPr>
        <p:spPr>
          <a:xfrm>
            <a:off x="1572126" y="1676264"/>
            <a:ext cx="5989716" cy="0"/>
          </a:xfrm>
          <a:prstGeom prst="line">
            <a:avLst/>
          </a:prstGeom>
          <a:ln>
            <a:solidFill>
              <a:schemeClr val="accent5">
                <a:lumMod val="50000"/>
              </a:schemeClr>
            </a:solidFill>
          </a:ln>
        </p:spPr>
        <p:style>
          <a:lnRef idx="3">
            <a:schemeClr val="accent4"/>
          </a:lnRef>
          <a:fillRef idx="0">
            <a:schemeClr val="accent4"/>
          </a:fillRef>
          <a:effectRef idx="2">
            <a:schemeClr val="accent4"/>
          </a:effectRef>
          <a:fontRef idx="minor">
            <a:schemeClr val="tx1"/>
          </a:fontRef>
        </p:style>
      </p:cxnSp>
      <p:cxnSp>
        <p:nvCxnSpPr>
          <p:cNvPr id="19" name="Прямая со стрелкой 18"/>
          <p:cNvCxnSpPr>
            <a:endCxn id="18" idx="0"/>
          </p:cNvCxnSpPr>
          <p:nvPr/>
        </p:nvCxnSpPr>
        <p:spPr>
          <a:xfrm>
            <a:off x="1572126" y="1676264"/>
            <a:ext cx="0" cy="334906"/>
          </a:xfrm>
          <a:prstGeom prst="straightConnector1">
            <a:avLst/>
          </a:prstGeom>
          <a:ln>
            <a:solidFill>
              <a:schemeClr val="accent5">
                <a:lumMod val="5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24" name="Прямая со стрелкой 23"/>
          <p:cNvCxnSpPr>
            <a:endCxn id="4" idx="0"/>
          </p:cNvCxnSpPr>
          <p:nvPr/>
        </p:nvCxnSpPr>
        <p:spPr>
          <a:xfrm>
            <a:off x="7561842" y="1676264"/>
            <a:ext cx="0" cy="319250"/>
          </a:xfrm>
          <a:prstGeom prst="straightConnector1">
            <a:avLst/>
          </a:prstGeom>
          <a:ln>
            <a:solidFill>
              <a:schemeClr val="accent5">
                <a:lumMod val="50000"/>
              </a:schemeClr>
            </a:solidFill>
            <a:tailEnd type="triangle"/>
          </a:ln>
        </p:spPr>
        <p:style>
          <a:lnRef idx="3">
            <a:schemeClr val="accent4"/>
          </a:lnRef>
          <a:fillRef idx="0">
            <a:schemeClr val="accent4"/>
          </a:fillRef>
          <a:effectRef idx="2">
            <a:schemeClr val="accent4"/>
          </a:effectRef>
          <a:fontRef idx="minor">
            <a:schemeClr val="tx1"/>
          </a:fontRef>
        </p:style>
      </p:cxnSp>
      <p:cxnSp>
        <p:nvCxnSpPr>
          <p:cNvPr id="31" name="Прямая со стрелкой 30"/>
          <p:cNvCxnSpPr>
            <a:stCxn id="15" idx="4"/>
            <a:endCxn id="17" idx="0"/>
          </p:cNvCxnSpPr>
          <p:nvPr/>
        </p:nvCxnSpPr>
        <p:spPr>
          <a:xfrm>
            <a:off x="4615707" y="1516639"/>
            <a:ext cx="0" cy="494531"/>
          </a:xfrm>
          <a:prstGeom prst="straightConnector1">
            <a:avLst/>
          </a:prstGeom>
          <a:ln>
            <a:solidFill>
              <a:schemeClr val="accent5">
                <a:lumMod val="50000"/>
              </a:schemeClr>
            </a:solidFill>
            <a:tailEnd type="triangle"/>
          </a:ln>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1203"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1205"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1206" name="Рисунок 2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80656"/>
            <a:ext cx="9248329" cy="6938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703" name="Rectangle 5"/>
          <p:cNvSpPr>
            <a:spLocks noChangeArrowheads="1"/>
          </p:cNvSpPr>
          <p:nvPr/>
        </p:nvSpPr>
        <p:spPr bwMode="auto">
          <a:xfrm>
            <a:off x="1259632" y="2375693"/>
            <a:ext cx="6359624" cy="31085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marL="571500" indent="-5715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політичної волі</a:t>
            </a:r>
          </a:p>
          <a:p>
            <a:pPr marL="457200" indent="-457200">
              <a:buFont typeface="Wingdings" panose="05000000000000000000" pitchFamily="2" charset="2"/>
              <a:buChar char="ü"/>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cs typeface="Times New Roman" panose="02020603050405020304" pitchFamily="18" charset="0"/>
              </a:rPr>
              <a:t>фінансових ресурсів</a:t>
            </a: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cs typeface="Times New Roman" panose="02020603050405020304" pitchFamily="18" charset="0"/>
              </a:rPr>
              <a:t>технічних ресурсів</a:t>
            </a: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людських ресурсів</a:t>
            </a:r>
          </a:p>
        </p:txBody>
      </p:sp>
      <p:sp>
        <p:nvSpPr>
          <p:cNvPr id="51208" name="Прямоугольник 1"/>
          <p:cNvSpPr>
            <a:spLocks noChangeArrowheads="1"/>
          </p:cNvSpPr>
          <p:nvPr/>
        </p:nvSpPr>
        <p:spPr bwMode="auto">
          <a:xfrm>
            <a:off x="449262" y="1041369"/>
            <a:ext cx="8713788"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3200" b="1" dirty="0" smtClean="0">
                <a:latin typeface="Times New Roman" panose="02020603050405020304" pitchFamily="18" charset="0"/>
                <a:cs typeface="Times New Roman" panose="02020603050405020304" pitchFamily="18" charset="0"/>
              </a:rPr>
              <a:t>Зазначені </a:t>
            </a:r>
            <a:r>
              <a:rPr lang="uk-UA" sz="3200" b="1" dirty="0">
                <a:latin typeface="Times New Roman" panose="02020603050405020304" pitchFamily="18" charset="0"/>
                <a:cs typeface="Times New Roman" panose="02020603050405020304" pitchFamily="18" charset="0"/>
              </a:rPr>
              <a:t>заходи можуть бути реалізовані  за умови наявності: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49155"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49157"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49158" name="Рисунок 2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7" name="Rectangle 5"/>
          <p:cNvSpPr>
            <a:spLocks noChangeArrowheads="1"/>
          </p:cNvSpPr>
          <p:nvPr/>
        </p:nvSpPr>
        <p:spPr bwMode="auto">
          <a:xfrm>
            <a:off x="295907" y="1105153"/>
            <a:ext cx="8412485" cy="9541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marL="0" indent="0">
              <a:defRPr/>
            </a:pPr>
            <a:r>
              <a:rPr lang="uk-UA" sz="2800" b="1" dirty="0" smtClean="0">
                <a:latin typeface="Times New Roman" panose="02020603050405020304" pitchFamily="18" charset="0"/>
                <a:cs typeface="Times New Roman" panose="02020603050405020304" pitchFamily="18" charset="0"/>
              </a:rPr>
              <a:t>Удосконалення інформаційного забезпечення для моніторингу становища дітей дозволить:</a:t>
            </a:r>
            <a:endParaRPr lang="uk-UA" sz="2800" b="1" dirty="0">
              <a:latin typeface="Times New Roman" panose="02020603050405020304" pitchFamily="18" charset="0"/>
              <a:cs typeface="Times New Roman" panose="02020603050405020304" pitchFamily="18" charset="0"/>
            </a:endParaRPr>
          </a:p>
        </p:txBody>
      </p:sp>
      <p:sp>
        <p:nvSpPr>
          <p:cNvPr id="49160" name="Прямоугольник 1"/>
          <p:cNvSpPr>
            <a:spLocks noChangeArrowheads="1"/>
          </p:cNvSpPr>
          <p:nvPr/>
        </p:nvSpPr>
        <p:spPr bwMode="auto">
          <a:xfrm>
            <a:off x="290351" y="2366982"/>
            <a:ext cx="8569647" cy="36625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marL="457200" indent="-457200" algn="just">
              <a:buFont typeface="Wingdings" panose="05000000000000000000" pitchFamily="2" charset="2"/>
              <a:buChar char="ü"/>
            </a:pPr>
            <a:r>
              <a:rPr lang="uk-UA" sz="2800" dirty="0" smtClean="0">
                <a:latin typeface="Times New Roman" panose="02020603050405020304" pitchFamily="18" charset="0"/>
                <a:cs typeface="Times New Roman" panose="02020603050405020304" pitchFamily="18" charset="0"/>
              </a:rPr>
              <a:t>оцінити виконання </a:t>
            </a:r>
            <a:r>
              <a:rPr lang="uk-UA" sz="2800" dirty="0">
                <a:latin typeface="Times New Roman" panose="02020603050405020304" pitchFamily="18" charset="0"/>
                <a:cs typeface="Times New Roman" panose="02020603050405020304" pitchFamily="18" charset="0"/>
              </a:rPr>
              <a:t>національних програмних документів з питань </a:t>
            </a:r>
            <a:r>
              <a:rPr lang="uk-UA" sz="2800" dirty="0" smtClean="0">
                <a:latin typeface="Times New Roman" panose="02020603050405020304" pitchFamily="18" charset="0"/>
                <a:cs typeface="Times New Roman" panose="02020603050405020304" pitchFamily="18" charset="0"/>
              </a:rPr>
              <a:t>прав дитини;</a:t>
            </a:r>
            <a:endParaRPr lang="uk-UA" sz="2800" dirty="0">
              <a:latin typeface="Times New Roman" panose="02020603050405020304" pitchFamily="18" charset="0"/>
              <a:cs typeface="Times New Roman" panose="02020603050405020304" pitchFamily="18" charset="0"/>
            </a:endParaRPr>
          </a:p>
          <a:p>
            <a:pPr algn="just"/>
            <a:endParaRPr lang="uk-UA" sz="1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здійснити моніторинг </a:t>
            </a:r>
            <a:r>
              <a:rPr lang="uk-UA" sz="2800" dirty="0">
                <a:latin typeface="Times New Roman" panose="02020603050405020304" pitchFamily="18" charset="0"/>
                <a:cs typeface="Times New Roman" panose="02020603050405020304" pitchFamily="18" charset="0"/>
              </a:rPr>
              <a:t>Цілей Сталого Розвитку (національний та глобальний </a:t>
            </a:r>
            <a:r>
              <a:rPr lang="uk-UA" sz="2800" dirty="0" smtClean="0">
                <a:latin typeface="Times New Roman" panose="02020603050405020304" pitchFamily="18" charset="0"/>
                <a:cs typeface="Times New Roman" panose="02020603050405020304" pitchFamily="18" charset="0"/>
              </a:rPr>
              <a:t>рівні);</a:t>
            </a:r>
            <a:endParaRPr lang="uk-UA" sz="1200" dirty="0">
              <a:latin typeface="Times New Roman" panose="02020603050405020304" pitchFamily="18" charset="0"/>
              <a:cs typeface="Times New Roman" panose="02020603050405020304" pitchFamily="18" charset="0"/>
            </a:endParaRPr>
          </a:p>
          <a:p>
            <a:pPr algn="just"/>
            <a:endParaRPr lang="uk-UA" sz="16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забезпечити виробництво співставних з </a:t>
            </a:r>
            <a:r>
              <a:rPr lang="uk-UA" sz="2800" dirty="0">
                <a:latin typeface="Times New Roman" panose="02020603050405020304" pitchFamily="18" charset="0"/>
                <a:cs typeface="Times New Roman" panose="02020603050405020304" pitchFamily="18" charset="0"/>
              </a:rPr>
              <a:t>міжнародними </a:t>
            </a:r>
            <a:r>
              <a:rPr lang="uk-UA" sz="2800" dirty="0" smtClean="0">
                <a:latin typeface="Times New Roman" panose="02020603050405020304" pitchFamily="18" charset="0"/>
                <a:cs typeface="Times New Roman" panose="02020603050405020304" pitchFamily="18" charset="0"/>
              </a:rPr>
              <a:t>базами </a:t>
            </a:r>
            <a:r>
              <a:rPr lang="uk-UA" sz="2800" dirty="0">
                <a:latin typeface="Times New Roman" panose="02020603050405020304" pitchFamily="18" charset="0"/>
                <a:cs typeface="Times New Roman" panose="02020603050405020304" pitchFamily="18" charset="0"/>
              </a:rPr>
              <a:t>даних </a:t>
            </a:r>
            <a:r>
              <a:rPr lang="uk-UA" sz="2800" dirty="0" smtClean="0">
                <a:latin typeface="Times New Roman" panose="02020603050405020304" pitchFamily="18" charset="0"/>
                <a:cs typeface="Times New Roman" panose="02020603050405020304" pitchFamily="18" charset="0"/>
              </a:rPr>
              <a:t>показників             (ЮНІСЕФ, ІСЮ).</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5810400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2228"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2229" name="Рисунок 21"/>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4843" y="-17140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230" name="Rectangle 3"/>
          <p:cNvSpPr txBox="1">
            <a:spLocks noChangeArrowheads="1"/>
          </p:cNvSpPr>
          <p:nvPr/>
        </p:nvSpPr>
        <p:spPr bwMode="auto">
          <a:xfrm>
            <a:off x="180975" y="669131"/>
            <a:ext cx="8532813" cy="582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nSpc>
                <a:spcPct val="55000"/>
              </a:lnSpc>
              <a:buClr>
                <a:schemeClr val="tx1"/>
              </a:buClr>
              <a:buFont typeface="Wingdings" panose="05000000000000000000" pitchFamily="2" charset="2"/>
              <a:buChar char="Ш"/>
            </a:pPr>
            <a:endParaRPr lang="uk-UA" sz="2400" b="1">
              <a:latin typeface="Palatino Linotype" panose="02040502050505030304" pitchFamily="18" charset="0"/>
            </a:endParaRPr>
          </a:p>
        </p:txBody>
      </p:sp>
      <p:sp>
        <p:nvSpPr>
          <p:cNvPr id="52231" name="Прямоугольник 2"/>
          <p:cNvSpPr>
            <a:spLocks noChangeArrowheads="1"/>
          </p:cNvSpPr>
          <p:nvPr/>
        </p:nvSpPr>
        <p:spPr bwMode="auto">
          <a:xfrm>
            <a:off x="765755" y="1078247"/>
            <a:ext cx="8131249"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2800" dirty="0" smtClean="0">
                <a:latin typeface="Times New Roman" panose="02020603050405020304" pitchFamily="18" charset="0"/>
                <a:cs typeface="Times New Roman" panose="02020603050405020304" pitchFamily="18" charset="0"/>
              </a:rPr>
              <a:t>Офіційний </a:t>
            </a:r>
            <a:r>
              <a:rPr lang="uk-UA" sz="2800" dirty="0">
                <a:latin typeface="Times New Roman" panose="02020603050405020304" pitchFamily="18" charset="0"/>
                <a:cs typeface="Times New Roman" panose="02020603050405020304" pitchFamily="18" charset="0"/>
              </a:rPr>
              <a:t>веб-сайт </a:t>
            </a:r>
            <a:r>
              <a:rPr lang="uk-UA" sz="2800" dirty="0" err="1" smtClean="0">
                <a:latin typeface="Times New Roman" panose="02020603050405020304" pitchFamily="18" charset="0"/>
                <a:cs typeface="Times New Roman" panose="02020603050405020304" pitchFamily="18" charset="0"/>
              </a:rPr>
              <a:t>Держстату</a:t>
            </a:r>
            <a:r>
              <a:rPr lang="uk-UA" sz="2800" dirty="0" smtClean="0">
                <a:latin typeface="Times New Roman" panose="02020603050405020304" pitchFamily="18" charset="0"/>
                <a:cs typeface="Times New Roman" panose="02020603050405020304" pitchFamily="18" charset="0"/>
              </a:rPr>
              <a:t>:</a:t>
            </a:r>
          </a:p>
          <a:p>
            <a:endParaRPr lang="uk-UA" sz="800" b="1" dirty="0" smtClean="0">
              <a:latin typeface="Times New Roman" panose="02020603050405020304" pitchFamily="18" charset="0"/>
              <a:cs typeface="Times New Roman" panose="02020603050405020304" pitchFamily="18" charset="0"/>
            </a:endParaRPr>
          </a:p>
          <a:p>
            <a:r>
              <a:rPr lang="uk-UA" sz="2800" b="1" dirty="0" smtClean="0">
                <a:latin typeface="Times New Roman" panose="02020603050405020304" pitchFamily="18" charset="0"/>
                <a:cs typeface="Times New Roman" panose="02020603050405020304" pitchFamily="18" charset="0"/>
              </a:rPr>
              <a:t>http</a:t>
            </a:r>
            <a:r>
              <a:rPr lang="uk-UA" sz="2800" b="1" dirty="0">
                <a:latin typeface="Times New Roman" panose="02020603050405020304" pitchFamily="18" charset="0"/>
                <a:cs typeface="Times New Roman" panose="02020603050405020304" pitchFamily="18" charset="0"/>
              </a:rPr>
              <a:t>://www.ukrstat.gov.ua/</a:t>
            </a:r>
          </a:p>
        </p:txBody>
      </p:sp>
      <p:sp>
        <p:nvSpPr>
          <p:cNvPr id="52232" name="Прямоугольник 10"/>
          <p:cNvSpPr>
            <a:spLocks noChangeArrowheads="1"/>
          </p:cNvSpPr>
          <p:nvPr/>
        </p:nvSpPr>
        <p:spPr bwMode="auto">
          <a:xfrm>
            <a:off x="762638" y="2509408"/>
            <a:ext cx="7921129" cy="1785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2400" dirty="0" smtClean="0">
                <a:latin typeface="Times New Roman" panose="02020603050405020304" pitchFamily="18" charset="0"/>
                <a:cs typeface="Times New Roman" panose="02020603050405020304" pitchFamily="18" charset="0"/>
              </a:rPr>
              <a:t>Форми </a:t>
            </a:r>
            <a:r>
              <a:rPr lang="uk-UA" sz="2400" dirty="0">
                <a:latin typeface="Times New Roman" panose="02020603050405020304" pitchFamily="18" charset="0"/>
                <a:cs typeface="Times New Roman" panose="02020603050405020304" pitchFamily="18" charset="0"/>
              </a:rPr>
              <a:t>державних статистичних спостережень в електронному вигляді: </a:t>
            </a:r>
            <a:endParaRPr lang="uk-UA" sz="2400" dirty="0" smtClean="0">
              <a:latin typeface="Times New Roman" panose="02020603050405020304" pitchFamily="18" charset="0"/>
              <a:cs typeface="Times New Roman" panose="02020603050405020304" pitchFamily="18" charset="0"/>
            </a:endParaRPr>
          </a:p>
          <a:p>
            <a:endParaRPr lang="uk-UA" sz="1400" b="1" dirty="0">
              <a:latin typeface="Times New Roman" panose="02020603050405020304" pitchFamily="18" charset="0"/>
              <a:cs typeface="Times New Roman" panose="02020603050405020304" pitchFamily="18" charset="0"/>
            </a:endParaRPr>
          </a:p>
          <a:p>
            <a:r>
              <a:rPr lang="uk-UA" sz="2400" b="1" dirty="0">
                <a:latin typeface="Times New Roman" panose="02020603050405020304" pitchFamily="18" charset="0"/>
                <a:cs typeface="Times New Roman" panose="02020603050405020304" pitchFamily="18" charset="0"/>
              </a:rPr>
              <a:t>Розділ </a:t>
            </a:r>
            <a:r>
              <a:rPr lang="uk-UA" sz="2000" b="1" u="sng" dirty="0">
                <a:latin typeface="Times New Roman" panose="02020603050405020304" pitchFamily="18" charset="0"/>
                <a:cs typeface="Times New Roman" panose="02020603050405020304" pitchFamily="18" charset="0"/>
              </a:rPr>
              <a:t>«РЕСПОНДЕНТАМ»/ «АЛЬБОМ ФОРМ ДЕРЖАВНИХ СТАТИСТИЧНИХ СПОСТЕРЕЖЕНЬ»</a:t>
            </a:r>
          </a:p>
        </p:txBody>
      </p:sp>
      <p:sp>
        <p:nvSpPr>
          <p:cNvPr id="52233" name="Прямоугольник 11"/>
          <p:cNvSpPr>
            <a:spLocks noChangeArrowheads="1"/>
          </p:cNvSpPr>
          <p:nvPr/>
        </p:nvSpPr>
        <p:spPr bwMode="auto">
          <a:xfrm>
            <a:off x="762638" y="4664829"/>
            <a:ext cx="7596208"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2400" dirty="0" smtClean="0">
                <a:latin typeface="Times New Roman" panose="02020603050405020304" pitchFamily="18" charset="0"/>
                <a:cs typeface="Times New Roman" panose="02020603050405020304" pitchFamily="18" charset="0"/>
              </a:rPr>
              <a:t>Збірники, бюлетені та статистична інформація:</a:t>
            </a:r>
          </a:p>
          <a:p>
            <a:r>
              <a:rPr lang="uk-UA" sz="1000" b="1" dirty="0" smtClean="0">
                <a:latin typeface="Times New Roman" panose="02020603050405020304" pitchFamily="18" charset="0"/>
                <a:cs typeface="Times New Roman" panose="02020603050405020304" pitchFamily="18" charset="0"/>
              </a:rPr>
              <a:t> </a:t>
            </a:r>
            <a:endParaRPr lang="uk-UA" sz="1000" b="1" dirty="0">
              <a:latin typeface="Times New Roman" panose="02020603050405020304" pitchFamily="18" charset="0"/>
              <a:cs typeface="Times New Roman" panose="02020603050405020304" pitchFamily="18" charset="0"/>
            </a:endParaRPr>
          </a:p>
          <a:p>
            <a:r>
              <a:rPr lang="uk-UA" sz="2400" b="1" dirty="0">
                <a:latin typeface="Times New Roman" panose="02020603050405020304" pitchFamily="18" charset="0"/>
                <a:cs typeface="Times New Roman" panose="02020603050405020304" pitchFamily="18" charset="0"/>
              </a:rPr>
              <a:t>Розділ </a:t>
            </a:r>
            <a:r>
              <a:rPr lang="uk-UA" sz="2400" b="1" u="sng" dirty="0" smtClean="0">
                <a:latin typeface="Times New Roman" panose="02020603050405020304" pitchFamily="18" charset="0"/>
                <a:cs typeface="Times New Roman" panose="02020603050405020304" pitchFamily="18" charset="0"/>
              </a:rPr>
              <a:t>«СТАТИСТИЧНА ІНФОРМАЦІЯ»</a:t>
            </a:r>
            <a:endParaRPr lang="uk-UA" sz="2400" b="1" u="sng"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Рисунок 7"/>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251" name="Rectangle 3"/>
          <p:cNvSpPr>
            <a:spLocks noGrp="1" noChangeArrowheads="1"/>
          </p:cNvSpPr>
          <p:nvPr>
            <p:ph type="body" idx="1"/>
          </p:nvPr>
        </p:nvSpPr>
        <p:spPr/>
        <p:txBody>
          <a:bodyPr/>
          <a:lstStyle/>
          <a:p>
            <a:pPr eaLnBrk="1" hangingPunct="1">
              <a:buFont typeface="Wingdings" panose="05000000000000000000" pitchFamily="2" charset="2"/>
              <a:buNone/>
            </a:pPr>
            <a:r>
              <a:rPr lang="en-US" dirty="0" smtClean="0"/>
              <a:t>  </a:t>
            </a:r>
          </a:p>
          <a:p>
            <a:pPr eaLnBrk="1" hangingPunct="1">
              <a:buFont typeface="Wingdings" panose="05000000000000000000" pitchFamily="2" charset="2"/>
              <a:buNone/>
            </a:pPr>
            <a:endParaRPr lang="ru-RU" dirty="0" smtClean="0"/>
          </a:p>
        </p:txBody>
      </p:sp>
      <p:sp>
        <p:nvSpPr>
          <p:cNvPr id="53252" name="Rectangle 4"/>
          <p:cNvSpPr>
            <a:spLocks noChangeArrowheads="1"/>
          </p:cNvSpPr>
          <p:nvPr/>
        </p:nvSpPr>
        <p:spPr bwMode="auto">
          <a:xfrm>
            <a:off x="1763688" y="2834481"/>
            <a:ext cx="6119812" cy="13122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lnSpc>
                <a:spcPct val="80000"/>
              </a:lnSpc>
              <a:spcBef>
                <a:spcPct val="20000"/>
              </a:spcBef>
            </a:pPr>
            <a:r>
              <a:rPr lang="uk-UA" sz="4800" b="1" dirty="0"/>
              <a:t>Дякую за увагу</a:t>
            </a:r>
            <a:r>
              <a:rPr lang="en-US" sz="4800" b="1" dirty="0"/>
              <a:t>!</a:t>
            </a:r>
          </a:p>
          <a:p>
            <a:pPr algn="ctr" eaLnBrk="1" hangingPunct="1">
              <a:lnSpc>
                <a:spcPct val="80000"/>
              </a:lnSpc>
              <a:spcBef>
                <a:spcPct val="20000"/>
              </a:spcBef>
            </a:pPr>
            <a:endParaRPr lang="ru-RU" sz="4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3" name="Объект 1"/>
          <p:cNvSpPr>
            <a:spLocks noGrp="1"/>
          </p:cNvSpPr>
          <p:nvPr>
            <p:ph idx="1"/>
          </p:nvPr>
        </p:nvSpPr>
        <p:spPr>
          <a:xfrm>
            <a:off x="251520" y="908721"/>
            <a:ext cx="8638480" cy="5688632"/>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12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Демографічна статистика</a:t>
            </a:r>
          </a:p>
          <a:p>
            <a:pPr marL="0" indent="0">
              <a:buFont typeface="Wingdings" panose="05000000000000000000" pitchFamily="2" charset="2"/>
              <a:buNone/>
            </a:pPr>
            <a:endParaRPr lang="uk-UA" sz="1050" b="1" i="1" dirty="0" smtClean="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Джерелами інформації щодо демографічної статистики є перепис населення та адміністративні данні, які органи державної статистики отримують від територіальних органів Міністерства юстиції України та від територіальних підрозділів Державної міграційної служби України. </a:t>
            </a:r>
          </a:p>
          <a:p>
            <a:pPr marL="0" indent="0" algn="just">
              <a:buFont typeface="Wingdings" panose="05000000000000000000" pitchFamily="2" charset="2"/>
              <a:buNone/>
            </a:pPr>
            <a:r>
              <a:rPr lang="uk-UA" sz="1600" b="1" dirty="0" smtClean="0">
                <a:latin typeface="Times New Roman" panose="02020603050405020304" pitchFamily="18" charset="0"/>
                <a:cs typeface="Times New Roman" panose="02020603050405020304" pitchFamily="18" charset="0"/>
              </a:rPr>
              <a:t>Перепис населення </a:t>
            </a:r>
            <a:r>
              <a:rPr lang="uk-UA" sz="1600" dirty="0" smtClean="0">
                <a:latin typeface="Times New Roman" panose="02020603050405020304" pitchFamily="18" charset="0"/>
                <a:cs typeface="Times New Roman" panose="02020603050405020304" pitchFamily="18" charset="0"/>
              </a:rPr>
              <a:t>– це найбільш повне, а в ряді випадків єдине джерело інформації, яке надає відповіді на запитання про населення: з кого воно складається, як воно розміщено на території країни, які його освітні, етнічні та </a:t>
            </a:r>
            <a:r>
              <a:rPr lang="uk-UA" sz="1600" dirty="0" err="1" smtClean="0">
                <a:latin typeface="Times New Roman" panose="02020603050405020304" pitchFamily="18" charset="0"/>
                <a:cs typeface="Times New Roman" panose="02020603050405020304" pitchFamily="18" charset="0"/>
              </a:rPr>
              <a:t>мовні</a:t>
            </a:r>
            <a:r>
              <a:rPr lang="uk-UA" sz="1600" dirty="0" smtClean="0">
                <a:latin typeface="Times New Roman" panose="02020603050405020304" pitchFamily="18" charset="0"/>
                <a:cs typeface="Times New Roman" panose="02020603050405020304" pitchFamily="18" charset="0"/>
              </a:rPr>
              <a:t> характеристики, яка його </a:t>
            </a:r>
            <a:r>
              <a:rPr lang="uk-UA" sz="1600" dirty="0" err="1" smtClean="0">
                <a:latin typeface="Times New Roman" panose="02020603050405020304" pitchFamily="18" charset="0"/>
                <a:cs typeface="Times New Roman" panose="02020603050405020304" pitchFamily="18" charset="0"/>
              </a:rPr>
              <a:t>шлюбно</a:t>
            </a:r>
            <a:r>
              <a:rPr lang="uk-UA" sz="1600" dirty="0" smtClean="0">
                <a:latin typeface="Times New Roman" panose="02020603050405020304" pitchFamily="18" charset="0"/>
                <a:cs typeface="Times New Roman" panose="02020603050405020304" pitchFamily="18" charset="0"/>
              </a:rPr>
              <a:t>-сімейна структура тощо.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У період між переписами населення </a:t>
            </a:r>
            <a:r>
              <a:rPr lang="uk-UA" sz="1600" dirty="0" err="1" smtClean="0">
                <a:latin typeface="Times New Roman" panose="02020603050405020304" pitchFamily="18" charset="0"/>
                <a:cs typeface="Times New Roman" panose="02020603050405020304" pitchFamily="18" charset="0"/>
              </a:rPr>
              <a:t>Держстат</a:t>
            </a:r>
            <a:r>
              <a:rPr lang="uk-UA" sz="1600" dirty="0" smtClean="0">
                <a:latin typeface="Times New Roman" panose="02020603050405020304" pitchFamily="18" charset="0"/>
                <a:cs typeface="Times New Roman" panose="02020603050405020304" pitchFamily="18" charset="0"/>
              </a:rPr>
              <a:t> згідно із затвердженою методологією здійснює поточні розрахунки (оцінки) щодо чисельності населення, його статево-вікової структури, показників народжуваності, смертності,  шлюбності та </a:t>
            </a:r>
            <a:r>
              <a:rPr lang="uk-UA" sz="1600" dirty="0" err="1" smtClean="0">
                <a:latin typeface="Times New Roman" panose="02020603050405020304" pitchFamily="18" charset="0"/>
                <a:cs typeface="Times New Roman" panose="02020603050405020304" pitchFamily="18" charset="0"/>
              </a:rPr>
              <a:t>розлучуваності</a:t>
            </a:r>
            <a:r>
              <a:rPr lang="uk-UA" sz="1600" dirty="0" smtClean="0">
                <a:latin typeface="Times New Roman" panose="02020603050405020304" pitchFamily="18" charset="0"/>
                <a:cs typeface="Times New Roman" panose="02020603050405020304" pitchFamily="18" charset="0"/>
              </a:rPr>
              <a:t>,  міграційного руху населення на підставі даних останнього перепису населення, а також адміністративних даних про реєстрацію народжень, смертей, укладання шлюбу та розірвання шлюбу, які надають територіальні органи Міністерства юстиції України та реєстрацію /зняття з реєстрації місця проживання, які надають територіальні підрозділи Державної міграційної служби України.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Органи статистики збирають та розробляють статистичну інформацію щодо кількості </a:t>
            </a:r>
            <a:r>
              <a:rPr lang="uk-UA" sz="1600" dirty="0" err="1" smtClean="0">
                <a:latin typeface="Times New Roman" panose="02020603050405020304" pitchFamily="18" charset="0"/>
                <a:cs typeface="Times New Roman" panose="02020603050405020304" pitchFamily="18" charset="0"/>
              </a:rPr>
              <a:t>живонароджень</a:t>
            </a:r>
            <a:r>
              <a:rPr lang="uk-UA" sz="1600" dirty="0" smtClean="0">
                <a:latin typeface="Times New Roman" panose="02020603050405020304" pitchFamily="18" charset="0"/>
                <a:cs typeface="Times New Roman" panose="02020603050405020304" pitchFamily="18" charset="0"/>
              </a:rPr>
              <a:t>, смертей та природного приросту населення за статтю, типом поселень та за регіонами.</a:t>
            </a:r>
            <a:endParaRPr lang="uk-UA"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3" name="Объект 1"/>
          <p:cNvSpPr>
            <a:spLocks noGrp="1"/>
          </p:cNvSpPr>
          <p:nvPr>
            <p:ph idx="1"/>
          </p:nvPr>
        </p:nvSpPr>
        <p:spPr>
          <a:xfrm>
            <a:off x="179512" y="692696"/>
            <a:ext cx="8638480" cy="5688632"/>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3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Демографічна статистика</a:t>
            </a:r>
          </a:p>
          <a:p>
            <a:pPr marL="0" indent="0">
              <a:buFont typeface="Wingdings" panose="05000000000000000000" pitchFamily="2" charset="2"/>
              <a:buNone/>
            </a:pPr>
            <a:endParaRPr lang="uk-UA" sz="1050" b="1" i="1" dirty="0" smtClean="0">
              <a:latin typeface="Times New Roman" panose="02020603050405020304" pitchFamily="18" charset="0"/>
              <a:cs typeface="Times New Roman" panose="02020603050405020304" pitchFamily="18" charset="0"/>
            </a:endParaRPr>
          </a:p>
          <a:p>
            <a:pPr marL="0" indent="0">
              <a:buNone/>
            </a:pPr>
            <a:r>
              <a:rPr lang="ru-RU" sz="1400" b="1" dirty="0" err="1" smtClean="0">
                <a:latin typeface="Times New Roman" panose="02020603050405020304" pitchFamily="18" charset="0"/>
                <a:cs typeface="Times New Roman" panose="02020603050405020304" pitchFamily="18" charset="0"/>
              </a:rPr>
              <a:t>Чисельність</a:t>
            </a:r>
            <a:r>
              <a:rPr lang="ru-RU" sz="1400" b="1" dirty="0" smtClean="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постійного</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населення</a:t>
            </a:r>
            <a:r>
              <a:rPr lang="ru-RU" sz="1400" b="1" dirty="0">
                <a:latin typeface="Times New Roman" panose="02020603050405020304" pitchFamily="18" charset="0"/>
                <a:cs typeface="Times New Roman" panose="02020603050405020304" pitchFamily="18" charset="0"/>
              </a:rPr>
              <a:t> у </a:t>
            </a:r>
            <a:r>
              <a:rPr lang="ru-RU" sz="1400" b="1" dirty="0" err="1">
                <a:latin typeface="Times New Roman" panose="02020603050405020304" pitchFamily="18" charset="0"/>
                <a:cs typeface="Times New Roman" panose="02020603050405020304" pitchFamily="18" charset="0"/>
              </a:rPr>
              <a:t>віці</a:t>
            </a:r>
            <a:r>
              <a:rPr lang="ru-RU" sz="1400" b="1" dirty="0">
                <a:latin typeface="Times New Roman" panose="02020603050405020304" pitchFamily="18" charset="0"/>
                <a:cs typeface="Times New Roman" panose="02020603050405020304" pitchFamily="18" charset="0"/>
              </a:rPr>
              <a:t> 0-17 </a:t>
            </a:r>
            <a:r>
              <a:rPr lang="ru-RU" sz="1400" b="1" dirty="0" err="1" smtClean="0">
                <a:latin typeface="Times New Roman" panose="02020603050405020304" pitchFamily="18" charset="0"/>
                <a:cs typeface="Times New Roman" panose="02020603050405020304" pitchFamily="18" charset="0"/>
              </a:rPr>
              <a:t>років</a:t>
            </a:r>
            <a:r>
              <a:rPr lang="ru-RU" sz="1400" b="1" dirty="0" smtClean="0">
                <a:latin typeface="Times New Roman" panose="02020603050405020304" pitchFamily="18" charset="0"/>
                <a:cs typeface="Times New Roman" panose="02020603050405020304" pitchFamily="18" charset="0"/>
              </a:rPr>
              <a:t>, за </a:t>
            </a:r>
            <a:r>
              <a:rPr lang="ru-RU" sz="1400" b="1" dirty="0" err="1" smtClean="0">
                <a:latin typeface="Times New Roman" panose="02020603050405020304" pitchFamily="18" charset="0"/>
                <a:cs typeface="Times New Roman" panose="02020603050405020304" pitchFamily="18" charset="0"/>
              </a:rPr>
              <a:t>статтю</a:t>
            </a:r>
            <a:endParaRPr lang="ru-RU" sz="1400" b="1" dirty="0" smtClean="0">
              <a:latin typeface="Times New Roman" panose="02020603050405020304" pitchFamily="18" charset="0"/>
              <a:cs typeface="Times New Roman" panose="02020603050405020304" pitchFamily="18" charset="0"/>
            </a:endParaRPr>
          </a:p>
          <a:p>
            <a:pPr marL="0" indent="0">
              <a:buNone/>
            </a:pPr>
            <a:r>
              <a:rPr lang="ru-RU" sz="1400" b="1" dirty="0" smtClean="0">
                <a:latin typeface="Times New Roman" panose="02020603050405020304" pitchFamily="18" charset="0"/>
                <a:cs typeface="Times New Roman" panose="02020603050405020304" pitchFamily="18" charset="0"/>
              </a:rPr>
              <a:t>та </a:t>
            </a:r>
            <a:r>
              <a:rPr lang="ru-RU" sz="1400" b="1" dirty="0" err="1">
                <a:latin typeface="Times New Roman" panose="02020603050405020304" pitchFamily="18" charset="0"/>
                <a:cs typeface="Times New Roman" panose="02020603050405020304" pitchFamily="18" charset="0"/>
              </a:rPr>
              <a:t>віковими</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групами</a:t>
            </a:r>
            <a:r>
              <a:rPr lang="ru-RU" sz="1400" b="1" dirty="0">
                <a:latin typeface="Times New Roman" panose="02020603050405020304" pitchFamily="18" charset="0"/>
                <a:cs typeface="Times New Roman" panose="02020603050405020304" pitchFamily="18" charset="0"/>
              </a:rPr>
              <a:t> </a:t>
            </a:r>
            <a:r>
              <a:rPr lang="ru-RU" sz="1400" b="1" dirty="0" smtClean="0">
                <a:latin typeface="Times New Roman" panose="02020603050405020304" pitchFamily="18" charset="0"/>
                <a:cs typeface="Times New Roman" panose="02020603050405020304" pitchFamily="18" charset="0"/>
              </a:rPr>
              <a:t> (за </a:t>
            </a:r>
            <a:r>
              <a:rPr lang="ru-RU" sz="1400" b="1" dirty="0" err="1">
                <a:latin typeface="Times New Roman" panose="02020603050405020304" pitchFamily="18" charset="0"/>
                <a:cs typeface="Times New Roman" panose="02020603050405020304" pitchFamily="18" charset="0"/>
              </a:rPr>
              <a:t>оцінкою</a:t>
            </a:r>
            <a:r>
              <a:rPr lang="ru-RU" sz="1400" b="1" dirty="0">
                <a:latin typeface="Times New Roman" panose="02020603050405020304" pitchFamily="18" charset="0"/>
                <a:cs typeface="Times New Roman" panose="02020603050405020304" pitchFamily="18" charset="0"/>
              </a:rPr>
              <a:t>) на 1 </a:t>
            </a:r>
            <a:r>
              <a:rPr lang="ru-RU" sz="1400" b="1" dirty="0" err="1">
                <a:latin typeface="Times New Roman" panose="02020603050405020304" pitchFamily="18" charset="0"/>
                <a:cs typeface="Times New Roman" panose="02020603050405020304" pitchFamily="18" charset="0"/>
              </a:rPr>
              <a:t>січня</a:t>
            </a:r>
            <a:r>
              <a:rPr lang="ru-RU" sz="1400" b="1" dirty="0">
                <a:latin typeface="Times New Roman" panose="02020603050405020304" pitchFamily="18" charset="0"/>
                <a:cs typeface="Times New Roman" panose="02020603050405020304" pitchFamily="18" charset="0"/>
              </a:rPr>
              <a:t> 2017 </a:t>
            </a:r>
            <a:r>
              <a:rPr lang="ru-RU" sz="1400" b="1" dirty="0" smtClean="0">
                <a:latin typeface="Times New Roman" panose="02020603050405020304" pitchFamily="18" charset="0"/>
                <a:cs typeface="Times New Roman" panose="02020603050405020304" pitchFamily="18" charset="0"/>
              </a:rPr>
              <a:t>року</a:t>
            </a:r>
          </a:p>
          <a:p>
            <a:pPr marL="0" indent="0">
              <a:buNone/>
            </a:pPr>
            <a:endParaRPr lang="uk-UA" sz="1600" b="1" dirty="0" smtClean="0">
              <a:latin typeface="Times New Roman" panose="02020603050405020304" pitchFamily="18" charset="0"/>
              <a:cs typeface="Times New Roman" panose="02020603050405020304" pitchFamily="18" charset="0"/>
            </a:endParaRPr>
          </a:p>
          <a:p>
            <a:pPr marL="0" indent="0">
              <a:buNone/>
            </a:pPr>
            <a:endParaRPr lang="uk-UA" sz="1600" b="1" dirty="0">
              <a:latin typeface="Times New Roman" panose="02020603050405020304" pitchFamily="18" charset="0"/>
              <a:cs typeface="Times New Roman" panose="02020603050405020304" pitchFamily="18" charset="0"/>
            </a:endParaRPr>
          </a:p>
          <a:p>
            <a:pPr marL="0" indent="0">
              <a:buNone/>
            </a:pPr>
            <a:endParaRPr lang="uk-UA" sz="1600" b="1" dirty="0" smtClean="0">
              <a:latin typeface="Times New Roman" panose="02020603050405020304" pitchFamily="18" charset="0"/>
              <a:cs typeface="Times New Roman" panose="02020603050405020304" pitchFamily="18" charset="0"/>
            </a:endParaRPr>
          </a:p>
          <a:p>
            <a:pPr marL="0" indent="0">
              <a:buNone/>
            </a:pPr>
            <a:endParaRPr lang="uk-UA" sz="1600" b="1" dirty="0">
              <a:latin typeface="Times New Roman" panose="02020603050405020304" pitchFamily="18" charset="0"/>
              <a:cs typeface="Times New Roman" panose="02020603050405020304" pitchFamily="18" charset="0"/>
            </a:endParaRPr>
          </a:p>
          <a:p>
            <a:pPr marL="0" indent="0">
              <a:buNone/>
            </a:pPr>
            <a:endParaRPr lang="uk-UA" sz="1600" b="1" dirty="0" smtClean="0">
              <a:latin typeface="Times New Roman" panose="02020603050405020304" pitchFamily="18" charset="0"/>
              <a:cs typeface="Times New Roman" panose="02020603050405020304" pitchFamily="18" charset="0"/>
            </a:endParaRPr>
          </a:p>
          <a:p>
            <a:pPr marL="0" indent="0">
              <a:buNone/>
            </a:pPr>
            <a:endParaRPr lang="uk-UA" sz="1400" b="1" dirty="0">
              <a:latin typeface="Times New Roman" panose="02020603050405020304" pitchFamily="18" charset="0"/>
              <a:cs typeface="Times New Roman" panose="02020603050405020304" pitchFamily="18" charset="0"/>
            </a:endParaRPr>
          </a:p>
          <a:p>
            <a:pPr marL="0" indent="0">
              <a:buNone/>
            </a:pPr>
            <a:r>
              <a:rPr lang="ru-RU" sz="1400" b="1" dirty="0" err="1">
                <a:latin typeface="Times New Roman" panose="02020603050405020304" pitchFamily="18" charset="0"/>
                <a:cs typeface="Times New Roman" panose="02020603050405020304" pitchFamily="18" charset="0"/>
              </a:rPr>
              <a:t>Кількість</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живонароджених</a:t>
            </a:r>
            <a:r>
              <a:rPr lang="ru-RU" sz="1400" b="1" dirty="0">
                <a:latin typeface="Times New Roman" panose="02020603050405020304" pitchFamily="18" charset="0"/>
                <a:cs typeface="Times New Roman" panose="02020603050405020304" pitchFamily="18" charset="0"/>
              </a:rPr>
              <a:t> у </a:t>
            </a:r>
            <a:r>
              <a:rPr lang="ru-RU" sz="1400" b="1" dirty="0" err="1">
                <a:latin typeface="Times New Roman" panose="02020603050405020304" pitchFamily="18" charset="0"/>
                <a:cs typeface="Times New Roman" panose="02020603050405020304" pitchFamily="18" charset="0"/>
              </a:rPr>
              <a:t>матерів</a:t>
            </a:r>
            <a:r>
              <a:rPr lang="ru-RU" sz="1400" b="1" dirty="0">
                <a:latin typeface="Times New Roman" panose="02020603050405020304" pitchFamily="18" charset="0"/>
                <a:cs typeface="Times New Roman" panose="02020603050405020304" pitchFamily="18" charset="0"/>
              </a:rPr>
              <a:t> </a:t>
            </a:r>
            <a:r>
              <a:rPr lang="ru-RU" sz="1400" b="1" dirty="0" err="1">
                <a:latin typeface="Times New Roman" panose="02020603050405020304" pitchFamily="18" charset="0"/>
                <a:cs typeface="Times New Roman" panose="02020603050405020304" pitchFamily="18" charset="0"/>
              </a:rPr>
              <a:t>молодше</a:t>
            </a:r>
            <a:r>
              <a:rPr lang="ru-RU" sz="1400" b="1" dirty="0">
                <a:latin typeface="Times New Roman" panose="02020603050405020304" pitchFamily="18" charset="0"/>
                <a:cs typeface="Times New Roman" panose="02020603050405020304" pitchFamily="18" charset="0"/>
              </a:rPr>
              <a:t> </a:t>
            </a:r>
            <a:r>
              <a:rPr lang="ru-RU" sz="1400" b="1">
                <a:latin typeface="Times New Roman" panose="02020603050405020304" pitchFamily="18" charset="0"/>
                <a:cs typeface="Times New Roman" panose="02020603050405020304" pitchFamily="18" charset="0"/>
              </a:rPr>
              <a:t>20 </a:t>
            </a:r>
            <a:r>
              <a:rPr lang="ru-RU" sz="1400" b="1" smtClean="0">
                <a:latin typeface="Times New Roman" panose="02020603050405020304" pitchFamily="18" charset="0"/>
                <a:cs typeface="Times New Roman" panose="02020603050405020304" pitchFamily="18" charset="0"/>
              </a:rPr>
              <a:t>років,</a:t>
            </a:r>
            <a:endParaRPr lang="ru-RU" sz="1400" b="1" dirty="0" smtClean="0">
              <a:latin typeface="Times New Roman" panose="02020603050405020304" pitchFamily="18" charset="0"/>
              <a:cs typeface="Times New Roman" panose="02020603050405020304" pitchFamily="18" charset="0"/>
            </a:endParaRPr>
          </a:p>
          <a:p>
            <a:pPr marL="0" indent="0">
              <a:buNone/>
            </a:pPr>
            <a:r>
              <a:rPr lang="ru-RU" sz="1400" b="1" dirty="0" smtClean="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у 2017 </a:t>
            </a:r>
            <a:r>
              <a:rPr lang="ru-RU" sz="1400" b="1" dirty="0" err="1" smtClean="0">
                <a:latin typeface="Times New Roman" panose="02020603050405020304" pitchFamily="18" charset="0"/>
                <a:cs typeface="Times New Roman" panose="02020603050405020304" pitchFamily="18" charset="0"/>
              </a:rPr>
              <a:t>році</a:t>
            </a:r>
            <a:endParaRPr lang="uk-UA" sz="1400" b="1" dirty="0" smtClean="0">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 xmlns:p14="http://schemas.microsoft.com/office/powerpoint/2010/main" val="2311736635"/>
              </p:ext>
            </p:extLst>
          </p:nvPr>
        </p:nvGraphicFramePr>
        <p:xfrm>
          <a:off x="179512" y="2276872"/>
          <a:ext cx="5256584" cy="1441678"/>
        </p:xfrm>
        <a:graphic>
          <a:graphicData uri="http://schemas.openxmlformats.org/drawingml/2006/table">
            <a:tbl>
              <a:tblPr>
                <a:tableStyleId>{5940675A-B579-460E-94D1-54222C63F5DA}</a:tableStyleId>
              </a:tblPr>
              <a:tblGrid>
                <a:gridCol w="936104"/>
                <a:gridCol w="792088"/>
                <a:gridCol w="792088"/>
                <a:gridCol w="936104"/>
                <a:gridCol w="864096"/>
                <a:gridCol w="936104"/>
              </a:tblGrid>
              <a:tr h="288032">
                <a:tc rowSpan="2">
                  <a:txBody>
                    <a:bodyPr/>
                    <a:lstStyle/>
                    <a:p>
                      <a:pPr algn="l" fontAlgn="b"/>
                      <a:r>
                        <a:rPr lang="uk-UA" sz="1200" u="none" strike="noStrike" dirty="0">
                          <a:effectLst/>
                          <a:latin typeface="Times New Roman" panose="02020603050405020304" pitchFamily="18" charset="0"/>
                          <a:cs typeface="Times New Roman" panose="02020603050405020304" pitchFamily="18" charset="0"/>
                        </a:rPr>
                        <a:t> </a:t>
                      </a:r>
                      <a:endParaRPr lang="uk-UA" sz="1200" b="0" i="0" u="none" strike="noStrike" dirty="0">
                        <a:effectLst/>
                        <a:latin typeface="Times New Roman" panose="02020603050405020304" pitchFamily="18" charset="0"/>
                        <a:cs typeface="Times New Roman" panose="02020603050405020304" pitchFamily="18" charset="0"/>
                      </a:endParaRPr>
                    </a:p>
                    <a:p>
                      <a:pPr algn="l" fontAlgn="b"/>
                      <a:r>
                        <a:rPr lang="uk-UA" sz="1200" u="none" strike="noStrike" dirty="0">
                          <a:effectLst/>
                          <a:latin typeface="Times New Roman" panose="02020603050405020304" pitchFamily="18" charset="0"/>
                          <a:cs typeface="Times New Roman" panose="02020603050405020304" pitchFamily="18" charset="0"/>
                        </a:rPr>
                        <a:t> </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rowSpan="2">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Усього</a:t>
                      </a:r>
                      <a:r>
                        <a:rPr lang="uk-UA" sz="1200" u="none" strike="noStrike" dirty="0" smtClean="0">
                          <a:effectLst/>
                          <a:latin typeface="Times New Roman" panose="02020603050405020304" pitchFamily="18" charset="0"/>
                          <a:cs typeface="Times New Roman" panose="02020603050405020304" pitchFamily="18" charset="0"/>
                        </a:rPr>
                        <a:t>,</a:t>
                      </a:r>
                    </a:p>
                    <a:p>
                      <a:pPr algn="ctr" fontAlgn="ctr"/>
                      <a:r>
                        <a:rPr lang="uk-UA" sz="1200" u="none" strike="noStrike" dirty="0" smtClean="0">
                          <a:effectLst/>
                          <a:latin typeface="Times New Roman" panose="02020603050405020304" pitchFamily="18" charset="0"/>
                          <a:cs typeface="Times New Roman" panose="02020603050405020304" pitchFamily="18" charset="0"/>
                        </a:rPr>
                        <a:t>осіб</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gridSpan="4">
                  <a:txBody>
                    <a:bodyPr/>
                    <a:lstStyle/>
                    <a:p>
                      <a:pPr algn="ctr" fontAlgn="ctr"/>
                      <a:r>
                        <a:rPr lang="ru-RU" sz="1200" u="none" strike="noStrike" dirty="0">
                          <a:effectLst/>
                          <a:latin typeface="Times New Roman" panose="02020603050405020304" pitchFamily="18" charset="0"/>
                          <a:cs typeface="Times New Roman" panose="02020603050405020304" pitchFamily="18" charset="0"/>
                        </a:rPr>
                        <a:t>У тому </a:t>
                      </a:r>
                      <a:r>
                        <a:rPr lang="ru-RU" sz="1200" u="none" strike="noStrike" dirty="0" err="1">
                          <a:effectLst/>
                          <a:latin typeface="Times New Roman" panose="02020603050405020304" pitchFamily="18" charset="0"/>
                          <a:cs typeface="Times New Roman" panose="02020603050405020304" pitchFamily="18" charset="0"/>
                        </a:rPr>
                        <a:t>числі</a:t>
                      </a:r>
                      <a:r>
                        <a:rPr lang="ru-RU" sz="1200" u="none" strike="noStrike" dirty="0">
                          <a:effectLst/>
                          <a:latin typeface="Times New Roman" panose="02020603050405020304" pitchFamily="18" charset="0"/>
                          <a:cs typeface="Times New Roman" panose="02020603050405020304" pitchFamily="18" charset="0"/>
                        </a:rPr>
                        <a:t> у </a:t>
                      </a:r>
                      <a:r>
                        <a:rPr lang="ru-RU" sz="1200" u="none" strike="noStrike" dirty="0" err="1">
                          <a:effectLst/>
                          <a:latin typeface="Times New Roman" panose="02020603050405020304" pitchFamily="18" charset="0"/>
                          <a:cs typeface="Times New Roman" panose="02020603050405020304" pitchFamily="18" charset="0"/>
                        </a:rPr>
                        <a:t>віці</a:t>
                      </a:r>
                      <a:endParaRPr lang="ru-RU"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hMerge="1">
                  <a:txBody>
                    <a:bodyPr/>
                    <a:lstStyle/>
                    <a:p>
                      <a:endParaRPr lang="uk-UA"/>
                    </a:p>
                  </a:txBody>
                  <a:tcPr/>
                </a:tc>
                <a:tc hMerge="1">
                  <a:txBody>
                    <a:bodyPr/>
                    <a:lstStyle/>
                    <a:p>
                      <a:endParaRPr lang="uk-UA"/>
                    </a:p>
                  </a:txBody>
                  <a:tcPr/>
                </a:tc>
                <a:tc hMerge="1">
                  <a:txBody>
                    <a:bodyPr/>
                    <a:lstStyle/>
                    <a:p>
                      <a:endParaRPr lang="uk-UA"/>
                    </a:p>
                  </a:txBody>
                  <a:tcPr/>
                </a:tc>
              </a:tr>
              <a:tr h="288032">
                <a:tc vMerge="1">
                  <a:txBody>
                    <a:bodyPr/>
                    <a:lstStyle/>
                    <a:p>
                      <a:pPr algn="l" fontAlgn="b"/>
                      <a:endParaRPr lang="uk-UA" sz="1200" b="0" i="0" u="none" strike="noStrike" dirty="0">
                        <a:effectLst/>
                        <a:latin typeface="Times New Roman Cyr" panose="02020603050405020304" pitchFamily="18" charset="0"/>
                      </a:endParaRPr>
                    </a:p>
                  </a:txBody>
                  <a:tcPr marL="0" marR="0" marT="0" marB="0" anchor="b"/>
                </a:tc>
                <a:tc vMerge="1">
                  <a:txBody>
                    <a:bodyPr/>
                    <a:lstStyle/>
                    <a:p>
                      <a:endParaRPr lang="uk-UA"/>
                    </a:p>
                  </a:txBody>
                  <a:tcPr/>
                </a:tc>
                <a:tc>
                  <a:txBody>
                    <a:bodyPr/>
                    <a:lstStyle/>
                    <a:p>
                      <a:pPr algn="ctr" fontAlgn="ctr"/>
                      <a:r>
                        <a:rPr lang="uk-UA" sz="1200" u="none" strike="noStrike">
                          <a:effectLst/>
                          <a:latin typeface="Times New Roman" panose="02020603050405020304" pitchFamily="18" charset="0"/>
                          <a:cs typeface="Times New Roman" panose="02020603050405020304" pitchFamily="18" charset="0"/>
                        </a:rPr>
                        <a:t>0-2 роки</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3-5 років</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6-14 років</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uk-UA" sz="1200" u="none" strike="noStrike">
                          <a:effectLst/>
                          <a:latin typeface="Times New Roman" panose="02020603050405020304" pitchFamily="18" charset="0"/>
                          <a:cs typeface="Times New Roman" panose="02020603050405020304" pitchFamily="18" charset="0"/>
                        </a:rPr>
                        <a:t>15-17 років</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ctr"/>
                </a:tc>
              </a:tr>
              <a:tr h="289550">
                <a:tc>
                  <a:txBody>
                    <a:bodyPr/>
                    <a:lstStyle/>
                    <a:p>
                      <a:pPr algn="ctr" fontAlgn="b"/>
                      <a:r>
                        <a:rPr lang="uk-UA" sz="1200" b="1" u="none" strike="noStrike" dirty="0">
                          <a:effectLst/>
                          <a:latin typeface="Times New Roman" panose="02020603050405020304" pitchFamily="18" charset="0"/>
                          <a:cs typeface="Times New Roman" panose="02020603050405020304" pitchFamily="18" charset="0"/>
                        </a:rPr>
                        <a:t>Україна</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b="1" u="none" strike="noStrike" dirty="0">
                          <a:effectLst/>
                          <a:latin typeface="Times New Roman" panose="02020603050405020304" pitchFamily="18" charset="0"/>
                          <a:cs typeface="Times New Roman" panose="02020603050405020304" pitchFamily="18" charset="0"/>
                        </a:rPr>
                        <a:t>7615606</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b="1" u="none" strike="noStrike" dirty="0">
                          <a:effectLst/>
                          <a:latin typeface="Times New Roman" panose="02020603050405020304" pitchFamily="18" charset="0"/>
                          <a:cs typeface="Times New Roman" panose="02020603050405020304" pitchFamily="18" charset="0"/>
                        </a:rPr>
                        <a:t>1265536</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b="1" u="none" strike="noStrike" dirty="0">
                          <a:effectLst/>
                          <a:latin typeface="Times New Roman" panose="02020603050405020304" pitchFamily="18" charset="0"/>
                          <a:cs typeface="Times New Roman" panose="02020603050405020304" pitchFamily="18" charset="0"/>
                        </a:rPr>
                        <a:t>1428973</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b="1" u="none" strike="noStrike" dirty="0">
                          <a:effectLst/>
                          <a:latin typeface="Times New Roman" panose="02020603050405020304" pitchFamily="18" charset="0"/>
                          <a:cs typeface="Times New Roman" panose="02020603050405020304" pitchFamily="18" charset="0"/>
                        </a:rPr>
                        <a:t>3841027</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b="1" u="none" strike="noStrike" dirty="0">
                          <a:effectLst/>
                          <a:latin typeface="Times New Roman" panose="02020603050405020304" pitchFamily="18" charset="0"/>
                          <a:cs typeface="Times New Roman" panose="02020603050405020304" pitchFamily="18" charset="0"/>
                        </a:rPr>
                        <a:t>1080070</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tc>
              </a:tr>
              <a:tr h="288032">
                <a:tc>
                  <a:txBody>
                    <a:bodyPr/>
                    <a:lstStyle/>
                    <a:p>
                      <a:pPr algn="ctr" fontAlgn="b"/>
                      <a:r>
                        <a:rPr lang="uk-UA" sz="1200" u="none" strike="noStrike" dirty="0">
                          <a:effectLst/>
                          <a:latin typeface="Times New Roman" panose="02020603050405020304" pitchFamily="18" charset="0"/>
                          <a:cs typeface="Times New Roman" panose="02020603050405020304" pitchFamily="18" charset="0"/>
                        </a:rPr>
                        <a:t>Дівчатка</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3695063</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612769</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692503</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1864714</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525077</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b"/>
                </a:tc>
              </a:tr>
              <a:tr h="288032">
                <a:tc>
                  <a:txBody>
                    <a:bodyPr/>
                    <a:lstStyle/>
                    <a:p>
                      <a:pPr algn="ctr" fontAlgn="b"/>
                      <a:r>
                        <a:rPr lang="uk-UA" sz="1200" u="none" strike="noStrike" dirty="0">
                          <a:effectLst/>
                          <a:latin typeface="Times New Roman" panose="02020603050405020304" pitchFamily="18" charset="0"/>
                          <a:cs typeface="Times New Roman" panose="02020603050405020304" pitchFamily="18" charset="0"/>
                        </a:rPr>
                        <a:t>Хлопчики</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ctr"/>
                      <a:r>
                        <a:rPr lang="uk-UA" sz="1200" u="none" strike="noStrike" dirty="0">
                          <a:effectLst/>
                          <a:latin typeface="Times New Roman" panose="02020603050405020304" pitchFamily="18" charset="0"/>
                          <a:cs typeface="Times New Roman" panose="02020603050405020304" pitchFamily="18" charset="0"/>
                        </a:rPr>
                        <a:t>3920543</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r" fontAlgn="ctr"/>
                      <a:r>
                        <a:rPr lang="uk-UA" sz="1200" u="none" strike="noStrike" dirty="0">
                          <a:effectLst/>
                          <a:latin typeface="Times New Roman" panose="02020603050405020304" pitchFamily="18" charset="0"/>
                          <a:cs typeface="Times New Roman" panose="02020603050405020304" pitchFamily="18" charset="0"/>
                        </a:rPr>
                        <a:t>652767</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r" fontAlgn="ctr"/>
                      <a:r>
                        <a:rPr lang="uk-UA" sz="1200" u="none" strike="noStrike">
                          <a:effectLst/>
                          <a:latin typeface="Times New Roman" panose="02020603050405020304" pitchFamily="18" charset="0"/>
                          <a:cs typeface="Times New Roman" panose="02020603050405020304" pitchFamily="18" charset="0"/>
                        </a:rPr>
                        <a:t>736470</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r" fontAlgn="ctr"/>
                      <a:r>
                        <a:rPr lang="uk-UA" sz="1200" u="none" strike="noStrike" dirty="0">
                          <a:effectLst/>
                          <a:latin typeface="Times New Roman" panose="02020603050405020304" pitchFamily="18" charset="0"/>
                          <a:cs typeface="Times New Roman" panose="02020603050405020304" pitchFamily="18" charset="0"/>
                        </a:rPr>
                        <a:t>1976313</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r" fontAlgn="ctr"/>
                      <a:r>
                        <a:rPr lang="uk-UA" sz="1200" u="none" strike="noStrike" dirty="0">
                          <a:effectLst/>
                          <a:latin typeface="Times New Roman" panose="02020603050405020304" pitchFamily="18" charset="0"/>
                          <a:cs typeface="Times New Roman" panose="02020603050405020304" pitchFamily="18" charset="0"/>
                        </a:rPr>
                        <a:t>554993</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tc>
              </a:tr>
            </a:tbl>
          </a:graphicData>
        </a:graphic>
      </p:graphicFrame>
      <p:graphicFrame>
        <p:nvGraphicFramePr>
          <p:cNvPr id="18" name="Диаграмма 17"/>
          <p:cNvGraphicFramePr/>
          <p:nvPr>
            <p:extLst>
              <p:ext uri="{D42A27DB-BD31-4B8C-83A1-F6EECF244321}">
                <p14:modId xmlns="" xmlns:p14="http://schemas.microsoft.com/office/powerpoint/2010/main" val="2934246118"/>
              </p:ext>
            </p:extLst>
          </p:nvPr>
        </p:nvGraphicFramePr>
        <p:xfrm>
          <a:off x="5796136" y="2132856"/>
          <a:ext cx="3347864" cy="4064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Таблица 18"/>
          <p:cNvGraphicFramePr>
            <a:graphicFrameLocks noGrp="1"/>
          </p:cNvGraphicFramePr>
          <p:nvPr>
            <p:extLst>
              <p:ext uri="{D42A27DB-BD31-4B8C-83A1-F6EECF244321}">
                <p14:modId xmlns="" xmlns:p14="http://schemas.microsoft.com/office/powerpoint/2010/main" val="877516079"/>
              </p:ext>
            </p:extLst>
          </p:nvPr>
        </p:nvGraphicFramePr>
        <p:xfrm>
          <a:off x="179512" y="4509120"/>
          <a:ext cx="5329659" cy="2016224"/>
        </p:xfrm>
        <a:graphic>
          <a:graphicData uri="http://schemas.openxmlformats.org/drawingml/2006/table">
            <a:tbl>
              <a:tblPr>
                <a:tableStyleId>{F5AB1C69-6EDB-4FF4-983F-18BD219EF322}</a:tableStyleId>
              </a:tblPr>
              <a:tblGrid>
                <a:gridCol w="865163"/>
                <a:gridCol w="576064"/>
                <a:gridCol w="576064"/>
                <a:gridCol w="504056"/>
                <a:gridCol w="504056"/>
                <a:gridCol w="576064"/>
                <a:gridCol w="504056"/>
                <a:gridCol w="1224136"/>
              </a:tblGrid>
              <a:tr h="200025">
                <a:tc rowSpan="8">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 </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8">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Усього, осіб</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5">
                  <a:txBody>
                    <a:bodyPr/>
                    <a:lstStyle/>
                    <a:p>
                      <a:pPr algn="ctr" fontAlgn="ctr"/>
                      <a:r>
                        <a:rPr lang="ru-RU" sz="1200" u="none" strike="noStrike" dirty="0">
                          <a:effectLst/>
                          <a:latin typeface="Times New Roman" panose="02020603050405020304" pitchFamily="18" charset="0"/>
                          <a:cs typeface="Times New Roman" panose="02020603050405020304" pitchFamily="18" charset="0"/>
                        </a:rPr>
                        <a:t>У тому </a:t>
                      </a:r>
                      <a:r>
                        <a:rPr lang="ru-RU" sz="1200" u="none" strike="noStrike" dirty="0" err="1">
                          <a:effectLst/>
                          <a:latin typeface="Times New Roman" panose="02020603050405020304" pitchFamily="18" charset="0"/>
                          <a:cs typeface="Times New Roman" panose="02020603050405020304" pitchFamily="18" charset="0"/>
                        </a:rPr>
                        <a:t>числі</a:t>
                      </a:r>
                      <a:r>
                        <a:rPr lang="ru-RU" sz="1200" u="none" strike="noStrike" dirty="0">
                          <a:effectLst/>
                          <a:latin typeface="Times New Roman" panose="02020603050405020304" pitchFamily="18" charset="0"/>
                          <a:cs typeface="Times New Roman" panose="02020603050405020304" pitchFamily="18" charset="0"/>
                        </a:rPr>
                        <a:t> у </a:t>
                      </a:r>
                      <a:r>
                        <a:rPr lang="ru-RU" sz="1200" u="none" strike="noStrike" dirty="0" err="1">
                          <a:effectLst/>
                          <a:latin typeface="Times New Roman" panose="02020603050405020304" pitchFamily="18" charset="0"/>
                          <a:cs typeface="Times New Roman" panose="02020603050405020304" pitchFamily="18" charset="0"/>
                        </a:rPr>
                        <a:t>жінок</a:t>
                      </a:r>
                      <a:r>
                        <a:rPr lang="ru-RU" sz="1200" u="none" strike="noStrike" dirty="0">
                          <a:effectLst/>
                          <a:latin typeface="Times New Roman" panose="02020603050405020304" pitchFamily="18" charset="0"/>
                          <a:cs typeface="Times New Roman" panose="02020603050405020304" pitchFamily="18" charset="0"/>
                        </a:rPr>
                        <a:t> у </a:t>
                      </a:r>
                      <a:r>
                        <a:rPr lang="ru-RU" sz="1200" u="none" strike="noStrike" dirty="0" err="1">
                          <a:effectLst/>
                          <a:latin typeface="Times New Roman" panose="02020603050405020304" pitchFamily="18" charset="0"/>
                          <a:cs typeface="Times New Roman" panose="02020603050405020304" pitchFamily="18" charset="0"/>
                        </a:rPr>
                        <a:t>віці</a:t>
                      </a:r>
                      <a:r>
                        <a:rPr lang="ru-RU" sz="1200" u="none" strike="noStrike" dirty="0">
                          <a:effectLst/>
                          <a:latin typeface="Times New Roman" panose="02020603050405020304" pitchFamily="18" charset="0"/>
                          <a:cs typeface="Times New Roman" panose="02020603050405020304" pitchFamily="18" charset="0"/>
                        </a:rPr>
                        <a:t>, </a:t>
                      </a:r>
                      <a:r>
                        <a:rPr lang="ru-RU" sz="1200" u="none" strike="noStrike" dirty="0" err="1">
                          <a:effectLst/>
                          <a:latin typeface="Times New Roman" panose="02020603050405020304" pitchFamily="18" charset="0"/>
                          <a:cs typeface="Times New Roman" panose="02020603050405020304" pitchFamily="18" charset="0"/>
                        </a:rPr>
                        <a:t>років</a:t>
                      </a:r>
                      <a:endParaRPr lang="ru-RU"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lang="uk-UA"/>
                    </a:p>
                  </a:txBody>
                  <a:tcPr/>
                </a:tc>
                <a:tc rowSpan="2" hMerge="1">
                  <a:txBody>
                    <a:bodyPr/>
                    <a:lstStyle/>
                    <a:p>
                      <a:endParaRPr lang="uk-UA"/>
                    </a:p>
                  </a:txBody>
                  <a:tcPr/>
                </a:tc>
                <a:tc rowSpan="2" hMerge="1">
                  <a:txBody>
                    <a:bodyPr/>
                    <a:lstStyle/>
                    <a:p>
                      <a:endParaRPr lang="uk-UA"/>
                    </a:p>
                  </a:txBody>
                  <a:tcPr/>
                </a:tc>
                <a:tc rowSpan="2" hMerge="1">
                  <a:txBody>
                    <a:bodyPr/>
                    <a:lstStyle/>
                    <a:p>
                      <a:endParaRPr lang="uk-UA"/>
                    </a:p>
                  </a:txBody>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Питома вага </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gridSpan="5" vMerge="1">
                  <a:txBody>
                    <a:bodyPr/>
                    <a:lstStyle/>
                    <a:p>
                      <a:endParaRPr lang="uk-UA"/>
                    </a:p>
                  </a:txBody>
                  <a:tcPr/>
                </a:tc>
                <a:tc hMerge="1" vMerge="1">
                  <a:txBody>
                    <a:bodyPr/>
                    <a:lstStyle/>
                    <a:p>
                      <a:endParaRPr lang="uk-UA"/>
                    </a:p>
                  </a:txBody>
                  <a:tcPr/>
                </a:tc>
                <a:tc hMerge="1" vMerge="1">
                  <a:txBody>
                    <a:bodyPr/>
                    <a:lstStyle/>
                    <a:p>
                      <a:endParaRPr lang="uk-UA"/>
                    </a:p>
                  </a:txBody>
                  <a:tcPr/>
                </a:tc>
                <a:tc hMerge="1" vMerge="1">
                  <a:txBody>
                    <a:bodyPr/>
                    <a:lstStyle/>
                    <a:p>
                      <a:endParaRPr lang="uk-UA"/>
                    </a:p>
                  </a:txBody>
                  <a:tcPr/>
                </a:tc>
                <a:tc hMerge="1" vMerge="1">
                  <a:txBody>
                    <a:bodyPr/>
                    <a:lstStyle/>
                    <a:p>
                      <a:endParaRPr lang="uk-UA"/>
                    </a:p>
                  </a:txBody>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дітей народжених </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rowSpan="6">
                  <a:txBody>
                    <a:bodyPr/>
                    <a:lstStyle/>
                    <a:p>
                      <a:pPr algn="ctr" fontAlgn="ctr"/>
                      <a:r>
                        <a:rPr lang="uk-UA" sz="1200" u="none" strike="noStrike" dirty="0" err="1" smtClean="0">
                          <a:effectLst/>
                          <a:latin typeface="Times New Roman" panose="02020603050405020304" pitchFamily="18" charset="0"/>
                          <a:cs typeface="Times New Roman" panose="02020603050405020304" pitchFamily="18" charset="0"/>
                        </a:rPr>
                        <a:t>молод-ше</a:t>
                      </a:r>
                      <a:r>
                        <a:rPr lang="uk-UA" sz="1200" u="none" strike="noStrike" dirty="0" smtClean="0">
                          <a:effectLst/>
                          <a:latin typeface="Times New Roman" panose="02020603050405020304" pitchFamily="18" charset="0"/>
                          <a:cs typeface="Times New Roman" panose="02020603050405020304" pitchFamily="18" charset="0"/>
                        </a:rPr>
                        <a:t> </a:t>
                      </a:r>
                      <a:r>
                        <a:rPr lang="uk-UA" sz="1200" u="none" strike="noStrike" dirty="0">
                          <a:effectLst/>
                          <a:latin typeface="Times New Roman" panose="02020603050405020304" pitchFamily="18" charset="0"/>
                          <a:cs typeface="Times New Roman" panose="02020603050405020304" pitchFamily="18" charset="0"/>
                        </a:rPr>
                        <a:t>16</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16</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algn="ctr" fontAlgn="ctr"/>
                      <a:r>
                        <a:rPr lang="uk-UA" sz="1200" u="none" strike="noStrike">
                          <a:effectLst/>
                          <a:latin typeface="Times New Roman" panose="02020603050405020304" pitchFamily="18" charset="0"/>
                          <a:cs typeface="Times New Roman" panose="02020603050405020304" pitchFamily="18" charset="0"/>
                        </a:rPr>
                        <a:t>17</a:t>
                      </a:r>
                      <a:endParaRPr lang="uk-UA" sz="1200" b="0" i="0" u="none" strike="noStrike">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18</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19</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у матерів </a:t>
                      </a:r>
                      <a:r>
                        <a:rPr lang="uk-UA" sz="1200" u="none" strike="noStrike" dirty="0" err="1">
                          <a:effectLst/>
                          <a:latin typeface="Times New Roman" panose="02020603050405020304" pitchFamily="18" charset="0"/>
                          <a:cs typeface="Times New Roman" panose="02020603050405020304" pitchFamily="18" charset="0"/>
                        </a:rPr>
                        <a:t>молод</a:t>
                      </a:r>
                      <a:r>
                        <a:rPr lang="uk-UA" sz="1200" u="none" strike="noStrike" dirty="0">
                          <a:effectLst/>
                          <a:latin typeface="Times New Roman" panose="02020603050405020304" pitchFamily="18" charset="0"/>
                          <a:cs typeface="Times New Roman" panose="02020603050405020304" pitchFamily="18" charset="0"/>
                        </a:rPr>
                        <a:t>-</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fontAlgn="ctr"/>
                      <a:r>
                        <a:rPr lang="uk-UA" sz="1200" u="none" strike="noStrike" dirty="0" err="1">
                          <a:effectLst/>
                          <a:latin typeface="Times New Roman" panose="02020603050405020304" pitchFamily="18" charset="0"/>
                          <a:cs typeface="Times New Roman" panose="02020603050405020304" pitchFamily="18" charset="0"/>
                        </a:rPr>
                        <a:t>ше</a:t>
                      </a:r>
                      <a:r>
                        <a:rPr lang="uk-UA" sz="1200" u="none" strike="noStrike" dirty="0">
                          <a:effectLst/>
                          <a:latin typeface="Times New Roman" panose="02020603050405020304" pitchFamily="18" charset="0"/>
                          <a:cs typeface="Times New Roman" panose="02020603050405020304" pitchFamily="18" charset="0"/>
                        </a:rPr>
                        <a:t> 20 років</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у загальній</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кількості</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00025">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fontAlgn="ctr"/>
                      <a:r>
                        <a:rPr lang="uk-UA" sz="1200" u="none" strike="noStrike" dirty="0" err="1">
                          <a:effectLst/>
                          <a:latin typeface="Times New Roman" panose="02020603050405020304" pitchFamily="18" charset="0"/>
                          <a:cs typeface="Times New Roman" panose="02020603050405020304" pitchFamily="18" charset="0"/>
                        </a:rPr>
                        <a:t>живона</a:t>
                      </a:r>
                      <a:r>
                        <a:rPr lang="uk-UA" sz="1200" u="none" strike="noStrike" dirty="0">
                          <a:effectLst/>
                          <a:latin typeface="Times New Roman" panose="02020603050405020304" pitchFamily="18" charset="0"/>
                          <a:cs typeface="Times New Roman" panose="02020603050405020304" pitchFamily="18" charset="0"/>
                        </a:rPr>
                        <a:t>-</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28017">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fontAlgn="ctr"/>
                      <a:r>
                        <a:rPr lang="uk-UA" sz="1200" u="none" strike="noStrike" dirty="0">
                          <a:effectLst/>
                          <a:latin typeface="Times New Roman" panose="02020603050405020304" pitchFamily="18" charset="0"/>
                          <a:cs typeface="Times New Roman" panose="02020603050405020304" pitchFamily="18" charset="0"/>
                        </a:rPr>
                        <a:t>роджених, %</a:t>
                      </a:r>
                      <a:endParaRPr lang="uk-UA" sz="1200" b="0" i="0" u="none" strike="noStrike" dirty="0">
                        <a:effectLst/>
                        <a:latin typeface="Times New Roman" panose="02020603050405020304" pitchFamily="18"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88032">
                <a:tc>
                  <a:txBody>
                    <a:bodyPr/>
                    <a:lstStyle/>
                    <a:p>
                      <a:pPr algn="l" fontAlgn="b"/>
                      <a:r>
                        <a:rPr lang="uk-UA" sz="1200" b="1" u="none" strike="noStrike" dirty="0">
                          <a:effectLst/>
                          <a:latin typeface="Times New Roman" panose="02020603050405020304" pitchFamily="18" charset="0"/>
                          <a:cs typeface="Times New Roman" panose="02020603050405020304" pitchFamily="18" charset="0"/>
                        </a:rPr>
                        <a:t>Україна</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18773</a:t>
                      </a:r>
                      <a:endParaRPr lang="uk-UA" sz="1200" b="1" i="0" u="none" strike="noStrike">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528</a:t>
                      </a:r>
                      <a:endParaRPr lang="uk-UA" sz="1200" b="1" i="0" u="none" strike="noStrike">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1168</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2775</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5407</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a:effectLst/>
                          <a:latin typeface="Times New Roman" panose="02020603050405020304" pitchFamily="18" charset="0"/>
                          <a:cs typeface="Times New Roman" panose="02020603050405020304" pitchFamily="18" charset="0"/>
                        </a:rPr>
                        <a:t>8895</a:t>
                      </a:r>
                      <a:endParaRPr lang="uk-UA" sz="1200" b="1" i="0" u="none" strike="noStrike">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uk-UA" sz="1200" u="none" strike="noStrike" dirty="0">
                          <a:effectLst/>
                          <a:latin typeface="Times New Roman" panose="02020603050405020304" pitchFamily="18" charset="0"/>
                          <a:cs typeface="Times New Roman" panose="02020603050405020304" pitchFamily="18" charset="0"/>
                        </a:rPr>
                        <a:t>5,2</a:t>
                      </a:r>
                      <a:endParaRPr lang="uk-UA" sz="1200" b="1" i="0" u="none" strike="noStrike" dirty="0">
                        <a:effectLst/>
                        <a:latin typeface="Times New Roman" panose="02020603050405020304" pitchFamily="18" charset="0"/>
                        <a:cs typeface="Times New Roman" panose="02020603050405020304" pitchFamily="18"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 xmlns:p14="http://schemas.microsoft.com/office/powerpoint/2010/main" val="3325948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Объект 1"/>
          <p:cNvSpPr>
            <a:spLocks noGrp="1"/>
          </p:cNvSpPr>
          <p:nvPr>
            <p:ph idx="1"/>
          </p:nvPr>
        </p:nvSpPr>
        <p:spPr>
          <a:xfrm>
            <a:off x="251520" y="953343"/>
            <a:ext cx="8712968" cy="5499993"/>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Охорона здоров’я</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З питань охорони здоров’я </a:t>
            </a:r>
            <a:r>
              <a:rPr lang="uk-UA" sz="1600" dirty="0" err="1" smtClean="0">
                <a:latin typeface="Times New Roman" panose="02020603050405020304" pitchFamily="18" charset="0"/>
                <a:cs typeface="Times New Roman" panose="02020603050405020304" pitchFamily="18" charset="0"/>
              </a:rPr>
              <a:t>Держстат</a:t>
            </a:r>
            <a:r>
              <a:rPr lang="uk-UA" sz="1600" dirty="0" smtClean="0">
                <a:latin typeface="Times New Roman" panose="02020603050405020304" pitchFamily="18" charset="0"/>
                <a:cs typeface="Times New Roman" panose="02020603050405020304" pitchFamily="18" charset="0"/>
              </a:rPr>
              <a:t> проводить державне статистичне спостереження для отримання даних щодо травматизму на виробництві.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600" b="1" dirty="0" smtClean="0">
                <a:latin typeface="Times New Roman" panose="02020603050405020304" pitchFamily="18" charset="0"/>
                <a:cs typeface="Times New Roman" panose="02020603050405020304" pitchFamily="18" charset="0"/>
              </a:rPr>
              <a:t>Метою</a:t>
            </a:r>
            <a:r>
              <a:rPr lang="uk-UA" sz="1600" dirty="0" smtClean="0">
                <a:latin typeface="Times New Roman" panose="02020603050405020304" pitchFamily="18" charset="0"/>
                <a:cs typeface="Times New Roman" panose="02020603050405020304" pitchFamily="18" charset="0"/>
              </a:rPr>
              <a:t> проведення державного статистичного спостереження за формою № 7-тнв (річна) "Звіт про травматизм на виробництві" є отримання даних щодо кількості нещасних випадків на виробництві та потерпілих від нещасних випадків, пов'язаних з виробництвом, за основними видами подій, що призвели до нещасного випадку, та причинами настання нещасного випадку, окремих матеріальних наслідків нещасних випадків на виробництві.</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Для моніторингу становища дітей це спостереження включає такі показники:</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кількість дітей потерпілих від нещасних випадків, які призвели до втрати працездатності на 1 робочий день чи більше, та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кількість дітей потерпілих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endParaRPr lang="uk-UA" sz="32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Объект 1"/>
          <p:cNvSpPr>
            <a:spLocks noGrp="1"/>
          </p:cNvSpPr>
          <p:nvPr>
            <p:ph idx="1"/>
          </p:nvPr>
        </p:nvSpPr>
        <p:spPr>
          <a:xfrm>
            <a:off x="428596" y="571480"/>
            <a:ext cx="7998620" cy="1000132"/>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Охорона здоров’я</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214414" y="1428736"/>
            <a:ext cx="6286544" cy="307777"/>
          </a:xfrm>
          <a:prstGeom prst="rect">
            <a:avLst/>
          </a:prstGeom>
        </p:spPr>
        <p:txBody>
          <a:bodyPr wrap="square">
            <a:spAutoFit/>
          </a:bodyPr>
          <a:lstStyle/>
          <a:p>
            <a:r>
              <a:rPr lang="ru-RU" sz="1400" b="1" dirty="0" err="1" smtClean="0">
                <a:latin typeface="Times New Roman" panose="02020603050405020304" pitchFamily="18" charset="0"/>
                <a:cs typeface="Times New Roman" panose="02020603050405020304" pitchFamily="18" charset="0"/>
              </a:rPr>
              <a:t>Кількість</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потерпілих</a:t>
            </a:r>
            <a:r>
              <a:rPr lang="ru-RU" sz="1400" b="1" dirty="0" smtClean="0">
                <a:latin typeface="Times New Roman" panose="02020603050405020304" pitchFamily="18" charset="0"/>
                <a:cs typeface="Times New Roman" panose="02020603050405020304" pitchFamily="18" charset="0"/>
              </a:rPr>
              <a:t> та </a:t>
            </a:r>
            <a:r>
              <a:rPr lang="ru-RU" sz="1400" b="1" dirty="0" err="1" smtClean="0">
                <a:latin typeface="Times New Roman" panose="02020603050405020304" pitchFamily="18" charset="0"/>
                <a:cs typeface="Times New Roman" panose="02020603050405020304" pitchFamily="18" charset="0"/>
              </a:rPr>
              <a:t>нещасних</a:t>
            </a:r>
            <a:r>
              <a:rPr lang="ru-RU" sz="1400" b="1" dirty="0" smtClean="0">
                <a:latin typeface="Times New Roman" panose="02020603050405020304" pitchFamily="18" charset="0"/>
                <a:cs typeface="Times New Roman" panose="02020603050405020304" pitchFamily="18" charset="0"/>
              </a:rPr>
              <a:t> </a:t>
            </a:r>
            <a:r>
              <a:rPr lang="ru-RU" sz="1400" b="1" dirty="0" err="1" smtClean="0">
                <a:latin typeface="Times New Roman" panose="02020603050405020304" pitchFamily="18" charset="0"/>
                <a:cs typeface="Times New Roman" panose="02020603050405020304" pitchFamily="18" charset="0"/>
              </a:rPr>
              <a:t>випадків</a:t>
            </a:r>
            <a:r>
              <a:rPr lang="ru-RU" sz="1400" b="1" dirty="0" smtClean="0">
                <a:latin typeface="Times New Roman" panose="02020603050405020304" pitchFamily="18" charset="0"/>
                <a:cs typeface="Times New Roman" panose="02020603050405020304" pitchFamily="18" charset="0"/>
              </a:rPr>
              <a:t> на </a:t>
            </a:r>
            <a:r>
              <a:rPr lang="ru-RU" sz="1400" b="1" dirty="0" err="1" smtClean="0">
                <a:latin typeface="Times New Roman" panose="02020603050405020304" pitchFamily="18" charset="0"/>
                <a:cs typeface="Times New Roman" panose="02020603050405020304" pitchFamily="18" charset="0"/>
              </a:rPr>
              <a:t>виробництві</a:t>
            </a:r>
            <a:r>
              <a:rPr lang="ru-RU" sz="1400" b="1" dirty="0" smtClean="0">
                <a:latin typeface="Times New Roman" panose="02020603050405020304" pitchFamily="18" charset="0"/>
                <a:cs typeface="Times New Roman" panose="02020603050405020304" pitchFamily="18" charset="0"/>
              </a:rPr>
              <a:t> у 2017 </a:t>
            </a:r>
            <a:r>
              <a:rPr lang="ru-RU" sz="1400" b="1" dirty="0" err="1" smtClean="0">
                <a:latin typeface="Times New Roman" panose="02020603050405020304" pitchFamily="18" charset="0"/>
                <a:cs typeface="Times New Roman" panose="02020603050405020304" pitchFamily="18" charset="0"/>
              </a:rPr>
              <a:t>році</a:t>
            </a:r>
            <a:endParaRPr lang="uk-UA" sz="1400" b="1" dirty="0">
              <a:latin typeface="Times New Roman" panose="02020603050405020304" pitchFamily="18" charset="0"/>
              <a:cs typeface="Times New Roman" panose="02020603050405020304" pitchFamily="18" charset="0"/>
            </a:endParaRPr>
          </a:p>
        </p:txBody>
      </p:sp>
      <p:graphicFrame>
        <p:nvGraphicFramePr>
          <p:cNvPr id="8" name="Таблица 7"/>
          <p:cNvGraphicFramePr>
            <a:graphicFrameLocks noGrp="1"/>
          </p:cNvGraphicFramePr>
          <p:nvPr/>
        </p:nvGraphicFramePr>
        <p:xfrm>
          <a:off x="1357290" y="1857364"/>
          <a:ext cx="6143667" cy="4572031"/>
        </p:xfrm>
        <a:graphic>
          <a:graphicData uri="http://schemas.openxmlformats.org/drawingml/2006/table">
            <a:tbl>
              <a:tblPr/>
              <a:tblGrid>
                <a:gridCol w="2353813"/>
                <a:gridCol w="561459"/>
                <a:gridCol w="669433"/>
                <a:gridCol w="680231"/>
                <a:gridCol w="561459"/>
                <a:gridCol w="680231"/>
                <a:gridCol w="637041"/>
              </a:tblGrid>
              <a:tr h="298924">
                <a:tc rowSpan="3">
                  <a:txBody>
                    <a:bodyPr/>
                    <a:lstStyle/>
                    <a:p>
                      <a:pPr algn="ctr" fontAlgn="ctr"/>
                      <a:r>
                        <a:rPr lang="uk-UA" sz="800" b="0" i="0" u="none" strike="noStrike" dirty="0">
                          <a:latin typeface="Times New Roman"/>
                        </a:rPr>
                        <a:t> </a:t>
                      </a:r>
                    </a:p>
                  </a:txBody>
                  <a:tcPr marL="5314" marR="5314" marT="531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uk-UA" sz="800" b="0" i="0" u="none" strike="noStrike">
                          <a:latin typeface="Times New Roman"/>
                        </a:rPr>
                        <a:t>Травматизм на виробництві</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gridSpan="3">
                  <a:txBody>
                    <a:bodyPr/>
                    <a:lstStyle/>
                    <a:p>
                      <a:pPr algn="ctr" fontAlgn="ctr"/>
                      <a:r>
                        <a:rPr lang="uk-UA" sz="800" b="0" i="0" u="none" strike="noStrike">
                          <a:latin typeface="Times New Roman"/>
                        </a:rPr>
                        <a:t> На 1000 працюючих</a:t>
                      </a:r>
                    </a:p>
                  </a:txBody>
                  <a:tcPr marL="5314" marR="5314" marT="531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r>
              <a:tr h="194300">
                <a:tc vMerge="1">
                  <a:txBody>
                    <a:bodyPr/>
                    <a:lstStyle/>
                    <a:p>
                      <a:endParaRPr lang="uk-UA"/>
                    </a:p>
                  </a:txBody>
                  <a:tcPr/>
                </a:tc>
                <a:tc rowSpan="2">
                  <a:txBody>
                    <a:bodyPr/>
                    <a:lstStyle/>
                    <a:p>
                      <a:pPr algn="ctr" fontAlgn="ctr"/>
                      <a:r>
                        <a:rPr lang="uk-UA" sz="800" b="0" i="0" u="none" strike="noStrike">
                          <a:latin typeface="Times New Roman"/>
                        </a:rPr>
                        <a:t>Усього</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uk-UA" sz="800" b="0" i="0" u="none" strike="noStrike">
                          <a:latin typeface="Times New Roman"/>
                        </a:rPr>
                        <a:t>у тому числі  </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uk-UA"/>
                    </a:p>
                  </a:txBody>
                  <a:tcPr/>
                </a:tc>
                <a:tc rowSpan="2">
                  <a:txBody>
                    <a:bodyPr/>
                    <a:lstStyle/>
                    <a:p>
                      <a:pPr algn="ctr" fontAlgn="ctr"/>
                      <a:r>
                        <a:rPr lang="uk-UA" sz="800" b="0" i="0" u="none" strike="noStrike">
                          <a:latin typeface="Times New Roman"/>
                        </a:rPr>
                        <a:t>Усього</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uk-UA" sz="800" b="0" i="0" u="none" strike="noStrike">
                          <a:latin typeface="Times New Roman"/>
                        </a:rPr>
                        <a:t>у тому числі  </a:t>
                      </a:r>
                    </a:p>
                  </a:txBody>
                  <a:tcPr marL="5314" marR="5314" marT="531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uk-UA"/>
                    </a:p>
                  </a:txBody>
                  <a:tcPr/>
                </a:tc>
              </a:tr>
              <a:tr h="635212">
                <a:tc vMerge="1">
                  <a:txBody>
                    <a:bodyPr/>
                    <a:lstStyle/>
                    <a:p>
                      <a:endParaRPr lang="uk-UA"/>
                    </a:p>
                  </a:txBody>
                  <a:tcPr/>
                </a:tc>
                <a:tc vMerge="1">
                  <a:txBody>
                    <a:bodyPr/>
                    <a:lstStyle/>
                    <a:p>
                      <a:endParaRPr lang="uk-UA"/>
                    </a:p>
                  </a:txBody>
                  <a:tcPr/>
                </a:tc>
                <a:tc>
                  <a:txBody>
                    <a:bodyPr/>
                    <a:lstStyle/>
                    <a:p>
                      <a:pPr algn="ctr" fontAlgn="ctr"/>
                      <a:r>
                        <a:rPr lang="uk-UA" sz="800" b="0" i="0" u="none" strike="noStrike">
                          <a:latin typeface="Times New Roman"/>
                        </a:rPr>
                        <a:t>пов'язаний з виробни-цтвом</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не пов'язаний з виробни-цтвом</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uk-UA"/>
                    </a:p>
                  </a:txBody>
                  <a:tcPr/>
                </a:tc>
                <a:tc>
                  <a:txBody>
                    <a:bodyPr/>
                    <a:lstStyle/>
                    <a:p>
                      <a:pPr algn="ctr" fontAlgn="ctr"/>
                      <a:r>
                        <a:rPr lang="uk-UA" sz="800" b="0" i="0" u="none" strike="noStrike">
                          <a:latin typeface="Times New Roman"/>
                        </a:rPr>
                        <a:t>пов'язаний з виробни-цтвом</a:t>
                      </a:r>
                    </a:p>
                  </a:txBody>
                  <a:tcPr marL="5314" marR="5314" marT="53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uk-UA" sz="800" b="0" i="0" u="none" strike="noStrike">
                          <a:latin typeface="Times New Roman"/>
                        </a:rPr>
                        <a:t>не пов'язаний з виробни-цтвом</a:t>
                      </a:r>
                    </a:p>
                  </a:txBody>
                  <a:tcPr marL="5314" marR="5314" marT="531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51931">
                <a:tc>
                  <a:txBody>
                    <a:bodyPr/>
                    <a:lstStyle/>
                    <a:p>
                      <a:pPr algn="l" fontAlgn="ctr"/>
                      <a:r>
                        <a:rPr lang="uk-UA" sz="800" b="1" i="0" u="none" strike="noStrike">
                          <a:latin typeface="Times New Roman"/>
                        </a:rPr>
                        <a:t>Кількість потерпілих від нещасних випадків, які призвели до втрати працездатності на 1 робочий день чи більше, та від нещасних випадків зі смертельним наслідком – усього, осіб</a:t>
                      </a:r>
                    </a:p>
                  </a:txBody>
                  <a:tcPr marL="5314" marR="5314" marT="531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5680</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4400</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1280</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0,7</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0,6</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uk-UA" sz="800" b="1" i="0" u="none" strike="noStrike">
                          <a:latin typeface="Times New Roman"/>
                        </a:rPr>
                        <a:t>0,2</a:t>
                      </a:r>
                    </a:p>
                  </a:txBody>
                  <a:tcPr marL="5314" marR="5314" marT="5314" marB="0" anchor="b">
                    <a:lnL>
                      <a:noFill/>
                    </a:lnL>
                    <a:lnR>
                      <a:noFill/>
                    </a:lnR>
                    <a:lnT w="6350" cap="flat" cmpd="sng" algn="ctr">
                      <a:solidFill>
                        <a:srgbClr val="000000"/>
                      </a:solidFill>
                      <a:prstDash val="solid"/>
                      <a:round/>
                      <a:headEnd type="none" w="med" len="med"/>
                      <a:tailEnd type="none" w="med" len="med"/>
                    </a:lnT>
                    <a:lnB>
                      <a:noFill/>
                    </a:lnB>
                  </a:tcPr>
                </a:tc>
              </a:tr>
              <a:tr h="149462">
                <a:tc>
                  <a:txBody>
                    <a:bodyPr/>
                    <a:lstStyle/>
                    <a:p>
                      <a:pPr algn="l" fontAlgn="b"/>
                      <a:r>
                        <a:rPr lang="uk-UA" sz="800" b="0" i="0" u="none" strike="noStrike">
                          <a:latin typeface="Times New Roman"/>
                        </a:rPr>
                        <a:t>з них</a:t>
                      </a:r>
                    </a:p>
                  </a:txBody>
                  <a:tcPr marL="143482"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r>
              <a:tr h="200278">
                <a:tc>
                  <a:txBody>
                    <a:bodyPr/>
                    <a:lstStyle/>
                    <a:p>
                      <a:pPr algn="l" fontAlgn="b"/>
                      <a:r>
                        <a:rPr lang="uk-UA" sz="800" b="0" i="0" u="none" strike="noStrike">
                          <a:latin typeface="Times New Roman"/>
                        </a:rPr>
                        <a:t>жінки</a:t>
                      </a:r>
                    </a:p>
                  </a:txBody>
                  <a:tcPr marL="143482" marR="5314" marT="5314" marB="0" anchor="b">
                    <a:lnL>
                      <a:noFill/>
                    </a:lnL>
                    <a:lnR>
                      <a:noFill/>
                    </a:lnR>
                    <a:lnT>
                      <a:noFill/>
                    </a:lnT>
                    <a:lnB>
                      <a:noFill/>
                    </a:lnB>
                  </a:tcPr>
                </a:tc>
                <a:tc>
                  <a:txBody>
                    <a:bodyPr/>
                    <a:lstStyle/>
                    <a:p>
                      <a:pPr algn="r" fontAlgn="b"/>
                      <a:r>
                        <a:rPr lang="uk-UA" sz="800" b="0" i="0" u="none" strike="noStrike">
                          <a:latin typeface="Times New Roman"/>
                        </a:rPr>
                        <a:t>1540</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1184</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356</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0,4</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0,3</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0,1</a:t>
                      </a:r>
                    </a:p>
                  </a:txBody>
                  <a:tcPr marL="5314" marR="5314" marT="5314" marB="0" anchor="b">
                    <a:lnL>
                      <a:noFill/>
                    </a:lnL>
                    <a:lnR>
                      <a:noFill/>
                    </a:lnR>
                    <a:lnT>
                      <a:noFill/>
                    </a:lnT>
                    <a:lnB>
                      <a:noFill/>
                    </a:lnB>
                  </a:tcPr>
                </a:tc>
              </a:tr>
              <a:tr h="200278">
                <a:tc>
                  <a:txBody>
                    <a:bodyPr/>
                    <a:lstStyle/>
                    <a:p>
                      <a:pPr algn="l" fontAlgn="b"/>
                      <a:r>
                        <a:rPr lang="uk-UA" sz="800" b="0" i="0" u="none" strike="noStrike" dirty="0">
                          <a:latin typeface="Times New Roman"/>
                        </a:rPr>
                        <a:t>діти до 18 років                                          </a:t>
                      </a:r>
                    </a:p>
                  </a:txBody>
                  <a:tcPr marL="143482"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4</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4</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r>
              <a:tr h="298924">
                <a:tc>
                  <a:txBody>
                    <a:bodyPr/>
                    <a:lstStyle/>
                    <a:p>
                      <a:pPr algn="l" fontAlgn="b"/>
                      <a:r>
                        <a:rPr lang="ru-RU" sz="800" b="0" i="0" u="none" strike="noStrike">
                          <a:latin typeface="Times New Roman"/>
                        </a:rPr>
                        <a:t>особи у стані алкогольного чи наркотичного сп'яніння </a:t>
                      </a:r>
                    </a:p>
                  </a:txBody>
                  <a:tcPr marL="143482" marR="5314" marT="5314" marB="0" anchor="b">
                    <a:lnL>
                      <a:noFill/>
                    </a:lnL>
                    <a:lnR>
                      <a:noFill/>
                    </a:lnR>
                    <a:lnT>
                      <a:noFill/>
                    </a:lnT>
                    <a:lnB>
                      <a:noFill/>
                    </a:lnB>
                  </a:tcPr>
                </a:tc>
                <a:tc>
                  <a:txBody>
                    <a:bodyPr/>
                    <a:lstStyle/>
                    <a:p>
                      <a:pPr algn="r" fontAlgn="b"/>
                      <a:r>
                        <a:rPr lang="uk-UA" sz="800" b="0" i="0" u="none" strike="noStrike">
                          <a:latin typeface="Times New Roman"/>
                        </a:rPr>
                        <a:t>81</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81</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0,011</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0,011</a:t>
                      </a:r>
                    </a:p>
                  </a:txBody>
                  <a:tcPr marL="5314" marR="5314" marT="5314" marB="0" anchor="b">
                    <a:lnL>
                      <a:noFill/>
                    </a:lnL>
                    <a:lnR>
                      <a:noFill/>
                    </a:lnR>
                    <a:lnT>
                      <a:noFill/>
                    </a:lnT>
                    <a:lnB>
                      <a:noFill/>
                    </a:lnB>
                  </a:tcPr>
                </a:tc>
                <a:tc>
                  <a:txBody>
                    <a:bodyPr/>
                    <a:lstStyle/>
                    <a:p>
                      <a:pPr algn="r" fontAlgn="b"/>
                      <a:r>
                        <a:rPr lang="uk-UA" sz="800" b="0" i="0" u="none" strike="noStrike" dirty="0">
                          <a:latin typeface="Times New Roman"/>
                        </a:rPr>
                        <a:t>х</a:t>
                      </a:r>
                    </a:p>
                  </a:txBody>
                  <a:tcPr marL="5314" marR="5314" marT="5314" marB="0" anchor="b">
                    <a:lnL>
                      <a:noFill/>
                    </a:lnL>
                    <a:lnR>
                      <a:noFill/>
                    </a:lnR>
                    <a:lnT>
                      <a:noFill/>
                    </a:lnT>
                    <a:lnB>
                      <a:noFill/>
                    </a:lnB>
                  </a:tcPr>
                </a:tc>
              </a:tr>
              <a:tr h="200278">
                <a:tc>
                  <a:txBody>
                    <a:bodyPr/>
                    <a:lstStyle/>
                    <a:p>
                      <a:pPr algn="l" fontAlgn="b"/>
                      <a:r>
                        <a:rPr lang="uk-UA" sz="800" b="0" i="0" u="none" strike="noStrike">
                          <a:latin typeface="Times New Roman"/>
                        </a:rPr>
                        <a:t>під час групових випадків </a:t>
                      </a:r>
                    </a:p>
                  </a:txBody>
                  <a:tcPr marL="143482" marR="5314" marT="5314" marB="0" anchor="b">
                    <a:lnL>
                      <a:noFill/>
                    </a:lnL>
                    <a:lnR>
                      <a:noFill/>
                    </a:lnR>
                    <a:lnT>
                      <a:noFill/>
                    </a:lnT>
                    <a:lnB>
                      <a:noFill/>
                    </a:lnB>
                  </a:tcPr>
                </a:tc>
                <a:tc>
                  <a:txBody>
                    <a:bodyPr/>
                    <a:lstStyle/>
                    <a:p>
                      <a:pPr algn="r" fontAlgn="b"/>
                      <a:r>
                        <a:rPr lang="uk-UA" sz="800" b="0" i="0" u="none" strike="noStrike">
                          <a:latin typeface="Times New Roman"/>
                        </a:rPr>
                        <a:t>286</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274</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12</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r>
              <a:tr h="493224">
                <a:tc>
                  <a:txBody>
                    <a:bodyPr/>
                    <a:lstStyle/>
                    <a:p>
                      <a:pPr algn="l" fontAlgn="b"/>
                      <a:r>
                        <a:rPr lang="ru-RU" sz="800" b="1" i="0" u="none" strike="noStrike">
                          <a:latin typeface="Times New Roman"/>
                        </a:rPr>
                        <a:t>кількість потерпілих від нещасних випадків зі смертельним наслідком</a:t>
                      </a:r>
                    </a:p>
                  </a:txBody>
                  <a:tcPr marL="143482" marR="5314" marT="5314" marB="0" anchor="b">
                    <a:lnL>
                      <a:noFill/>
                    </a:lnL>
                    <a:lnR>
                      <a:noFill/>
                    </a:lnR>
                    <a:lnT>
                      <a:noFill/>
                    </a:lnT>
                    <a:lnB>
                      <a:noFill/>
                    </a:lnB>
                  </a:tcPr>
                </a:tc>
                <a:tc>
                  <a:txBody>
                    <a:bodyPr/>
                    <a:lstStyle/>
                    <a:p>
                      <a:pPr algn="r" fontAlgn="b"/>
                      <a:r>
                        <a:rPr lang="uk-UA" sz="800" b="1" i="0" u="none" strike="noStrike">
                          <a:latin typeface="Times New Roman"/>
                        </a:rPr>
                        <a:t>780</a:t>
                      </a:r>
                    </a:p>
                  </a:txBody>
                  <a:tcPr marL="5314" marR="5314" marT="5314" marB="0" anchor="b">
                    <a:lnL>
                      <a:noFill/>
                    </a:lnL>
                    <a:lnR>
                      <a:noFill/>
                    </a:lnR>
                    <a:lnT>
                      <a:noFill/>
                    </a:lnT>
                    <a:lnB>
                      <a:noFill/>
                    </a:lnB>
                  </a:tcPr>
                </a:tc>
                <a:tc>
                  <a:txBody>
                    <a:bodyPr/>
                    <a:lstStyle/>
                    <a:p>
                      <a:pPr algn="r" fontAlgn="b"/>
                      <a:r>
                        <a:rPr lang="uk-UA" sz="800" b="1" i="0" u="none" strike="noStrike">
                          <a:latin typeface="Times New Roman"/>
                        </a:rPr>
                        <a:t>291</a:t>
                      </a:r>
                    </a:p>
                  </a:txBody>
                  <a:tcPr marL="5314" marR="5314" marT="5314" marB="0" anchor="b">
                    <a:lnL>
                      <a:noFill/>
                    </a:lnL>
                    <a:lnR>
                      <a:noFill/>
                    </a:lnR>
                    <a:lnT>
                      <a:noFill/>
                    </a:lnT>
                    <a:lnB>
                      <a:noFill/>
                    </a:lnB>
                  </a:tcPr>
                </a:tc>
                <a:tc>
                  <a:txBody>
                    <a:bodyPr/>
                    <a:lstStyle/>
                    <a:p>
                      <a:pPr algn="r" fontAlgn="b"/>
                      <a:r>
                        <a:rPr lang="uk-UA" sz="800" b="1" i="0" u="none" strike="noStrike">
                          <a:latin typeface="Times New Roman"/>
                        </a:rPr>
                        <a:t>489</a:t>
                      </a:r>
                    </a:p>
                  </a:txBody>
                  <a:tcPr marL="5314" marR="5314" marT="5314" marB="0" anchor="b">
                    <a:lnL>
                      <a:noFill/>
                    </a:lnL>
                    <a:lnR>
                      <a:noFill/>
                    </a:lnR>
                    <a:lnT>
                      <a:noFill/>
                    </a:lnT>
                    <a:lnB>
                      <a:noFill/>
                    </a:lnB>
                  </a:tcPr>
                </a:tc>
                <a:tc>
                  <a:txBody>
                    <a:bodyPr/>
                    <a:lstStyle/>
                    <a:p>
                      <a:pPr algn="r" fontAlgn="b"/>
                      <a:r>
                        <a:rPr lang="uk-UA" sz="800" b="1" i="0" u="none" strike="noStrike">
                          <a:latin typeface="Times New Roman"/>
                        </a:rPr>
                        <a:t>0,102</a:t>
                      </a:r>
                    </a:p>
                  </a:txBody>
                  <a:tcPr marL="5314" marR="5314" marT="5314" marB="0" anchor="b">
                    <a:lnL>
                      <a:noFill/>
                    </a:lnL>
                    <a:lnR>
                      <a:noFill/>
                    </a:lnR>
                    <a:lnT>
                      <a:noFill/>
                    </a:lnT>
                    <a:lnB>
                      <a:noFill/>
                    </a:lnB>
                  </a:tcPr>
                </a:tc>
                <a:tc>
                  <a:txBody>
                    <a:bodyPr/>
                    <a:lstStyle/>
                    <a:p>
                      <a:pPr algn="r" fontAlgn="b"/>
                      <a:r>
                        <a:rPr lang="uk-UA" sz="800" b="1" i="0" u="none" strike="noStrike">
                          <a:latin typeface="Times New Roman"/>
                        </a:rPr>
                        <a:t>0,038</a:t>
                      </a:r>
                    </a:p>
                  </a:txBody>
                  <a:tcPr marL="5314" marR="5314" marT="5314" marB="0" anchor="b">
                    <a:lnL>
                      <a:noFill/>
                    </a:lnL>
                    <a:lnR>
                      <a:noFill/>
                    </a:lnR>
                    <a:lnT>
                      <a:noFill/>
                    </a:lnT>
                    <a:lnB>
                      <a:noFill/>
                    </a:lnB>
                  </a:tcPr>
                </a:tc>
                <a:tc>
                  <a:txBody>
                    <a:bodyPr/>
                    <a:lstStyle/>
                    <a:p>
                      <a:pPr algn="r" fontAlgn="b"/>
                      <a:r>
                        <a:rPr lang="uk-UA" sz="800" b="1" i="0" u="none" strike="noStrike">
                          <a:latin typeface="Times New Roman"/>
                        </a:rPr>
                        <a:t>0,064</a:t>
                      </a:r>
                    </a:p>
                  </a:txBody>
                  <a:tcPr marL="5314" marR="5314" marT="5314" marB="0" anchor="b">
                    <a:lnL>
                      <a:noFill/>
                    </a:lnL>
                    <a:lnR>
                      <a:noFill/>
                    </a:lnR>
                    <a:lnT>
                      <a:noFill/>
                    </a:lnT>
                    <a:lnB>
                      <a:noFill/>
                    </a:lnB>
                  </a:tcPr>
                </a:tc>
              </a:tr>
              <a:tr h="149462">
                <a:tc>
                  <a:txBody>
                    <a:bodyPr/>
                    <a:lstStyle/>
                    <a:p>
                      <a:pPr algn="l" fontAlgn="b"/>
                      <a:r>
                        <a:rPr lang="uk-UA" sz="800" b="0" i="0" u="none" strike="noStrike">
                          <a:latin typeface="Times New Roman"/>
                        </a:rPr>
                        <a:t>з них</a:t>
                      </a:r>
                    </a:p>
                  </a:txBody>
                  <a:tcPr marL="28696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c>
                  <a:txBody>
                    <a:bodyPr/>
                    <a:lstStyle/>
                    <a:p>
                      <a:pPr algn="r" fontAlgn="b"/>
                      <a:endParaRPr lang="uk-UA" sz="800" b="0" i="0" u="none" strike="noStrike">
                        <a:latin typeface="Times New Roman"/>
                      </a:endParaRPr>
                    </a:p>
                  </a:txBody>
                  <a:tcPr marL="5314" marR="5314" marT="5314" marB="0" anchor="b">
                    <a:lnL>
                      <a:noFill/>
                    </a:lnL>
                    <a:lnR>
                      <a:noFill/>
                    </a:lnR>
                    <a:lnT>
                      <a:noFill/>
                    </a:lnT>
                    <a:lnB>
                      <a:noFill/>
                    </a:lnB>
                  </a:tcPr>
                </a:tc>
              </a:tr>
              <a:tr h="200278">
                <a:tc>
                  <a:txBody>
                    <a:bodyPr/>
                    <a:lstStyle/>
                    <a:p>
                      <a:pPr algn="l" fontAlgn="b"/>
                      <a:r>
                        <a:rPr lang="uk-UA" sz="800" b="0" i="0" u="none" strike="noStrike">
                          <a:latin typeface="Times New Roman"/>
                        </a:rPr>
                        <a:t>жінки</a:t>
                      </a:r>
                    </a:p>
                  </a:txBody>
                  <a:tcPr marL="286964" marR="5314" marT="5314" marB="0" anchor="b">
                    <a:lnL>
                      <a:noFill/>
                    </a:lnL>
                    <a:lnR>
                      <a:noFill/>
                    </a:lnR>
                    <a:lnT>
                      <a:noFill/>
                    </a:lnT>
                    <a:lnB>
                      <a:noFill/>
                    </a:lnB>
                  </a:tcPr>
                </a:tc>
                <a:tc>
                  <a:txBody>
                    <a:bodyPr/>
                    <a:lstStyle/>
                    <a:p>
                      <a:pPr algn="r" fontAlgn="b"/>
                      <a:r>
                        <a:rPr lang="uk-UA" sz="800" b="0" i="0" u="none" strike="noStrike">
                          <a:latin typeface="Times New Roman"/>
                        </a:rPr>
                        <a:t>81</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32</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49</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0,020</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0,008</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0,012</a:t>
                      </a:r>
                    </a:p>
                  </a:txBody>
                  <a:tcPr marL="5314" marR="5314" marT="5314" marB="0" anchor="b">
                    <a:lnL>
                      <a:noFill/>
                    </a:lnL>
                    <a:lnR>
                      <a:noFill/>
                    </a:lnR>
                    <a:lnT>
                      <a:noFill/>
                    </a:lnT>
                    <a:lnB>
                      <a:noFill/>
                    </a:lnB>
                  </a:tcPr>
                </a:tc>
              </a:tr>
              <a:tr h="200278">
                <a:tc>
                  <a:txBody>
                    <a:bodyPr/>
                    <a:lstStyle/>
                    <a:p>
                      <a:pPr algn="l" fontAlgn="b"/>
                      <a:r>
                        <a:rPr lang="uk-UA" sz="800" b="0" i="0" u="none" strike="noStrike" dirty="0">
                          <a:latin typeface="Times New Roman"/>
                        </a:rPr>
                        <a:t>діти до 18 років                                          </a:t>
                      </a:r>
                    </a:p>
                  </a:txBody>
                  <a:tcPr marL="286964"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solidFill>
                      <a:schemeClr val="bg1">
                        <a:lumMod val="85000"/>
                      </a:schemeClr>
                    </a:solidFill>
                  </a:tcPr>
                </a:tc>
              </a:tr>
              <a:tr h="298924">
                <a:tc>
                  <a:txBody>
                    <a:bodyPr/>
                    <a:lstStyle/>
                    <a:p>
                      <a:pPr algn="l" fontAlgn="b"/>
                      <a:r>
                        <a:rPr lang="ru-RU" sz="800" b="0" i="0" u="none" strike="noStrike">
                          <a:latin typeface="Times New Roman"/>
                        </a:rPr>
                        <a:t>особи у стані алкогольного чи наркотичного сп'яніння   </a:t>
                      </a:r>
                    </a:p>
                  </a:txBody>
                  <a:tcPr marL="286964" marR="5314" marT="5314" marB="0" anchor="b">
                    <a:lnL>
                      <a:noFill/>
                    </a:lnL>
                    <a:lnR>
                      <a:noFill/>
                    </a:lnR>
                    <a:lnT>
                      <a:noFill/>
                    </a:lnT>
                    <a:lnB>
                      <a:noFill/>
                    </a:lnB>
                  </a:tcPr>
                </a:tc>
                <a:tc>
                  <a:txBody>
                    <a:bodyPr/>
                    <a:lstStyle/>
                    <a:p>
                      <a:pPr algn="r" fontAlgn="b"/>
                      <a:r>
                        <a:rPr lang="uk-UA" sz="800" b="0" i="0" u="none" strike="noStrike">
                          <a:latin typeface="Times New Roman"/>
                        </a:rPr>
                        <a:t>27</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27</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0,004</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0,004</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r>
              <a:tr h="200278">
                <a:tc>
                  <a:txBody>
                    <a:bodyPr/>
                    <a:lstStyle/>
                    <a:p>
                      <a:pPr algn="l" fontAlgn="b"/>
                      <a:r>
                        <a:rPr lang="uk-UA" sz="800" b="0" i="0" u="none" strike="noStrike" dirty="0">
                          <a:latin typeface="Times New Roman"/>
                        </a:rPr>
                        <a:t>під час групових випадків </a:t>
                      </a:r>
                    </a:p>
                  </a:txBody>
                  <a:tcPr marL="286964" marR="5314" marT="5314" marB="0" anchor="b">
                    <a:lnL>
                      <a:noFill/>
                    </a:lnL>
                    <a:lnR>
                      <a:noFill/>
                    </a:lnR>
                    <a:lnT>
                      <a:noFill/>
                    </a:lnT>
                    <a:lnB>
                      <a:noFill/>
                    </a:lnB>
                  </a:tcPr>
                </a:tc>
                <a:tc>
                  <a:txBody>
                    <a:bodyPr/>
                    <a:lstStyle/>
                    <a:p>
                      <a:pPr algn="r" fontAlgn="b"/>
                      <a:r>
                        <a:rPr lang="uk-UA" sz="800" b="0" i="0" u="none" strike="noStrike" dirty="0">
                          <a:latin typeface="Times New Roman"/>
                        </a:rPr>
                        <a:t>40</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38</a:t>
                      </a:r>
                    </a:p>
                  </a:txBody>
                  <a:tcPr marL="5314" marR="5314" marT="5314" marB="0" anchor="b">
                    <a:lnL>
                      <a:noFill/>
                    </a:lnL>
                    <a:lnR>
                      <a:noFill/>
                    </a:lnR>
                    <a:lnT>
                      <a:noFill/>
                    </a:lnT>
                    <a:lnB>
                      <a:noFill/>
                    </a:lnB>
                  </a:tcPr>
                </a:tc>
                <a:tc>
                  <a:txBody>
                    <a:bodyPr/>
                    <a:lstStyle/>
                    <a:p>
                      <a:pPr algn="r" fontAlgn="b"/>
                      <a:r>
                        <a:rPr lang="uk-UA" sz="800" b="0" i="0" u="none" strike="noStrike">
                          <a:latin typeface="Times New Roman"/>
                        </a:rPr>
                        <a:t>2</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c>
                  <a:txBody>
                    <a:bodyPr/>
                    <a:lstStyle/>
                    <a:p>
                      <a:pPr algn="r" fontAlgn="b"/>
                      <a:r>
                        <a:rPr lang="en-US" sz="800" b="0" i="0" u="none" strike="noStrike">
                          <a:latin typeface="Times New Roman"/>
                        </a:rPr>
                        <a:t>x</a:t>
                      </a:r>
                    </a:p>
                  </a:txBody>
                  <a:tcPr marL="5314" marR="5314" marT="5314" marB="0" anchor="b">
                    <a:lnL>
                      <a:noFill/>
                    </a:lnL>
                    <a:lnR>
                      <a:noFill/>
                    </a:lnR>
                    <a:lnT>
                      <a:noFill/>
                    </a:lnT>
                    <a:lnB>
                      <a:noFill/>
                    </a:lnB>
                  </a:tcPr>
                </a:tc>
                <a:tc>
                  <a:txBody>
                    <a:bodyPr/>
                    <a:lstStyle/>
                    <a:p>
                      <a:pPr algn="r" fontAlgn="b"/>
                      <a:r>
                        <a:rPr lang="en-US" sz="800" b="0" i="0" u="none" strike="noStrike" dirty="0">
                          <a:latin typeface="Times New Roman"/>
                        </a:rPr>
                        <a:t>x</a:t>
                      </a:r>
                    </a:p>
                  </a:txBody>
                  <a:tcPr marL="5314" marR="5314" marT="5314" marB="0" anchor="b">
                    <a:lnL>
                      <a:noFill/>
                    </a:lnL>
                    <a:lnR>
                      <a:noFill/>
                    </a:lnR>
                    <a:lnT>
                      <a:noFill/>
                    </a:lnT>
                    <a:lnB>
                      <a:noFill/>
                    </a:lnB>
                  </a:tcPr>
                </a:tc>
              </a:tr>
            </a:tbl>
          </a:graphicData>
        </a:graphic>
      </p:graphicFrame>
    </p:spTree>
    <p:extLst>
      <p:ext uri="{BB962C8B-B14F-4D97-AF65-F5344CB8AC3E}">
        <p14:creationId xmlns="" xmlns:p14="http://schemas.microsoft.com/office/powerpoint/2010/main" val="373305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5"/>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1" name="Объект 1"/>
          <p:cNvSpPr>
            <a:spLocks noGrp="1"/>
          </p:cNvSpPr>
          <p:nvPr>
            <p:ph idx="1"/>
          </p:nvPr>
        </p:nvSpPr>
        <p:spPr>
          <a:xfrm>
            <a:off x="358105" y="980728"/>
            <a:ext cx="8494464" cy="5256113"/>
          </a:xfrm>
        </p:spPr>
        <p:txBody>
          <a:bodyPr/>
          <a:lstStyle/>
          <a:p>
            <a:pPr marL="0" indent="0">
              <a:buFont typeface="Wingdings" panose="05000000000000000000" pitchFamily="2" charset="2"/>
              <a:buNone/>
            </a:pPr>
            <a:r>
              <a:rPr lang="uk-UA" sz="2200" b="1" dirty="0" smtClean="0">
                <a:latin typeface="Times New Roman" panose="02020603050405020304" pitchFamily="18" charset="0"/>
                <a:cs typeface="Times New Roman" panose="02020603050405020304" pitchFamily="18" charset="0"/>
              </a:rPr>
              <a:t>Державні статистичні спостереження (ДСС)</a:t>
            </a:r>
          </a:p>
          <a:p>
            <a:pPr marL="0" indent="0">
              <a:buFont typeface="Wingdings" panose="05000000000000000000" pitchFamily="2" charset="2"/>
              <a:buNone/>
            </a:pPr>
            <a:endParaRPr lang="uk-UA" sz="105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2000" b="1" i="1" dirty="0" smtClean="0">
                <a:latin typeface="Times New Roman" panose="02020603050405020304" pitchFamily="18" charset="0"/>
                <a:cs typeface="Times New Roman" panose="02020603050405020304" pitchFamily="18" charset="0"/>
              </a:rPr>
              <a:t>Освіта</a:t>
            </a:r>
          </a:p>
          <a:p>
            <a:pPr marL="0" indent="0">
              <a:buFont typeface="Wingdings" panose="05000000000000000000" pitchFamily="2" charset="2"/>
              <a:buNone/>
            </a:pPr>
            <a:endParaRPr lang="uk-UA" sz="11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Державні статистичні спостереження зі статистики освіти, в частині наявності інформації щодо дітей охоплюють такі напрями:</a:t>
            </a:r>
          </a:p>
          <a:p>
            <a:pPr marL="0" indent="0">
              <a:buFont typeface="Wingdings" panose="05000000000000000000" pitchFamily="2" charset="2"/>
              <a:buNone/>
            </a:pPr>
            <a:r>
              <a:rPr lang="uk-UA" sz="1100" dirty="0" smtClean="0">
                <a:latin typeface="Times New Roman" panose="02020603050405020304" pitchFamily="18" charset="0"/>
                <a:cs typeface="Times New Roman" panose="02020603050405020304" pitchFamily="18" charset="0"/>
              </a:rPr>
              <a:t> </a:t>
            </a:r>
            <a:endParaRPr lang="uk-UA" sz="5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1. Діяльність закладів дошкільної освіти – державне статистичне спостереження за формою №85-к (річна) "Звіт про діяльність дошкільного навчального закладу". Мета спостереження – збирання, розроблення, узагальнення та поширення даних із дошкільної освіти.</a:t>
            </a:r>
          </a:p>
          <a:p>
            <a:pPr marL="0" indent="0">
              <a:buFont typeface="Wingdings" panose="05000000000000000000" pitchFamily="2" charset="2"/>
              <a:buNone/>
            </a:pPr>
            <a:endParaRPr lang="uk-UA" sz="500" dirty="0" smtClean="0">
              <a:latin typeface="Times New Roman" panose="02020603050405020304" pitchFamily="18" charset="0"/>
              <a:cs typeface="Times New Roman" panose="02020603050405020304" pitchFamily="18" charset="0"/>
            </a:endParaRPr>
          </a:p>
          <a:p>
            <a:pPr marL="0" indent="0">
              <a:buNone/>
            </a:pPr>
            <a:r>
              <a:rPr lang="uk-UA" sz="1600" dirty="0" smtClean="0">
                <a:latin typeface="Times New Roman" panose="02020603050405020304" pitchFamily="18" charset="0"/>
                <a:cs typeface="Times New Roman" panose="02020603050405020304" pitchFamily="18" charset="0"/>
              </a:rPr>
              <a:t>2. Діяльність закладів вищої освіти – державне статистичне спостереження за формою               №2-3 </a:t>
            </a:r>
            <a:r>
              <a:rPr lang="uk-UA" sz="1600" dirty="0" err="1" smtClean="0">
                <a:latin typeface="Times New Roman" panose="02020603050405020304" pitchFamily="18" charset="0"/>
                <a:cs typeface="Times New Roman" panose="02020603050405020304" pitchFamily="18" charset="0"/>
              </a:rPr>
              <a:t>нк</a:t>
            </a:r>
            <a:r>
              <a:rPr lang="uk-UA" sz="1600" dirty="0" smtClean="0">
                <a:latin typeface="Times New Roman" panose="02020603050405020304" pitchFamily="18" charset="0"/>
                <a:cs typeface="Times New Roman" panose="02020603050405020304" pitchFamily="18" charset="0"/>
              </a:rPr>
              <a:t> (один раз на рік) "Звіт про діяльність вищого навчального закладу". Мета спостереження – збирання, розроблення, узагальнення та поширення даних із вищої освіти.</a:t>
            </a:r>
          </a:p>
          <a:p>
            <a:pPr marL="0" indent="0">
              <a:buFont typeface="Wingdings" panose="05000000000000000000" pitchFamily="2" charset="2"/>
              <a:buNone/>
            </a:pPr>
            <a:r>
              <a:rPr lang="uk-UA" sz="5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До системи показників статистики освіти включено показники щодо кількості закладів освіти, кількості вихователів/викладачів, кількості вихованців/студентів, показники прийому, випуску, мов виховання/навчання, матеріально-технічної бази, охоплення навчальними ступенями осіб відповідної вікової групи, показники гендерного паритету тощо. </a:t>
            </a:r>
            <a:endParaRPr lang="uk-UA" sz="1600" b="1" i="1"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рофиль">
  <a:themeElements>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Профиль">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Профиль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Профиль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Профиль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Профиль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Профиль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Профиль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Профиль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Профиль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Profile</Template>
  <TotalTime>3103</TotalTime>
  <Words>5941</Words>
  <Application>Microsoft Office PowerPoint</Application>
  <PresentationFormat>Экран (4:3)</PresentationFormat>
  <Paragraphs>1027</Paragraphs>
  <Slides>43</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Профиль</vt:lpstr>
      <vt:lpstr>Слайд 1</vt:lpstr>
      <vt:lpstr>Слайд 2</vt:lpstr>
      <vt:lpstr>Основні завдання органів державної статистики</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Методологія  Усі ДСС проводяться відповідно до Методологічних положень щодо проведення та організації ДСС, які розміщено на офіційному веб-сайті Держстату (www.ukrstat.gov.ua) у розділі Методологія та класифікатори/Статистична методологія. 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 </vt:lpstr>
      <vt:lpstr> </vt:lpstr>
      <vt:lpstr> </vt:lpstr>
      <vt:lpstr> </vt:lpstr>
      <vt:lpstr>Слайд 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Alex</cp:lastModifiedBy>
  <cp:revision>355</cp:revision>
  <cp:lastPrinted>2019-04-11T15:24:17Z</cp:lastPrinted>
  <dcterms:created xsi:type="dcterms:W3CDTF">2008-04-18T06:18:29Z</dcterms:created>
  <dcterms:modified xsi:type="dcterms:W3CDTF">2019-04-15T20:52:27Z</dcterms:modified>
</cp:coreProperties>
</file>